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6582" autoAdjust="0"/>
    <p:restoredTop sz="94660"/>
  </p:normalViewPr>
  <p:slideViewPr>
    <p:cSldViewPr snapToGrid="0">
      <p:cViewPr>
        <p:scale>
          <a:sx n="75" d="100"/>
          <a:sy n="75" d="100"/>
        </p:scale>
        <p:origin x="-1152" y="-168"/>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2/17/2016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2536439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2/17/2016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3122530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2/17/2016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38161067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2/17/2016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828183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D6A4731-9EB5-40B4-82E7-5C5942FC3692}" type="datetimeFigureOut">
              <a:rPr lang="en-US" smtClean="0"/>
              <a:pPr/>
              <a:t>2/17/2016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22965332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D6A4731-9EB5-40B4-82E7-5C5942FC3692}" type="datetimeFigureOut">
              <a:rPr lang="en-US" smtClean="0"/>
              <a:pPr/>
              <a:t>2/17/2016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4278106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D6A4731-9EB5-40B4-82E7-5C5942FC3692}" type="datetimeFigureOut">
              <a:rPr lang="en-US" smtClean="0"/>
              <a:pPr/>
              <a:t>2/17/2016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2860418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D6A4731-9EB5-40B4-82E7-5C5942FC3692}" type="datetimeFigureOut">
              <a:rPr lang="en-US" smtClean="0"/>
              <a:pPr/>
              <a:t>2/17/2016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166784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6A4731-9EB5-40B4-82E7-5C5942FC3692}" type="datetimeFigureOut">
              <a:rPr lang="en-US" smtClean="0"/>
              <a:pPr/>
              <a:t>2/17/2016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2209943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6A4731-9EB5-40B4-82E7-5C5942FC3692}" type="datetimeFigureOut">
              <a:rPr lang="en-US" smtClean="0"/>
              <a:pPr/>
              <a:t>2/17/2016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20776605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6A4731-9EB5-40B4-82E7-5C5942FC3692}" type="datetimeFigureOut">
              <a:rPr lang="en-US" smtClean="0"/>
              <a:pPr/>
              <a:t>2/17/2016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1862488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6A4731-9EB5-40B4-82E7-5C5942FC3692}" type="datetimeFigureOut">
              <a:rPr lang="en-US" smtClean="0"/>
              <a:pPr/>
              <a:t>2/17/2016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8542528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384299"/>
            <a:ext cx="10642600" cy="1846263"/>
          </a:xfrm>
        </p:spPr>
        <p:txBody>
          <a:bodyPr>
            <a:normAutofit/>
          </a:bodyPr>
          <a:lstStyle/>
          <a:p>
            <a:r>
              <a:rPr lang="en-US" dirty="0" smtClean="0"/>
              <a:t>Way forward on simulations for in-band and guard-band</a:t>
            </a:r>
            <a:endParaRPr lang="en-US" dirty="0"/>
          </a:p>
        </p:txBody>
      </p:sp>
      <p:sp>
        <p:nvSpPr>
          <p:cNvPr id="3" name="Subtitle 2"/>
          <p:cNvSpPr>
            <a:spLocks noGrp="1"/>
          </p:cNvSpPr>
          <p:nvPr>
            <p:ph type="subTitle" idx="1"/>
          </p:nvPr>
        </p:nvSpPr>
        <p:spPr>
          <a:xfrm>
            <a:off x="1524000" y="4547286"/>
            <a:ext cx="9144000" cy="710514"/>
          </a:xfrm>
        </p:spPr>
        <p:txBody>
          <a:bodyPr/>
          <a:lstStyle/>
          <a:p>
            <a:r>
              <a:rPr lang="en-US" dirty="0" smtClean="0"/>
              <a:t>Intel, Ericsson, Huawei, Nokia, ZTE</a:t>
            </a:r>
            <a:endParaRPr lang="en-US" dirty="0"/>
          </a:p>
        </p:txBody>
      </p:sp>
      <p:sp>
        <p:nvSpPr>
          <p:cNvPr id="5" name="TextBox 4"/>
          <p:cNvSpPr txBox="1"/>
          <p:nvPr/>
        </p:nvSpPr>
        <p:spPr>
          <a:xfrm>
            <a:off x="584201" y="272142"/>
            <a:ext cx="11395528" cy="646331"/>
          </a:xfrm>
          <a:prstGeom prst="rect">
            <a:avLst/>
          </a:prstGeom>
          <a:noFill/>
        </p:spPr>
        <p:txBody>
          <a:bodyPr wrap="square" rtlCol="0">
            <a:spAutoFit/>
          </a:bodyPr>
          <a:lstStyle/>
          <a:p>
            <a:r>
              <a:rPr lang="en-US" dirty="0" smtClean="0"/>
              <a:t>3GPP TSG-RAN WG4 Meeting #78</a:t>
            </a:r>
            <a:r>
              <a:rPr lang="de-DE" dirty="0" smtClean="0"/>
              <a:t>                                                                                                                             </a:t>
            </a:r>
            <a:r>
              <a:rPr lang="en-GB" b="1" dirty="0" smtClean="0"/>
              <a:t>R4-161283</a:t>
            </a:r>
            <a:r>
              <a:rPr lang="de-DE" b="1" dirty="0" smtClean="0"/>
              <a:t/>
            </a:r>
            <a:br>
              <a:rPr lang="de-DE" b="1" dirty="0" smtClean="0"/>
            </a:br>
            <a:r>
              <a:rPr lang="en-GB" b="1" dirty="0" smtClean="0"/>
              <a:t>St. Julian’s, Malta, February 15 – 19, 2016</a:t>
            </a:r>
            <a:endParaRPr lang="en-US" dirty="0"/>
          </a:p>
        </p:txBody>
      </p:sp>
    </p:spTree>
    <p:extLst>
      <p:ext uri="{BB962C8B-B14F-4D97-AF65-F5344CB8AC3E}">
        <p14:creationId xmlns:p14="http://schemas.microsoft.com/office/powerpoint/2010/main" xmlns="" val="3917916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xfrm>
            <a:off x="838200" y="1825624"/>
            <a:ext cx="10515600" cy="4740275"/>
          </a:xfrm>
        </p:spPr>
        <p:txBody>
          <a:bodyPr>
            <a:normAutofit/>
          </a:bodyPr>
          <a:lstStyle/>
          <a:p>
            <a:r>
              <a:rPr lang="en-US" dirty="0" smtClean="0"/>
              <a:t>Different companies used different granularity on power leakage modeling, but it seems these two methods are equivalent given the RX signals at BS from different NB-</a:t>
            </a:r>
            <a:r>
              <a:rPr lang="en-US" dirty="0" err="1" smtClean="0"/>
              <a:t>IoT</a:t>
            </a:r>
            <a:r>
              <a:rPr lang="en-US" dirty="0" smtClean="0"/>
              <a:t> users are the same.</a:t>
            </a:r>
          </a:p>
          <a:p>
            <a:r>
              <a:rPr lang="en-US" dirty="0" smtClean="0"/>
              <a:t>The power leakage levels from different companies are different.</a:t>
            </a:r>
          </a:p>
          <a:p>
            <a:r>
              <a:rPr lang="en-US" dirty="0" smtClean="0"/>
              <a:t>The simulation results from different companies are quite different especially at the first adjacent PRB.</a:t>
            </a:r>
          </a:p>
        </p:txBody>
      </p:sp>
    </p:spTree>
    <p:extLst>
      <p:ext uri="{BB962C8B-B14F-4D97-AF65-F5344CB8AC3E}">
        <p14:creationId xmlns:p14="http://schemas.microsoft.com/office/powerpoint/2010/main" xmlns="" val="41132910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Way forward on simulations for in-band and guard-band</a:t>
            </a:r>
            <a:endParaRPr lang="en-US" sz="3600" dirty="0"/>
          </a:p>
        </p:txBody>
      </p:sp>
      <p:sp>
        <p:nvSpPr>
          <p:cNvPr id="3" name="Content Placeholder 2"/>
          <p:cNvSpPr>
            <a:spLocks noGrp="1"/>
          </p:cNvSpPr>
          <p:nvPr>
            <p:ph idx="1"/>
          </p:nvPr>
        </p:nvSpPr>
        <p:spPr>
          <a:xfrm>
            <a:off x="838200" y="1825624"/>
            <a:ext cx="10515600" cy="4740275"/>
          </a:xfrm>
        </p:spPr>
        <p:txBody>
          <a:bodyPr>
            <a:normAutofit/>
          </a:bodyPr>
          <a:lstStyle/>
          <a:p>
            <a:r>
              <a:rPr lang="en-US" dirty="0" smtClean="0"/>
              <a:t>Companies will share power leakage levels over email after this meeting, and try to come up with an agreeable set of power leakage levels which will be used for all companies to do the simulations.</a:t>
            </a:r>
          </a:p>
          <a:p>
            <a:r>
              <a:rPr lang="en-US" dirty="0" smtClean="0"/>
              <a:t>Companies will provide simulation results using the format in R4-161285 to the next RAN4 meeting.</a:t>
            </a:r>
            <a:endParaRPr lang="en-US" dirty="0" smtClean="0">
              <a:solidFill>
                <a:srgbClr val="FF0000"/>
              </a:solidFill>
            </a:endParaRPr>
          </a:p>
        </p:txBody>
      </p:sp>
    </p:spTree>
    <p:extLst>
      <p:ext uri="{BB962C8B-B14F-4D97-AF65-F5344CB8AC3E}">
        <p14:creationId xmlns:p14="http://schemas.microsoft.com/office/powerpoint/2010/main" xmlns="" val="4113291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81075"/>
          </a:xfrm>
        </p:spPr>
        <p:txBody>
          <a:bodyPr>
            <a:normAutofit/>
          </a:bodyPr>
          <a:lstStyle/>
          <a:p>
            <a:r>
              <a:rPr lang="en-US" sz="3600" dirty="0" smtClean="0"/>
              <a:t>References</a:t>
            </a:r>
            <a:endParaRPr lang="en-US" sz="3600" dirty="0"/>
          </a:p>
        </p:txBody>
      </p:sp>
      <p:sp>
        <p:nvSpPr>
          <p:cNvPr id="3" name="Content Placeholder 2"/>
          <p:cNvSpPr>
            <a:spLocks noGrp="1"/>
          </p:cNvSpPr>
          <p:nvPr>
            <p:ph idx="1"/>
          </p:nvPr>
        </p:nvSpPr>
        <p:spPr>
          <a:xfrm>
            <a:off x="838200" y="1482724"/>
            <a:ext cx="10515600" cy="4740275"/>
          </a:xfrm>
        </p:spPr>
        <p:txBody>
          <a:bodyPr>
            <a:normAutofit fontScale="77500" lnSpcReduction="20000"/>
          </a:bodyPr>
          <a:lstStyle/>
          <a:p>
            <a:r>
              <a:rPr lang="en-US" dirty="0" smtClean="0"/>
              <a:t>R4-160913, “</a:t>
            </a:r>
            <a:r>
              <a:rPr lang="en-GB" dirty="0" smtClean="0"/>
              <a:t>Coexistence evaluation for in band and guard band</a:t>
            </a:r>
            <a:r>
              <a:rPr lang="en-US" dirty="0" smtClean="0"/>
              <a:t>”, Ericsson</a:t>
            </a:r>
          </a:p>
          <a:p>
            <a:r>
              <a:rPr lang="en-US" dirty="0" smtClean="0"/>
              <a:t>R4-160623, “</a:t>
            </a:r>
            <a:r>
              <a:rPr lang="en-GB" dirty="0" smtClean="0"/>
              <a:t>simulation results for in-band and guard-band</a:t>
            </a:r>
            <a:r>
              <a:rPr lang="en-US" dirty="0" smtClean="0"/>
              <a:t>”, Huawei</a:t>
            </a:r>
          </a:p>
          <a:p>
            <a:r>
              <a:rPr lang="en-US" dirty="0" smtClean="0"/>
              <a:t>R4-160139, “</a:t>
            </a:r>
            <a:r>
              <a:rPr lang="en-GB" dirty="0" smtClean="0"/>
              <a:t>Simulation results of coexistence studies between NB-</a:t>
            </a:r>
            <a:r>
              <a:rPr lang="en-GB" dirty="0" err="1" smtClean="0"/>
              <a:t>IoT</a:t>
            </a:r>
            <a:r>
              <a:rPr lang="en-GB" dirty="0" smtClean="0"/>
              <a:t> and LTE, in-band case</a:t>
            </a:r>
            <a:r>
              <a:rPr lang="en-US" dirty="0" smtClean="0"/>
              <a:t>”, Intel</a:t>
            </a:r>
          </a:p>
          <a:p>
            <a:r>
              <a:rPr lang="en-US" dirty="0" smtClean="0"/>
              <a:t>R4-161266, “</a:t>
            </a:r>
            <a:r>
              <a:rPr lang="en-GB" dirty="0" smtClean="0"/>
              <a:t>Co-existence simulation results for NB-IOT in-band operations</a:t>
            </a:r>
            <a:r>
              <a:rPr lang="en-US" dirty="0" smtClean="0"/>
              <a:t>”, Nokia</a:t>
            </a:r>
          </a:p>
          <a:p>
            <a:r>
              <a:rPr lang="en-US" dirty="0" smtClean="0"/>
              <a:t>R4-160173, “</a:t>
            </a:r>
            <a:r>
              <a:rPr lang="en-GB" dirty="0" smtClean="0"/>
              <a:t>Updated simulation results for in-band scenario</a:t>
            </a:r>
            <a:r>
              <a:rPr lang="en-US" dirty="0" smtClean="0"/>
              <a:t>”, ZTE</a:t>
            </a:r>
          </a:p>
          <a:p>
            <a:r>
              <a:rPr lang="en-US" dirty="0" smtClean="0"/>
              <a:t>R4-160621, “</a:t>
            </a:r>
            <a:r>
              <a:rPr lang="en-GB" dirty="0" smtClean="0"/>
              <a:t>UL coexistence simulation results for in-band operation</a:t>
            </a:r>
            <a:r>
              <a:rPr lang="en-US" dirty="0" smtClean="0"/>
              <a:t>”, Huawei</a:t>
            </a:r>
          </a:p>
          <a:p>
            <a:r>
              <a:rPr lang="en-US" dirty="0" smtClean="0"/>
              <a:t>R4-160140, “</a:t>
            </a:r>
            <a:r>
              <a:rPr lang="en-GB" dirty="0" smtClean="0"/>
              <a:t>Simulation results of coexistence studies between NB-</a:t>
            </a:r>
            <a:r>
              <a:rPr lang="en-GB" dirty="0" err="1" smtClean="0"/>
              <a:t>IoT</a:t>
            </a:r>
            <a:r>
              <a:rPr lang="en-GB" dirty="0" smtClean="0"/>
              <a:t> and LTE, guard-band case</a:t>
            </a:r>
            <a:r>
              <a:rPr lang="en-US" dirty="0" smtClean="0"/>
              <a:t>”, Intel</a:t>
            </a:r>
          </a:p>
          <a:p>
            <a:r>
              <a:rPr lang="en-US" dirty="0" smtClean="0"/>
              <a:t>R4-160174, “</a:t>
            </a:r>
            <a:r>
              <a:rPr lang="en-GB" dirty="0" smtClean="0"/>
              <a:t>Updated simulation results for guard band scenario</a:t>
            </a:r>
            <a:r>
              <a:rPr lang="en-US" dirty="0" smtClean="0"/>
              <a:t>”, ZTE</a:t>
            </a:r>
          </a:p>
          <a:p>
            <a:r>
              <a:rPr lang="en-US" dirty="0" smtClean="0"/>
              <a:t>R4-160622, “</a:t>
            </a:r>
            <a:r>
              <a:rPr lang="en-GB" dirty="0" smtClean="0"/>
              <a:t>UL coexistence simulation results for guard band operation</a:t>
            </a:r>
            <a:r>
              <a:rPr lang="en-US" dirty="0" smtClean="0"/>
              <a:t>”, Huawei</a:t>
            </a:r>
          </a:p>
          <a:p>
            <a:r>
              <a:rPr lang="en-US" dirty="0" smtClean="0"/>
              <a:t>R4-161267, “</a:t>
            </a:r>
            <a:r>
              <a:rPr lang="en-GB" dirty="0" smtClean="0"/>
              <a:t>Co-existence simulation results for NB-IOT guard band operations</a:t>
            </a:r>
            <a:r>
              <a:rPr lang="en-US" dirty="0" smtClean="0"/>
              <a:t>”, Nokia</a:t>
            </a:r>
          </a:p>
        </p:txBody>
      </p:sp>
    </p:spTree>
    <p:extLst>
      <p:ext uri="{BB962C8B-B14F-4D97-AF65-F5344CB8AC3E}">
        <p14:creationId xmlns:p14="http://schemas.microsoft.com/office/powerpoint/2010/main" xmlns="" val="41132910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3641</TotalTime>
  <Words>276</Words>
  <Application>Microsoft Office PowerPoint</Application>
  <PresentationFormat>Custom</PresentationFormat>
  <Paragraphs>21</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Way forward on simulations for in-band and guard-band</vt:lpstr>
      <vt:lpstr>Background</vt:lpstr>
      <vt:lpstr>Way forward on simulations for in-band and guard-band</vt:lpstr>
      <vt:lpstr>References</vt:lpstr>
    </vt:vector>
  </TitlesOfParts>
  <Company>Qualcomm Incorporated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coexistence evaluation methodology for NB-IOT in-band and guard band operation</dc:title>
  <dc:creator>Papaleo, Marco</dc:creator>
  <cp:lastModifiedBy>xwang23</cp:lastModifiedBy>
  <cp:revision>72</cp:revision>
  <dcterms:created xsi:type="dcterms:W3CDTF">2015-11-18T19:50:45Z</dcterms:created>
  <dcterms:modified xsi:type="dcterms:W3CDTF">2016-02-18T07:51:13Z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