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5" r:id="rId8"/>
    <p:sldId id="259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1466" autoAdjust="0"/>
  </p:normalViewPr>
  <p:slideViewPr>
    <p:cSldViewPr>
      <p:cViewPr varScale="1">
        <p:scale>
          <a:sx n="64" d="100"/>
          <a:sy n="64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WF on aspects for improving TS 36.101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Dish network, Intel, [ ], [ ] 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1"/>
            <a:ext cx="9144000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2400" b="1" dirty="0" smtClean="0"/>
              <a:t>3GPP TSG-RAN WG4 Meeting #78			        </a:t>
            </a:r>
            <a:r>
              <a:rPr lang="en-US" altLang="zh-CN" sz="2400" b="1" dirty="0" smtClean="0"/>
              <a:t>         R4-161471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St. Julian’s, Malta</a:t>
            </a:r>
            <a:r>
              <a:rPr lang="pt-BR" altLang="zh-CN" sz="2400" b="1" dirty="0" smtClean="0"/>
              <a:t>, </a:t>
            </a:r>
            <a:r>
              <a:rPr lang="en-US" altLang="zh-CN" sz="2400" b="1" dirty="0" smtClean="0"/>
              <a:t>15 – 19 February, 2016</a:t>
            </a:r>
            <a:endParaRPr lang="zh-CN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864" y="1124744"/>
            <a:ext cx="8229600" cy="4525963"/>
          </a:xfrm>
        </p:spPr>
        <p:txBody>
          <a:bodyPr/>
          <a:lstStyle/>
          <a:p>
            <a:r>
              <a:rPr lang="en-US" altLang="zh-CN" sz="2800" dirty="0" smtClean="0"/>
              <a:t>To address specification complexity/readability associated with;</a:t>
            </a:r>
          </a:p>
          <a:p>
            <a:pPr lvl="1"/>
            <a:r>
              <a:rPr lang="en-US" altLang="zh-CN" dirty="0" smtClean="0"/>
              <a:t>Existing CA requirements </a:t>
            </a:r>
            <a:r>
              <a:rPr lang="en-GB" altLang="zh-CN" dirty="0" smtClean="0"/>
              <a:t>[see R4-160192]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Support and align with increase due to new CA combinations (Big CR)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5116" y="28935"/>
            <a:ext cx="8229600" cy="730909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(1/5)</a:t>
            </a:r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611560" y="1831578"/>
            <a:ext cx="7848872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604403" y="2533602"/>
            <a:ext cx="7848872" cy="12961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604403" y="3951844"/>
            <a:ext cx="7848872" cy="7969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604403" y="4920632"/>
            <a:ext cx="7848872" cy="4344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712968" cy="482453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800" dirty="0" smtClean="0"/>
              <a:t>The following sub clause to be initially considered:</a:t>
            </a:r>
          </a:p>
          <a:p>
            <a:endParaRPr lang="en-US" altLang="zh-CN" sz="2800" dirty="0" smtClean="0"/>
          </a:p>
          <a:p>
            <a:pPr lvl="1"/>
            <a:r>
              <a:rPr lang="en-GB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5.5A	Operating bands for CA</a:t>
            </a:r>
          </a:p>
          <a:p>
            <a:pPr lvl="1"/>
            <a:endParaRPr lang="en-GB" altLang="zh-CN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6.2.5</a:t>
            </a:r>
            <a:r>
              <a:rPr lang="en-GB" altLang="zh-CN" sz="24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	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Configured transmitted power</a:t>
            </a:r>
          </a:p>
          <a:p>
            <a:pPr lvl="5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able 6.2.5-2/3/4: </a:t>
            </a:r>
            <a:r>
              <a:rPr lang="en-GB" sz="1800" dirty="0" err="1">
                <a:latin typeface="Arial" panose="020B0604020202020204" pitchFamily="34" charset="0"/>
                <a:cs typeface="Arial" panose="020B0604020202020204" pitchFamily="34" charset="0"/>
              </a:rPr>
              <a:t>ΔT</a:t>
            </a:r>
            <a:r>
              <a:rPr lang="en-GB" sz="18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IB,c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two/three/four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bands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defTabSz="403225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 7.3.1	   REFSENS Minimum requirement (QPSK)</a:t>
            </a:r>
          </a:p>
          <a:p>
            <a:pPr lvl="5" defTabSz="403225"/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Table 7.3.1-1A/B/C: </a:t>
            </a:r>
            <a:r>
              <a:rPr lang="en-GB" sz="1800" dirty="0" err="1">
                <a:latin typeface="Arial" panose="020B0604020202020204" pitchFamily="34" charset="0"/>
                <a:cs typeface="Arial" panose="020B0604020202020204" pitchFamily="34" charset="0"/>
              </a:rPr>
              <a:t>ΔR</a:t>
            </a:r>
            <a:r>
              <a:rPr lang="en-GB" sz="18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IB,c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two/three/four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bands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5" defTabSz="403225"/>
            <a:endParaRPr lang="en-GB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7.3.1A	Minimum requirements (QPSK) for CA</a:t>
            </a:r>
          </a:p>
          <a:p>
            <a:pPr lvl="5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Table 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7.3.1A-Oa/b/c (QPSK P</a:t>
            </a:r>
            <a:r>
              <a:rPr lang="en-GB" sz="18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REFSENS, CA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(exceptions) </a:t>
            </a:r>
          </a:p>
          <a:p>
            <a:pPr lvl="5"/>
            <a:endParaRPr lang="en-GB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6450" lvl="1" indent="-349250"/>
            <a:r>
              <a:rPr lang="en-GB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Others </a:t>
            </a:r>
          </a:p>
          <a:p>
            <a:pPr marL="457200" lvl="1" indent="0">
              <a:buNone/>
            </a:pP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-371475">
              <a:buNone/>
            </a:pP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Proposals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will be presented in the next meeting at RAN4#78bis</a:t>
            </a:r>
          </a:p>
          <a:p>
            <a:pPr marL="806450" lvl="1" indent="-349250"/>
            <a:endParaRPr lang="en-GB" altLang="zh-CN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5722" y="0"/>
            <a:ext cx="8229600" cy="724941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(2/5)</a:t>
            </a:r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440120" y="1124744"/>
            <a:ext cx="8280920" cy="5712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80920" cy="4824536"/>
          </a:xfrm>
        </p:spPr>
        <p:txBody>
          <a:bodyPr>
            <a:normAutofit/>
          </a:bodyPr>
          <a:lstStyle/>
          <a:p>
            <a:pPr lvl="1"/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5.5A	Operating bands for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</a:p>
          <a:p>
            <a:pPr lvl="2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Options for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considerations: </a:t>
            </a:r>
            <a:endParaRPr lang="en-GB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r>
              <a:rPr lang="en-US" altLang="zh-CN" sz="2400" dirty="0" smtClean="0"/>
              <a:t>Only capture the frequency range difference with Section 5.5.1</a:t>
            </a:r>
          </a:p>
          <a:p>
            <a:pPr lvl="3"/>
            <a:r>
              <a:rPr lang="en-US" altLang="zh-CN" sz="2400" dirty="0" smtClean="0"/>
              <a:t>Add text to direct to section 5.6A.1 for the CA configuration information.</a:t>
            </a:r>
          </a:p>
          <a:p>
            <a:pPr lvl="3"/>
            <a:r>
              <a:rPr lang="en-US" altLang="zh-CN" sz="2400" dirty="0" smtClean="0"/>
              <a:t>Others</a:t>
            </a:r>
          </a:p>
          <a:p>
            <a:pPr lvl="3"/>
            <a:r>
              <a:rPr lang="en-US" altLang="zh-CN" sz="2400" dirty="0"/>
              <a:t>Ensure alignment with BS specification are not broken</a:t>
            </a:r>
          </a:p>
          <a:p>
            <a:pPr lvl="3"/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8267" y="1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(3/5)</a:t>
            </a:r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469640" y="1268760"/>
            <a:ext cx="8280920" cy="9647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9640" y="1268760"/>
            <a:ext cx="8305803" cy="4525963"/>
          </a:xfrm>
        </p:spPr>
        <p:txBody>
          <a:bodyPr>
            <a:normAutofit fontScale="92500"/>
          </a:bodyPr>
          <a:lstStyle/>
          <a:p>
            <a:pPr lvl="1"/>
            <a:r>
              <a:rPr lang="en-GB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 6.2.5  (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Configured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transmitted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power) and </a:t>
            </a:r>
          </a:p>
          <a:p>
            <a:pPr lvl="1"/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 7.3.1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(REFSENS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Minimum requirement (QPSK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</a:p>
          <a:p>
            <a:pPr lvl="2"/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Options for considered </a:t>
            </a:r>
            <a:endParaRPr lang="en-US" altLang="zh-CN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r>
              <a:rPr lang="en-US" altLang="zh-CN" dirty="0" smtClean="0">
                <a:cs typeface="Arial" panose="020B0604020202020204" pitchFamily="34" charset="0"/>
              </a:rPr>
              <a:t>Compress the table for </a:t>
            </a:r>
            <a:r>
              <a:rPr lang="en-GB" dirty="0" smtClean="0">
                <a:cs typeface="Arial" panose="020B0604020202020204" pitchFamily="34" charset="0"/>
              </a:rPr>
              <a:t>Tables for </a:t>
            </a:r>
            <a:r>
              <a:rPr lang="en-GB" dirty="0" err="1" smtClean="0">
                <a:cs typeface="Arial" panose="020B0604020202020204" pitchFamily="34" charset="0"/>
              </a:rPr>
              <a:t>ΔT</a:t>
            </a:r>
            <a:r>
              <a:rPr lang="en-GB" baseline="-25000" dirty="0" err="1" smtClean="0">
                <a:cs typeface="Arial" panose="020B0604020202020204" pitchFamily="34" charset="0"/>
              </a:rPr>
              <a:t>IB,c</a:t>
            </a:r>
            <a:r>
              <a:rPr lang="en-GB" dirty="0" smtClean="0">
                <a:cs typeface="Arial" panose="020B0604020202020204" pitchFamily="34" charset="0"/>
              </a:rPr>
              <a:t>  and </a:t>
            </a:r>
            <a:r>
              <a:rPr lang="en-GB" dirty="0" err="1" smtClean="0">
                <a:cs typeface="Arial" panose="020B0604020202020204" pitchFamily="34" charset="0"/>
              </a:rPr>
              <a:t>ΔR</a:t>
            </a:r>
            <a:r>
              <a:rPr lang="en-GB" baseline="-25000" dirty="0" err="1" smtClean="0">
                <a:cs typeface="Arial" panose="020B0604020202020204" pitchFamily="34" charset="0"/>
              </a:rPr>
              <a:t>IB,c</a:t>
            </a:r>
            <a:r>
              <a:rPr lang="en-GB" baseline="-25000" dirty="0" smtClean="0">
                <a:cs typeface="Arial" panose="020B0604020202020204" pitchFamily="34" charset="0"/>
              </a:rPr>
              <a:t> </a:t>
            </a:r>
            <a:r>
              <a:rPr lang="en-GB" dirty="0" smtClean="0">
                <a:cs typeface="Arial" panose="020B0604020202020204" pitchFamily="34" charset="0"/>
              </a:rPr>
              <a:t>(two/three/four </a:t>
            </a:r>
            <a:r>
              <a:rPr lang="en-GB" dirty="0">
                <a:cs typeface="Arial" panose="020B0604020202020204" pitchFamily="34" charset="0"/>
              </a:rPr>
              <a:t>bands</a:t>
            </a:r>
            <a:r>
              <a:rPr lang="en-GB" dirty="0" smtClean="0">
                <a:cs typeface="Arial" panose="020B0604020202020204" pitchFamily="34" charset="0"/>
              </a:rPr>
              <a:t>) . </a:t>
            </a:r>
          </a:p>
          <a:p>
            <a:pPr lvl="4"/>
            <a:r>
              <a:rPr lang="en-GB" dirty="0" smtClean="0">
                <a:cs typeface="Arial" panose="020B0604020202020204" pitchFamily="34" charset="0"/>
              </a:rPr>
              <a:t>As both tables present similar information we should have a common format </a:t>
            </a:r>
          </a:p>
          <a:p>
            <a:pPr lvl="4"/>
            <a:r>
              <a:rPr lang="en-GB" dirty="0" smtClean="0">
                <a:cs typeface="Arial" panose="020B0604020202020204" pitchFamily="34" charset="0"/>
              </a:rPr>
              <a:t>Add sub-clauses as an option  </a:t>
            </a:r>
            <a:endParaRPr lang="en-GB" dirty="0">
              <a:cs typeface="Arial" panose="020B0604020202020204" pitchFamily="34" charset="0"/>
            </a:endParaRPr>
          </a:p>
          <a:p>
            <a:pPr lvl="3"/>
            <a:r>
              <a:rPr lang="en-US" altLang="zh-CN" dirty="0" smtClean="0"/>
              <a:t>Others solutions </a:t>
            </a:r>
          </a:p>
          <a:p>
            <a:pPr marL="914400" lvl="2" indent="0">
              <a:buNone/>
            </a:pP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-731838">
              <a:buNone/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Proposals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will be presented in the next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meeting RAN4#78bis 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endParaRPr lang="en-US" altLang="zh-CN" sz="2400" dirty="0"/>
          </a:p>
          <a:p>
            <a:pPr lvl="2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524" y="0"/>
            <a:ext cx="8229600" cy="562075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Way Forward (4/5)</a:t>
            </a:r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373512" y="1052736"/>
            <a:ext cx="8487624" cy="792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3512" y="1196752"/>
            <a:ext cx="8487624" cy="54312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7.3.1A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REFSENS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Minimum requirement (QPSK)</a:t>
            </a:r>
          </a:p>
          <a:p>
            <a:pPr marL="457200" lvl="1" indent="0">
              <a:buNone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Options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considered: </a:t>
            </a:r>
          </a:p>
          <a:p>
            <a:pPr lvl="2"/>
            <a:r>
              <a:rPr lang="en-US" altLang="zh-CN" sz="2000" dirty="0" smtClean="0"/>
              <a:t>Re-organize the section to address the following;</a:t>
            </a:r>
          </a:p>
          <a:p>
            <a:pPr lvl="3"/>
            <a:r>
              <a:rPr lang="en-US" altLang="zh-CN" sz="1600" dirty="0" smtClean="0"/>
              <a:t>Add clarification in table headlines to clarify the table function.</a:t>
            </a:r>
          </a:p>
          <a:p>
            <a:pPr lvl="4"/>
            <a:r>
              <a:rPr lang="en-US" altLang="zh-CN" sz="1600" dirty="0" smtClean="0"/>
              <a:t>Such as harmonic, cross band UL/DL small GAP, cross band ISO etc.</a:t>
            </a:r>
          </a:p>
          <a:p>
            <a:pPr lvl="3"/>
            <a:r>
              <a:rPr lang="en-US" altLang="zh-CN" sz="1600" dirty="0" smtClean="0"/>
              <a:t>For harmonic, cross band UL/DL small GAP, cross band ISO tables</a:t>
            </a:r>
          </a:p>
          <a:p>
            <a:pPr lvl="4"/>
            <a:r>
              <a:rPr lang="en-US" altLang="zh-CN" sz="1400" dirty="0" smtClean="0"/>
              <a:t>Only REFSENS exceptions compared with REFSENS defined in 7.3.1 are captured.</a:t>
            </a:r>
          </a:p>
          <a:p>
            <a:pPr lvl="4"/>
            <a:r>
              <a:rPr lang="en-US" altLang="zh-CN" sz="1400" dirty="0" smtClean="0"/>
              <a:t>High order CA requirements will not be listed if low order CA requirements  reused. </a:t>
            </a:r>
            <a:endParaRPr lang="zh-CN" altLang="zh-CN" sz="1400" dirty="0" smtClean="0"/>
          </a:p>
          <a:p>
            <a:pPr lvl="3"/>
            <a:r>
              <a:rPr lang="en-US" altLang="zh-CN" sz="1600" dirty="0" smtClean="0"/>
              <a:t>For DL band/B46</a:t>
            </a:r>
          </a:p>
          <a:p>
            <a:pPr lvl="4"/>
            <a:r>
              <a:rPr lang="en-US" altLang="zh-CN" sz="1400" dirty="0" smtClean="0"/>
              <a:t>Define the REFSENS requirements in single carrier table in 7.3.1 with a note that these bands can only be used in CA mode.</a:t>
            </a:r>
          </a:p>
          <a:p>
            <a:pPr lvl="4"/>
            <a:r>
              <a:rPr lang="en-US" altLang="zh-CN" sz="1400" dirty="0" err="1" smtClean="0"/>
              <a:t>Tib</a:t>
            </a:r>
            <a:r>
              <a:rPr lang="en-US" altLang="zh-CN" sz="1400" dirty="0" smtClean="0"/>
              <a:t>/Rib requirements including DL Band/B46 are added in </a:t>
            </a:r>
            <a:r>
              <a:rPr lang="en-US" altLang="zh-CN" sz="1400" dirty="0" err="1" smtClean="0"/>
              <a:t>Tib</a:t>
            </a:r>
            <a:r>
              <a:rPr lang="en-US" altLang="zh-CN" sz="1400" dirty="0" smtClean="0"/>
              <a:t>/Rib tables.</a:t>
            </a:r>
          </a:p>
          <a:p>
            <a:pPr lvl="4"/>
            <a:r>
              <a:rPr lang="en-US" altLang="zh-CN" sz="1400" dirty="0" smtClean="0"/>
              <a:t>Any exceptions will be captured in section 7.3.1A.</a:t>
            </a:r>
          </a:p>
          <a:p>
            <a:pPr lvl="2"/>
            <a:r>
              <a:rPr lang="en-US" altLang="zh-CN" sz="1800" dirty="0" smtClean="0"/>
              <a:t>Others </a:t>
            </a:r>
          </a:p>
          <a:p>
            <a:pPr marL="914400" lvl="2" indent="0">
              <a:buNone/>
            </a:pPr>
            <a:endParaRPr lang="en-US" altLang="zh-CN" sz="1800" dirty="0"/>
          </a:p>
          <a:p>
            <a:pPr marL="85725" lvl="1" indent="-85725">
              <a:buNone/>
            </a:pP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Proposals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will be presented in the next </a:t>
            </a: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meeting RAN4#78bis 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4629" y="0"/>
            <a:ext cx="8229600" cy="562075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Way Forward (5/5)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629" y="1052736"/>
            <a:ext cx="8424936" cy="410445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General considerations; </a:t>
            </a:r>
          </a:p>
          <a:p>
            <a:pPr lvl="1"/>
            <a:r>
              <a:rPr lang="en-US" altLang="zh-CN" sz="2400" dirty="0" smtClean="0"/>
              <a:t>Which release ; release 14 only or earlier releases</a:t>
            </a:r>
          </a:p>
          <a:p>
            <a:pPr lvl="2"/>
            <a:r>
              <a:rPr lang="en-US" altLang="zh-CN" sz="2000" dirty="0" smtClean="0"/>
              <a:t>How do we align with earlier release (CAT F or CAT )</a:t>
            </a:r>
          </a:p>
          <a:p>
            <a:pPr lvl="1"/>
            <a:r>
              <a:rPr lang="en-US" altLang="zh-CN" sz="2400" dirty="0" smtClean="0"/>
              <a:t>How do we align with on going work (rel. 13 and Rel. 14 CR)</a:t>
            </a:r>
          </a:p>
          <a:p>
            <a:pPr lvl="1"/>
            <a:r>
              <a:rPr lang="en-US" altLang="zh-CN" sz="2400" dirty="0" smtClean="0"/>
              <a:t>Consider Impact on other specifications</a:t>
            </a:r>
          </a:p>
          <a:p>
            <a:pPr lvl="2"/>
            <a:r>
              <a:rPr lang="en-US" altLang="zh-CN" sz="2000" dirty="0" smtClean="0"/>
              <a:t>How to maintain alignment</a:t>
            </a:r>
          </a:p>
          <a:p>
            <a:pPr lvl="2"/>
            <a:r>
              <a:rPr lang="en-US" altLang="zh-CN" sz="2000" dirty="0" smtClean="0"/>
              <a:t>Do we need to inform RAN5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64"/>
            <a:ext cx="8229600" cy="69023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400" dirty="0" smtClean="0"/>
              <a:t>[1] R4-158222, “WF on Clean-up of the CA requirements in TS 36.101”, Huawei, </a:t>
            </a:r>
            <a:r>
              <a:rPr lang="en-GB" altLang="zh-CN" sz="2400" dirty="0" err="1" smtClean="0"/>
              <a:t>Hisilicon</a:t>
            </a:r>
            <a:endParaRPr lang="en-GB" altLang="zh-CN" sz="2400" dirty="0" smtClean="0"/>
          </a:p>
          <a:p>
            <a:pPr marL="0" indent="0">
              <a:buNone/>
            </a:pPr>
            <a:endParaRPr lang="en-GB" altLang="zh-CN" sz="2400" dirty="0" smtClean="0"/>
          </a:p>
          <a:p>
            <a:r>
              <a:rPr lang="en-GB" altLang="zh-CN" sz="2400" dirty="0" smtClean="0"/>
              <a:t>[2] R4-160192, “</a:t>
            </a:r>
            <a:r>
              <a:rPr lang="en-US" altLang="zh-CN" sz="2400" dirty="0" smtClean="0"/>
              <a:t>Cleanup TS 36.101 CA spec</a:t>
            </a:r>
            <a:r>
              <a:rPr lang="en-GB" altLang="zh-CN" sz="2400" dirty="0" smtClean="0"/>
              <a:t>”, Huawei, Hisilicon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</TotalTime>
  <Words>391</Words>
  <Application>Microsoft Office PowerPoint</Application>
  <PresentationFormat>全屏显示(4:3)</PresentationFormat>
  <Paragraphs>72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WF on aspects for improving TS 36.101</vt:lpstr>
      <vt:lpstr>Background</vt:lpstr>
      <vt:lpstr>Way Forward (1/5)</vt:lpstr>
      <vt:lpstr>Way Forward (2/5)</vt:lpstr>
      <vt:lpstr>Way Forward (3/5)</vt:lpstr>
      <vt:lpstr>Way Forward (4/5)</vt:lpstr>
      <vt:lpstr>Way Forward (5/5)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clean-up of the CA requirements in TS 36.101</dc:title>
  <dc:creator>Shanhuiping</dc:creator>
  <cp:lastModifiedBy>Shan Huiping</cp:lastModifiedBy>
  <cp:revision>76</cp:revision>
  <dcterms:created xsi:type="dcterms:W3CDTF">2015-11-18T17:44:16Z</dcterms:created>
  <dcterms:modified xsi:type="dcterms:W3CDTF">2016-02-19T10:59:31Z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(4)419tcJvPuWjKgT5MG/zwiQFcD241m/gp1PkdDttDiZvyVB/THGzMvTMN0WTNOy7OCl3GTeeT
HCzsY7D8yL8IKkq7sfF3hTaZiNFhcyqouYQ4FLT6K5VIjSvDFC3zfBE9YcAics4A/7vK42l0
EnP59QXYtdlpjwyuOV1rAgextCRa3PTB5WEToPI4msX92OKUX7aqSHPVntvDM1VkvVjrArLz
bg9fQqbep8SeBympGM</vt:lpwstr>
  </property>
  <property fmtid="{D5CDD505-2E9C-101B-9397-08002B2CF9AE}" pid="3" name="_new_ms_pID_725431">
    <vt:lpwstr>0XMRKi+oBwWE3IglrQpfX1hNlRITi7Gvp0U5VOShyrvdUzTzb4SDCb
aZ2IyYqEyMrUgvdmwcNwu0iUX1q9L12WRBqTwyOjOXY4+HBiz46wKlJrAiLWjNtoInXhiyOW
hsgh7zcyKy0ow6lz8s7PI1K10M1cqamoui3NB3a8bliPrFRNiXBeySTOxvXMpAc5XoVWIOp6
Ov5r6ySM3SziqCojZU3/NCVSKrWEZj+2+Euz</vt:lpwstr>
  </property>
  <property fmtid="{D5CDD505-2E9C-101B-9397-08002B2CF9AE}" pid="4" name="_new_ms_pID_725432">
    <vt:lpwstr>QkbXYA2y8Y5xc4flAbmQLTqo/oKuaaB7t5A1
pAIDx6GhossdiXHYhVROrpp36me+bPr3uI6amZFeCt19pWCFjJ/ujHpxMAeaoBovYCq7VjyQ
d9e2D40HtE0cowa65OY8mJ8f3DVH7Tt+NsxKYx+F9IcdzOK/pF0yeTcYT0hYFPtnWxTDxjVS
f1GxrCF4WFpwdyt7rTEw3Xd6vlNPt/s61gmX6S9S86wiv6NHKDYSe8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1454397559</vt:lpwstr>
  </property>
  <property fmtid="{D5CDD505-2E9C-101B-9397-08002B2CF9AE}" pid="9" name="_new_ms_pID_725433">
    <vt:lpwstr>jDb108/v0NLM3gqiry
yiflHpUdX3lRyqIA2tupU5+aUnE=</vt:lpwstr>
  </property>
</Properties>
</file>