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48" r:id="rId6"/>
    <p:sldId id="350" r:id="rId7"/>
    <p:sldId id="352" r:id="rId8"/>
    <p:sldId id="354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>
        <p:scale>
          <a:sx n="81" d="100"/>
          <a:sy n="81" d="100"/>
        </p:scale>
        <p:origin x="-1044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DL Control Channel IM for Asynchronous networks for PDCCH/PCFICH/PHICH and </a:t>
            </a:r>
            <a:r>
              <a:rPr lang="en-GB" altLang="en-US" sz="4000" dirty="0" err="1" smtClean="0"/>
              <a:t>ePDCCH</a:t>
            </a:r>
            <a:endParaRPr lang="en-GB" altLang="en-US" sz="4000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Ericsson, </a:t>
            </a:r>
            <a:r>
              <a:rPr lang="en-US" altLang="en-US" sz="2800" dirty="0" smtClean="0">
                <a:solidFill>
                  <a:srgbClr val="898989"/>
                </a:solidFill>
              </a:rPr>
              <a:t>NTT </a:t>
            </a:r>
            <a:r>
              <a:rPr lang="en-US" altLang="en-US" sz="2800" dirty="0">
                <a:solidFill>
                  <a:srgbClr val="898989"/>
                </a:solidFill>
              </a:rPr>
              <a:t>DOCOMO, </a:t>
            </a:r>
            <a:r>
              <a:rPr lang="en-US" altLang="en-US" sz="2800" dirty="0" smtClean="0">
                <a:solidFill>
                  <a:srgbClr val="898989"/>
                </a:solidFill>
              </a:rPr>
              <a:t>Intel Corporation, ZTE 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47005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en-US" altLang="zh-CN" sz="1800" b="1" dirty="0" smtClean="0"/>
              <a:t>78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/>
              <a:t>Malta, Malta, 15th-19th Feb, 2016</a:t>
            </a:r>
            <a:endParaRPr lang="sv-SE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6.4.2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R4-161423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>
              <a:spcBef>
                <a:spcPts val="600"/>
              </a:spcBef>
            </a:pPr>
            <a:r>
              <a:rPr lang="en-US" altLang="en-US" sz="2000" dirty="0" smtClean="0"/>
              <a:t>Sufficient gain can be obtained by PDCCH/PCFICH/PHICH and </a:t>
            </a:r>
            <a:r>
              <a:rPr lang="en-US" altLang="en-US" sz="2000" dirty="0" err="1" smtClean="0"/>
              <a:t>ePDCCHby</a:t>
            </a:r>
            <a:r>
              <a:rPr lang="en-US" altLang="en-US" sz="2000" dirty="0" smtClean="0"/>
              <a:t> using LMMSE-IRC receiver compared to LMMSE-MRC receiver for asynchronous networks from companies results </a:t>
            </a:r>
          </a:p>
          <a:p>
            <a:pPr algn="just">
              <a:spcBef>
                <a:spcPts val="600"/>
              </a:spcBef>
            </a:pPr>
            <a:r>
              <a:rPr lang="en-US" altLang="en-US" sz="2000" dirty="0" smtClean="0"/>
              <a:t>Introduce test </a:t>
            </a:r>
            <a:r>
              <a:rPr lang="en-US" altLang="en-US" sz="2000" dirty="0"/>
              <a:t>for the DL control channel IM receivers in the asynchronous networks </a:t>
            </a:r>
            <a:r>
              <a:rPr lang="en-US" altLang="en-US" sz="2000" dirty="0" smtClean="0"/>
              <a:t>for both PDCCH/PCFICH/PHICH and </a:t>
            </a:r>
            <a:r>
              <a:rPr lang="en-US" altLang="en-US" sz="2000" dirty="0" err="1" smtClean="0"/>
              <a:t>ePDCCH</a:t>
            </a:r>
            <a:r>
              <a:rPr lang="en-US" altLang="en-US" sz="2000" dirty="0" smtClean="0"/>
              <a:t>.</a:t>
            </a:r>
            <a:endParaRPr lang="en-US" altLang="en-US" sz="2000" dirty="0"/>
          </a:p>
          <a:p>
            <a:pPr algn="just">
              <a:spcBef>
                <a:spcPts val="600"/>
              </a:spcBef>
            </a:pPr>
            <a:r>
              <a:rPr lang="en-GB" altLang="en-US" sz="2000" dirty="0" smtClean="0"/>
              <a:t>Candidate </a:t>
            </a:r>
            <a:r>
              <a:rPr lang="en-GB" altLang="en-US" sz="2000" dirty="0"/>
              <a:t>reference IM receiver </a:t>
            </a:r>
            <a:r>
              <a:rPr lang="en-US" altLang="en-US" sz="2000" dirty="0"/>
              <a:t>for both PDCCH/PCFICH/PHICH and </a:t>
            </a:r>
            <a:r>
              <a:rPr lang="en-US" altLang="en-US" sz="2000" dirty="0" err="1"/>
              <a:t>ePDCCH</a:t>
            </a:r>
            <a:r>
              <a:rPr lang="en-US" altLang="en-US" sz="2000" dirty="0"/>
              <a:t> </a:t>
            </a:r>
            <a:r>
              <a:rPr lang="en-GB" altLang="en-US" sz="2000" dirty="0" smtClean="0"/>
              <a:t>for asynchronous </a:t>
            </a:r>
            <a:r>
              <a:rPr lang="en-GB" altLang="en-US" sz="2000" dirty="0"/>
              <a:t>networks is LMMSE-IRC</a:t>
            </a:r>
          </a:p>
          <a:p>
            <a:pPr algn="just">
              <a:spcBef>
                <a:spcPts val="600"/>
              </a:spcBef>
            </a:pPr>
            <a:endParaRPr lang="en-US" altLang="en-US" sz="2000" dirty="0"/>
          </a:p>
          <a:p>
            <a:pPr marL="0" indent="0" algn="just">
              <a:spcBef>
                <a:spcPts val="600"/>
              </a:spcBef>
              <a:buNone/>
            </a:pPr>
            <a:endParaRPr lang="en-GB" altLang="en-US" sz="20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Simulation Assumptions (1)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altLang="en-US" sz="1800" dirty="0" smtClean="0"/>
              <a:t>Interference </a:t>
            </a:r>
            <a:r>
              <a:rPr lang="en-GB" altLang="en-US" sz="1800" dirty="0"/>
              <a:t>model for asynchronous network scenarios</a:t>
            </a:r>
          </a:p>
          <a:p>
            <a:pPr lvl="1" algn="just">
              <a:spcBef>
                <a:spcPts val="600"/>
              </a:spcBef>
            </a:pPr>
            <a:r>
              <a:rPr lang="en-GB" sz="1800" dirty="0"/>
              <a:t>Rel-11 Type A receiver asynchronous interference model (TS 36.101 B.5.2, 8.2.1.2.4)</a:t>
            </a:r>
          </a:p>
          <a:p>
            <a:pPr lvl="2" algn="just">
              <a:spcBef>
                <a:spcPts val="600"/>
              </a:spcBef>
            </a:pPr>
            <a:r>
              <a:rPr lang="en-GB" sz="1600" dirty="0"/>
              <a:t>Time offset: 1/3 and 2/3 </a:t>
            </a:r>
            <a:r>
              <a:rPr lang="en-GB" sz="1600" dirty="0" err="1"/>
              <a:t>subframes</a:t>
            </a:r>
            <a:r>
              <a:rPr lang="en-GB" sz="1600" dirty="0"/>
              <a:t> as timing offset for the 2 NCs</a:t>
            </a:r>
          </a:p>
          <a:p>
            <a:pPr lvl="2" algn="just">
              <a:spcBef>
                <a:spcPts val="600"/>
              </a:spcBef>
            </a:pPr>
            <a:r>
              <a:rPr lang="en-GB" sz="1600" dirty="0"/>
              <a:t>Frequency offset: 0 Hz between all cells</a:t>
            </a:r>
          </a:p>
          <a:p>
            <a:pPr algn="just">
              <a:spcBef>
                <a:spcPts val="1200"/>
              </a:spcBef>
            </a:pPr>
            <a:r>
              <a:rPr lang="en-US" altLang="en-US" sz="1800" dirty="0" smtClean="0"/>
              <a:t>Companies are encouraged to bring simulations in the next RAN4 meeting for the following test cases to for alignment purpose</a:t>
            </a:r>
          </a:p>
          <a:p>
            <a:pPr>
              <a:spcBef>
                <a:spcPts val="1200"/>
              </a:spcBef>
            </a:pPr>
            <a:endParaRPr lang="en-US" altLang="en-US" sz="1800" dirty="0"/>
          </a:p>
          <a:p>
            <a:pPr>
              <a:spcBef>
                <a:spcPts val="1200"/>
              </a:spcBef>
            </a:pPr>
            <a:endParaRPr lang="en-US" altLang="en-US" sz="1800" dirty="0" smtClean="0"/>
          </a:p>
          <a:p>
            <a:pPr algn="just">
              <a:spcBef>
                <a:spcPts val="300"/>
              </a:spcBef>
            </a:pPr>
            <a:endParaRPr lang="en-US" altLang="en-US" sz="1800" dirty="0" smtClean="0"/>
          </a:p>
          <a:p>
            <a:pPr algn="just">
              <a:spcBef>
                <a:spcPts val="300"/>
              </a:spcBef>
            </a:pPr>
            <a:r>
              <a:rPr lang="en-US" altLang="en-US" sz="1800" dirty="0" smtClean="0"/>
              <a:t>The </a:t>
            </a:r>
            <a:r>
              <a:rPr lang="en-US" altLang="en-US" sz="1800" dirty="0"/>
              <a:t>results are expected to be provided for the following reference receiver structures</a:t>
            </a:r>
          </a:p>
          <a:p>
            <a:pPr lvl="1" algn="just">
              <a:spcBef>
                <a:spcPts val="300"/>
              </a:spcBef>
            </a:pPr>
            <a:r>
              <a:rPr lang="en-US" altLang="en-US" sz="1800" dirty="0" smtClean="0"/>
              <a:t>LMMSE-MRC</a:t>
            </a:r>
            <a:r>
              <a:rPr lang="en-US" altLang="en-US" sz="1800" dirty="0"/>
              <a:t>, </a:t>
            </a:r>
            <a:r>
              <a:rPr lang="en-GB" altLang="en-US" sz="1800" dirty="0" smtClean="0"/>
              <a:t>LMMSE-IRC</a:t>
            </a:r>
          </a:p>
          <a:p>
            <a:pPr algn="just">
              <a:spcBef>
                <a:spcPts val="300"/>
              </a:spcBef>
            </a:pPr>
            <a:endParaRPr lang="en-GB" altLang="en-US" sz="1800" dirty="0"/>
          </a:p>
          <a:p>
            <a:endParaRPr lang="en-GB" altLang="en-US" sz="2000" dirty="0" smtClean="0"/>
          </a:p>
          <a:p>
            <a:endParaRPr lang="en-GB" altLang="en-US" sz="18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2FBC73-8022-4A6B-888E-63A9E277174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2819138"/>
              </p:ext>
            </p:extLst>
          </p:nvPr>
        </p:nvGraphicFramePr>
        <p:xfrm>
          <a:off x="609600" y="3657600"/>
          <a:ext cx="8153400" cy="101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1014"/>
                <a:gridCol w="1996300"/>
                <a:gridCol w="1803751"/>
                <a:gridCol w="1976381"/>
                <a:gridCol w="1535954"/>
              </a:tblGrid>
              <a:tr h="254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#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Control channel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INR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Network Type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Duplexing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  <a:tr h="254000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PDCCH /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PCFICH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Asynchronous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FDD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  <a:tr h="254000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2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PHICH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Asynchronous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FDD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  <a:tr h="254000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GB" sz="16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Asynchronous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FDD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101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Simulation Assumptions </a:t>
            </a:r>
            <a:r>
              <a:rPr lang="en-GB" altLang="en-US" dirty="0" smtClean="0"/>
              <a:t>(2)</a:t>
            </a: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694D3C5-BF96-4059-9CA6-634CAA2D3127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113077"/>
              </p:ext>
            </p:extLst>
          </p:nvPr>
        </p:nvGraphicFramePr>
        <p:xfrm>
          <a:off x="609600" y="990600"/>
          <a:ext cx="7924800" cy="5237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8089"/>
                <a:gridCol w="5576711"/>
              </a:tblGrid>
              <a:tr h="2941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Value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941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System bandwidth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10MHz for both serving cell and interfering cells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941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Duplexing mode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FDD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941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Cyclic prefix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Normal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941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Number of interference cells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 interfering cells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941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Cell id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Non-Colliding CRS: Interferer cell #1 - 1, Interferer cell #2 – 6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1515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Interference power profile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INR: I1/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13.91 dB, I2/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3.34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</a:p>
                  </a:txBody>
                  <a:tcPr marL="68580" marR="68580" marT="0" marB="0"/>
                </a:tc>
              </a:tr>
              <a:tr h="50424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Network synchronization scenarios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offset: 1/3 and 2/3 subframes as timing offset for the 2 NCs</a:t>
                      </a:r>
                    </a:p>
                    <a:p>
                      <a:pPr marL="182563" indent="-182563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offset: 0 Hz between all cells</a:t>
                      </a:r>
                    </a:p>
                  </a:txBody>
                  <a:tcPr marL="68580" marR="68580" marT="0" marB="0"/>
                </a:tc>
              </a:tr>
              <a:tr h="2941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CRS ports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Port 0 and 1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941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Antenna </a:t>
                      </a:r>
                      <a:r>
                        <a:rPr lang="en-GB" sz="1400" dirty="0">
                          <a:effectLst/>
                        </a:rPr>
                        <a:t>configuration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2x2 with Low correlation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941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Tx</a:t>
                      </a:r>
                      <a:r>
                        <a:rPr lang="en-GB" sz="1400" dirty="0">
                          <a:effectLst/>
                        </a:rPr>
                        <a:t> EVM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6%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944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Unused Serving cell RE-s and PRB-s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OCNG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88208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Interference model for asynchronous scenario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 Type A receiver asynchronous interference model (TS 36.101 B.5.2)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Companies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provide results for additional scenarios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/>
                </a:tc>
              </a:tr>
              <a:tr h="252125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Channel model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EVA70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252125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Number of PHICH groups (Ng)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252125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PHICH duration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Normal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3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Simulation Assumptions </a:t>
            </a:r>
            <a:r>
              <a:rPr lang="en-GB" altLang="en-US" dirty="0" smtClean="0"/>
              <a:t>(3)</a:t>
            </a:r>
          </a:p>
        </p:txBody>
      </p:sp>
      <p:sp>
        <p:nvSpPr>
          <p:cNvPr id="921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ED7BBA7-BC1B-4E29-A4B4-31327107A235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760659"/>
              </p:ext>
            </p:extLst>
          </p:nvPr>
        </p:nvGraphicFramePr>
        <p:xfrm>
          <a:off x="476250" y="1295400"/>
          <a:ext cx="8229600" cy="4664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0498"/>
                <a:gridCol w="5889102"/>
              </a:tblGrid>
              <a:tr h="2134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Value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PDCCH/PCFICH 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en-GB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567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Serving cell PDCCH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AL 2, </a:t>
                      </a:r>
                      <a:r>
                        <a:rPr lang="en-GB" sz="1400" dirty="0" smtClean="0">
                          <a:effectLst/>
                        </a:rPr>
                        <a:t>4; DCI </a:t>
                      </a:r>
                      <a:r>
                        <a:rPr lang="en-GB" sz="1400" dirty="0">
                          <a:effectLst/>
                        </a:rPr>
                        <a:t>Format 2 (43 bits – FDD, 10MHz)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609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CFI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CFI</a:t>
                      </a:r>
                      <a:r>
                        <a:rPr lang="en-GB" sz="1400" baseline="-25000" dirty="0" smtClean="0">
                          <a:effectLst/>
                        </a:rPr>
                        <a:t>S</a:t>
                      </a:r>
                      <a:r>
                        <a:rPr lang="en-GB" sz="1400" dirty="0" smtClean="0">
                          <a:effectLst/>
                        </a:rPr>
                        <a:t> </a:t>
                      </a:r>
                      <a:r>
                        <a:rPr lang="en-GB" sz="1400" dirty="0">
                          <a:effectLst/>
                        </a:rPr>
                        <a:t>= 3, CFI</a:t>
                      </a:r>
                      <a:r>
                        <a:rPr lang="en-GB" sz="1400" baseline="-25000" dirty="0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 = 3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Pm-</a:t>
                      </a:r>
                      <a:r>
                        <a:rPr lang="en-GB" sz="1400" dirty="0" err="1" smtClean="0">
                          <a:effectLst/>
                        </a:rPr>
                        <a:t>dsg</a:t>
                      </a:r>
                      <a:r>
                        <a:rPr lang="en-GB" sz="1400" dirty="0" smtClean="0">
                          <a:effectLst/>
                        </a:rPr>
                        <a:t> vs SINR</a:t>
                      </a:r>
                      <a:endParaRPr lang="en-GB" sz="1400" dirty="0">
                        <a:effectLst/>
                      </a:endParaRPr>
                    </a:p>
                  </a:txBody>
                  <a:tcPr marL="48003" marR="48003" marT="0" marB="0"/>
                </a:tc>
              </a:tr>
              <a:tr h="7615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PHICH 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en-GB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PHICH FRC</a:t>
                      </a:r>
                      <a:endParaRPr lang="en-GB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R.19 in TS 36.101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043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CFI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0830" algn="l"/>
                        </a:tabLs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1, 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/>
                </a:tc>
              </a:tr>
              <a:tr h="4567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Pm-an vs SINR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60910">
                <a:tc gridSpan="2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parameters</a:t>
                      </a:r>
                      <a:endParaRPr lang="en-GB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97598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Serving cell EPDCCH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FRC #1: AL 2 Localized EPDCCH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FRC #2: AL 4 Distributed EPDCCH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DCI Format 2C (44 bits – FDD, 10MHz)</a:t>
                      </a:r>
                    </a:p>
                  </a:txBody>
                  <a:tcPr marL="68580" marR="68580" marT="0" marB="0"/>
                </a:tc>
              </a:tr>
              <a:tr h="397598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PDCCH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symbols and EPDCCH start</a:t>
                      </a:r>
                      <a:endParaRPr lang="en-GB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=2, EPDCCH starting symbols is derived from CFI</a:t>
                      </a:r>
                    </a:p>
                  </a:txBody>
                  <a:tcPr marL="68580" marR="68580" marT="0" marB="0"/>
                </a:tc>
              </a:tr>
              <a:tr h="397598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 parameters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EPDCCH Sets Configured = 1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Distributed EPDCCH set PRBs {3, 17, 31, 45} 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Localized EPDCCH set PRBs {0, 7, 14, 21, 28, 35, 42, 49}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 is transmitted in all subframes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precoding model is in accordance to TS 36.101 B.4.4. and B.4.5</a:t>
                      </a:r>
                    </a:p>
                  </a:txBody>
                  <a:tcPr marL="68580" marR="68580" marT="0" marB="0"/>
                </a:tc>
              </a:tr>
              <a:tr h="39759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Pm-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dsg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vs SINR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36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elements/1.1/"/>
    <ds:schemaRef ds:uri="17c5c574-4f42-45b3-8a7f-77d8e859d074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5268</TotalTime>
  <Words>525</Words>
  <Application>Microsoft Office PowerPoint</Application>
  <PresentationFormat>On-screen Show (4:3)</PresentationFormat>
  <Paragraphs>112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DL Control Channel IM for Asynchronous networks for PDCCH/PCFICH/PHICH and ePDCCH</vt:lpstr>
      <vt:lpstr>Way Forward</vt:lpstr>
      <vt:lpstr>Simulation Assumptions (1)</vt:lpstr>
      <vt:lpstr>Simulation Assumptions (2)</vt:lpstr>
      <vt:lpstr>Simulation Assumptions (3)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lastModifiedBy>Shaohua Li 3</cp:lastModifiedBy>
  <cp:revision>518</cp:revision>
  <dcterms:created xsi:type="dcterms:W3CDTF">2013-05-13T16:02:00Z</dcterms:created>
  <dcterms:modified xsi:type="dcterms:W3CDTF">2016-02-19T08:18:04Z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</Properties>
</file>