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9" r:id="rId4"/>
    <p:sldId id="278" r:id="rId5"/>
    <p:sldId id="280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7" autoAdjust="0"/>
    <p:restoredTop sz="94660"/>
  </p:normalViewPr>
  <p:slideViewPr>
    <p:cSldViewPr snapToGrid="0">
      <p:cViewPr>
        <p:scale>
          <a:sx n="75" d="100"/>
          <a:sy n="75" d="100"/>
        </p:scale>
        <p:origin x="-52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2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1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9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8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7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0C16-7BA9-4480-B817-8141DEF0821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/>
              <a:t>3GPP TSG-RAN WG4 Meeting #78	</a:t>
            </a:r>
            <a:r>
              <a:rPr lang="de-DE" sz="2800" b="1" dirty="0" smtClean="0"/>
              <a:t>			R4-161381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de-DE" sz="2800" b="1" dirty="0"/>
              <a:t>St. Julian’s, Malta, 15 – 19 February, </a:t>
            </a:r>
            <a:r>
              <a:rPr lang="de-DE" sz="2800" b="1" dirty="0" smtClean="0"/>
              <a:t>2016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92400"/>
            <a:ext cx="10515600" cy="3484562"/>
          </a:xfrm>
        </p:spPr>
        <p:txBody>
          <a:bodyPr/>
          <a:lstStyle/>
          <a:p>
            <a:pPr marL="0" indent="0" algn="ctr">
              <a:buNone/>
            </a:pPr>
            <a:r>
              <a:rPr lang="fi-FI" sz="4800" dirty="0" smtClean="0"/>
              <a:t>WF on eMTC RF requirements</a:t>
            </a:r>
          </a:p>
          <a:p>
            <a:pPr marL="0" indent="0" algn="ctr">
              <a:buNone/>
            </a:pP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Ericsson, Verizon, Intel, Nokia Networks, AT&amp;T, Alcatel Lucent, Sony, Qualcomm, NTT DoCoMo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In the WF for UE RF requirements for Rel-13 MTC [R4-156849] it was agreed:</a:t>
            </a:r>
          </a:p>
          <a:p>
            <a:pPr lvl="1">
              <a:lnSpc>
                <a:spcPct val="80000"/>
              </a:lnSpc>
            </a:pPr>
            <a:r>
              <a:rPr lang="en-US" altLang="ja-JP" dirty="0"/>
              <a:t>In the next meeting,</a:t>
            </a:r>
          </a:p>
          <a:p>
            <a:pPr lvl="2">
              <a:lnSpc>
                <a:spcPct val="80000"/>
              </a:lnSpc>
            </a:pPr>
            <a:r>
              <a:rPr lang="en-US" altLang="ja-JP" dirty="0"/>
              <a:t>Confirm if anyone of following requirements can be reused for each CBW (not only 1.4MHz but also other CBW) </a:t>
            </a:r>
            <a:r>
              <a:rPr lang="en-GB" altLang="ja-JP" dirty="0"/>
              <a:t>for Rel-13 MTC</a:t>
            </a:r>
            <a:r>
              <a:rPr lang="en-US" altLang="ja-JP" dirty="0"/>
              <a:t>.</a:t>
            </a:r>
          </a:p>
          <a:p>
            <a:pPr lvl="3">
              <a:lnSpc>
                <a:spcPct val="80000"/>
              </a:lnSpc>
            </a:pPr>
            <a:r>
              <a:rPr lang="en-US" altLang="ja-JP" dirty="0"/>
              <a:t>ACLR</a:t>
            </a:r>
          </a:p>
          <a:p>
            <a:pPr lvl="3">
              <a:lnSpc>
                <a:spcPct val="80000"/>
              </a:lnSpc>
            </a:pPr>
            <a:r>
              <a:rPr lang="en-US" altLang="ja-JP" dirty="0"/>
              <a:t>SEM</a:t>
            </a:r>
          </a:p>
          <a:p>
            <a:pPr lvl="3">
              <a:lnSpc>
                <a:spcPct val="80000"/>
              </a:lnSpc>
            </a:pPr>
            <a:r>
              <a:rPr lang="en-US" altLang="ja-JP" dirty="0"/>
              <a:t>Spurious requirements</a:t>
            </a:r>
          </a:p>
          <a:p>
            <a:pPr lvl="3">
              <a:lnSpc>
                <a:spcPct val="80000"/>
              </a:lnSpc>
            </a:pPr>
            <a:r>
              <a:rPr lang="en-US" altLang="ja-JP" dirty="0"/>
              <a:t>transmit signal quality</a:t>
            </a:r>
          </a:p>
          <a:p>
            <a:pPr lvl="2">
              <a:lnSpc>
                <a:spcPct val="80000"/>
              </a:lnSpc>
            </a:pPr>
            <a:r>
              <a:rPr lang="en-US" altLang="ja-JP" dirty="0"/>
              <a:t>MPR needs to be further studied taking LO returning aspect into account.</a:t>
            </a:r>
          </a:p>
          <a:p>
            <a:pPr lvl="2">
              <a:lnSpc>
                <a:spcPct val="80000"/>
              </a:lnSpc>
            </a:pPr>
            <a:r>
              <a:rPr lang="en-US" altLang="ja-JP" dirty="0"/>
              <a:t>A-MPR needs to be revisited based on new power class.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352090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i-FI" dirty="0"/>
              <a:t>In </a:t>
            </a:r>
            <a:r>
              <a:rPr lang="en-GB" altLang="zh-CN" dirty="0"/>
              <a:t>Way forward on RF requirements for </a:t>
            </a:r>
            <a:r>
              <a:rPr lang="en-GB" altLang="zh-CN" dirty="0" err="1"/>
              <a:t>eMTC</a:t>
            </a:r>
            <a:r>
              <a:rPr lang="en-GB" altLang="zh-CN" dirty="0"/>
              <a:t> [R4-158355] it was agreed that: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zh-CN" dirty="0" err="1"/>
              <a:t>eMTC</a:t>
            </a:r>
            <a:r>
              <a:rPr lang="en-US" altLang="zh-CN" dirty="0"/>
              <a:t> UE requirements will be defined assuming that </a:t>
            </a:r>
            <a:r>
              <a:rPr lang="en-US" altLang="zh-CN" dirty="0" err="1"/>
              <a:t>eMTC</a:t>
            </a:r>
            <a:r>
              <a:rPr lang="en-US" altLang="zh-CN" dirty="0"/>
              <a:t> UE always transmits and receives up to 6RB within any system bandwidths.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zh-CN" dirty="0"/>
              <a:t>For </a:t>
            </a:r>
            <a:r>
              <a:rPr lang="en-US" altLang="zh-CN" dirty="0" err="1"/>
              <a:t>eMTC</a:t>
            </a:r>
            <a:r>
              <a:rPr lang="en-US" altLang="zh-CN" dirty="0"/>
              <a:t> UE, it is assumed that the LO is located at the center of the 6RBs </a:t>
            </a:r>
            <a:endParaRPr lang="sv-SE" altLang="zh-CN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zh-CN" dirty="0"/>
              <a:t>For </a:t>
            </a:r>
            <a:r>
              <a:rPr lang="en-US" altLang="zh-CN" dirty="0" err="1"/>
              <a:t>eMTC</a:t>
            </a:r>
            <a:r>
              <a:rPr lang="en-US" altLang="zh-CN" dirty="0"/>
              <a:t> UE, for </a:t>
            </a:r>
            <a:r>
              <a:rPr lang="en-GB" altLang="zh-CN" dirty="0"/>
              <a:t>in-band emissions</a:t>
            </a:r>
            <a:r>
              <a:rPr lang="en-US" altLang="zh-CN" dirty="0"/>
              <a:t>, the existing requirements applied to transmission bandwidth of 1.4MHz BW shall be used as a baseline</a:t>
            </a:r>
            <a:r>
              <a:rPr lang="en-US" altLang="zh-CN" dirty="0" smtClean="0"/>
              <a:t>.</a:t>
            </a:r>
          </a:p>
          <a:p>
            <a:r>
              <a:rPr lang="en-GB" dirty="0" smtClean="0"/>
              <a:t>In [R4-157668] it was agreed that 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dirty="0" smtClean="0"/>
              <a:t>The </a:t>
            </a:r>
            <a:r>
              <a:rPr lang="en-US" dirty="0"/>
              <a:t>Rel-12 REFSENS numbers for Cat 0 with 1.4MHz system BW should be used as REFSENS requirements for all bandwidths in Rel-13</a:t>
            </a:r>
            <a:endParaRPr lang="sv-SE" dirty="0"/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dirty="0" smtClean="0"/>
              <a:t>REFSENS </a:t>
            </a:r>
            <a:r>
              <a:rPr lang="en-US" dirty="0"/>
              <a:t>requirements for Rel-13 MTC UE can be applied for both normal coverage and enhanced coverage mode</a:t>
            </a:r>
            <a:endParaRPr lang="sv-SE" dirty="0"/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dirty="0" smtClean="0"/>
              <a:t>The </a:t>
            </a:r>
            <a:r>
              <a:rPr lang="en-US" dirty="0"/>
              <a:t>approach is the same for both full duplex and half duplex mode, i.e., re-use the 1.7dB relaxation due to single RX for HD-FDD used in rel-12 for bands defined for 1.4MHz BW.</a:t>
            </a:r>
            <a:endParaRPr lang="sv-SE" dirty="0"/>
          </a:p>
          <a:p>
            <a:r>
              <a:rPr lang="en-GB" dirty="0" smtClean="0"/>
              <a:t>UE </a:t>
            </a:r>
            <a:r>
              <a:rPr lang="en-GB" dirty="0"/>
              <a:t>REFSENS requirements were agreed and CR [R4-158435] was endorsed 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44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 WF for </a:t>
            </a:r>
            <a:r>
              <a:rPr lang="en-US" altLang="zh-CN" dirty="0" err="1"/>
              <a:t>eMTC</a:t>
            </a:r>
            <a:r>
              <a:rPr lang="en-US" altLang="zh-CN" dirty="0"/>
              <a:t> RF requirements [</a:t>
            </a:r>
            <a:r>
              <a:rPr lang="en-GB" dirty="0"/>
              <a:t>R4-77AH-IoT-0155</a:t>
            </a:r>
            <a:r>
              <a:rPr lang="en-US" altLang="zh-CN" dirty="0"/>
              <a:t>] it was agreed: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err="1"/>
              <a:t>eMTC</a:t>
            </a:r>
            <a:r>
              <a:rPr lang="en-US" dirty="0"/>
              <a:t> UE ability to meet all emission requirements (e.g. SEM, ACLR, spurious emission, in-band emission) will be checked for the next meeting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each system BW per band supported for </a:t>
            </a:r>
            <a:r>
              <a:rPr lang="en-US" dirty="0" err="1"/>
              <a:t>eMTC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Study MPR against requirements as defined with respect to each system BW, for the edge RB position</a:t>
            </a:r>
          </a:p>
          <a:p>
            <a:pPr lvl="2"/>
            <a:r>
              <a:rPr lang="en-US" dirty="0"/>
              <a:t>The guard band depends on the system BW</a:t>
            </a:r>
          </a:p>
          <a:p>
            <a:pPr lvl="2"/>
            <a:r>
              <a:rPr lang="en-US" dirty="0"/>
              <a:t>Study A-MPR based on the outcome of MPR results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No new emission table will be written for </a:t>
            </a:r>
            <a:r>
              <a:rPr lang="en-US" dirty="0" err="1"/>
              <a:t>eMTC</a:t>
            </a:r>
            <a:r>
              <a:rPr lang="en-US" dirty="0"/>
              <a:t> UE.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Companies are encouraged to submit simulation results for the Power Class 3 and Power Class 5 UE in order to evaluate MPR and </a:t>
            </a:r>
            <a:r>
              <a:rPr lang="en-US" dirty="0" smtClean="0"/>
              <a:t>A-MPR</a:t>
            </a:r>
            <a:endParaRPr lang="zh-CN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04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Work item exception for Further LTE Physical Layer Enhancements for MTC [RP-152217] states the following as the </a:t>
            </a:r>
            <a:r>
              <a:rPr lang="en-GB" dirty="0" smtClean="0"/>
              <a:t>only remaining RF issue </a:t>
            </a:r>
            <a:r>
              <a:rPr lang="en-GB" dirty="0"/>
              <a:t>for </a:t>
            </a:r>
            <a:r>
              <a:rPr lang="en-GB" dirty="0" err="1"/>
              <a:t>eMTC</a:t>
            </a:r>
            <a:r>
              <a:rPr lang="en-US" dirty="0"/>
              <a:t>: </a:t>
            </a:r>
          </a:p>
          <a:p>
            <a:pPr lvl="1"/>
            <a:r>
              <a:rPr lang="en-GB" dirty="0"/>
              <a:t>UE RF transmitter requirements for system bandwidth of 3MHz and above, and for both 23dBm and 20 </a:t>
            </a:r>
            <a:r>
              <a:rPr lang="en-GB" dirty="0" err="1"/>
              <a:t>dBm</a:t>
            </a:r>
            <a:r>
              <a:rPr lang="en-GB" dirty="0"/>
              <a:t> maximum output </a:t>
            </a:r>
            <a:r>
              <a:rPr lang="en-GB" dirty="0" smtClean="0"/>
              <a:t>power</a:t>
            </a:r>
            <a:endParaRPr lang="en-US" dirty="0" smtClean="0"/>
          </a:p>
          <a:p>
            <a:r>
              <a:rPr lang="en-US" dirty="0"/>
              <a:t>MPR requirements for Rel-13 </a:t>
            </a:r>
            <a:r>
              <a:rPr lang="en-US" dirty="0" err="1"/>
              <a:t>eMTC</a:t>
            </a:r>
            <a:r>
              <a:rPr lang="en-US" dirty="0"/>
              <a:t> is agreed in R4-161379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06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127" y="111802"/>
            <a:ext cx="10515600" cy="1325563"/>
          </a:xfrm>
        </p:spPr>
        <p:txBody>
          <a:bodyPr/>
          <a:lstStyle/>
          <a:p>
            <a:r>
              <a:rPr lang="fi-FI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3967" y="1485900"/>
            <a:ext cx="10515600" cy="4347210"/>
          </a:xfrm>
        </p:spPr>
        <p:txBody>
          <a:bodyPr>
            <a:normAutofit/>
          </a:bodyPr>
          <a:lstStyle/>
          <a:p>
            <a:r>
              <a:rPr lang="en-US" dirty="0" smtClean="0"/>
              <a:t>A-MPR requirements for NS07 according to WF R4-161380 </a:t>
            </a:r>
            <a:r>
              <a:rPr lang="en-GB" dirty="0" smtClean="0"/>
              <a:t>is agreed </a:t>
            </a:r>
            <a:r>
              <a:rPr lang="en-GB" dirty="0"/>
              <a:t>in </a:t>
            </a:r>
            <a:r>
              <a:rPr lang="en-GB" dirty="0" smtClean="0"/>
              <a:t>this meeting</a:t>
            </a:r>
          </a:p>
          <a:p>
            <a:r>
              <a:rPr lang="en-GB" dirty="0" smtClean="0"/>
              <a:t>The related CR </a:t>
            </a:r>
            <a:r>
              <a:rPr lang="en-GB" dirty="0"/>
              <a:t>(</a:t>
            </a:r>
            <a:r>
              <a:rPr lang="en-GB" dirty="0" smtClean="0"/>
              <a:t>R4-160641) that </a:t>
            </a:r>
            <a:r>
              <a:rPr lang="en-GB" dirty="0" smtClean="0"/>
              <a:t>includes both MPR and A-MPR </a:t>
            </a:r>
            <a:r>
              <a:rPr lang="en-GB" dirty="0" smtClean="0"/>
              <a:t>is </a:t>
            </a:r>
            <a:r>
              <a:rPr lang="en-GB" dirty="0" smtClean="0"/>
              <a:t>approved</a:t>
            </a:r>
          </a:p>
          <a:p>
            <a:r>
              <a:rPr lang="en-GB" dirty="0" smtClean="0"/>
              <a:t>RAN4 </a:t>
            </a:r>
            <a:r>
              <a:rPr lang="en-GB" dirty="0" smtClean="0"/>
              <a:t>RF core part of Rel-13 </a:t>
            </a:r>
            <a:r>
              <a:rPr lang="en-GB" dirty="0" err="1" smtClean="0"/>
              <a:t>eMTC</a:t>
            </a:r>
            <a:r>
              <a:rPr lang="en-GB" dirty="0" smtClean="0"/>
              <a:t> is finalized </a:t>
            </a:r>
          </a:p>
          <a:p>
            <a:r>
              <a:rPr lang="en-GB" dirty="0" smtClean="0"/>
              <a:t>ACS requirements can be revisited in the next meeting under TEI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93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</TotalTime>
  <Words>519</Words>
  <Application>Microsoft Office PowerPoint</Application>
  <PresentationFormat>Custom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3GPP TSG-RAN WG4 Meeting #78    R4-161381 St. Julian’s, Malta, 15 – 19 February, 2016</vt:lpstr>
      <vt:lpstr>Background 1</vt:lpstr>
      <vt:lpstr>Background 2</vt:lpstr>
      <vt:lpstr>Background 3</vt:lpstr>
      <vt:lpstr>Background 4</vt:lpstr>
      <vt:lpstr>Proposal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Ali Behravan</cp:lastModifiedBy>
  <cp:revision>93</cp:revision>
  <dcterms:created xsi:type="dcterms:W3CDTF">2016-02-14T05:54:47Z</dcterms:created>
  <dcterms:modified xsi:type="dcterms:W3CDTF">2016-02-19T12:57:22Z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-878995853</vt:i4>
  </property>
  <property fmtid="{D5CDD505-2E9C-101B-9397-08002B2CF9AE}" pid="3" name="_NewReviewCycle">
    <vt:lpwstr/>
  </property>
  <property fmtid="{D5CDD505-2E9C-101B-9397-08002B2CF9AE}" pid="4" name="_EmailSubject">
    <vt:lpwstr>WF on AMPR for NS_07</vt:lpwstr>
  </property>
  <property fmtid="{D5CDD505-2E9C-101B-9397-08002B2CF9AE}" pid="5" name="_AuthorEmail">
    <vt:lpwstr>vvintola@qti.qualcomm.com</vt:lpwstr>
  </property>
  <property fmtid="{D5CDD505-2E9C-101B-9397-08002B2CF9AE}" pid="6" name="_AuthorEmailDisplayName">
    <vt:lpwstr>Vintola, Ville</vt:lpwstr>
  </property>
</Properties>
</file>