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7"/>
  </p:notesMasterIdLst>
  <p:sldIdLst>
    <p:sldId id="589" r:id="rId3"/>
    <p:sldId id="597" r:id="rId4"/>
    <p:sldId id="596" r:id="rId5"/>
    <p:sldId id="59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17" autoAdjust="0"/>
    <p:restoredTop sz="94063" autoAdjust="0"/>
  </p:normalViewPr>
  <p:slideViewPr>
    <p:cSldViewPr>
      <p:cViewPr>
        <p:scale>
          <a:sx n="90" d="100"/>
          <a:sy n="90" d="100"/>
        </p:scale>
        <p:origin x="-906" y="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2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/>
              <a:t>Way forward on channel modelling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Samsung,</a:t>
            </a:r>
            <a:r>
              <a:rPr lang="en-GB" altLang="zh-CN" sz="2400" dirty="0" smtClean="0">
                <a:solidFill>
                  <a:schemeClr val="tx1"/>
                </a:solidFill>
              </a:rPr>
              <a:t> </a:t>
            </a:r>
            <a:r>
              <a:rPr lang="en-GB" altLang="zh-CN" sz="2400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sz="2400" dirty="0" smtClean="0">
                <a:solidFill>
                  <a:schemeClr val="tx1"/>
                </a:solidFill>
              </a:rPr>
              <a:t>, Qualcomm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</a:t>
            </a:r>
            <a:r>
              <a:rPr lang="en-US" altLang="zh-CN" b="1" dirty="0" smtClean="0">
                <a:ea typeface="MS PGothic" pitchFamily="34" charset="-128"/>
              </a:rPr>
              <a:t>8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 smtClean="0"/>
              <a:t>Malta, Malta, 15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-19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Feb, 2016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</a:t>
            </a:r>
            <a:r>
              <a:rPr lang="en-US" altLang="zh-CN" sz="2400" dirty="0" smtClean="0"/>
              <a:t>161224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85794"/>
            <a:ext cx="8643998" cy="564360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p"/>
            </a:pPr>
            <a:r>
              <a:rPr lang="en-GB" altLang="en-US" sz="1600" dirty="0" smtClean="0"/>
              <a:t>2D antenna array model can be represented by              , and total number of antennas is                     , where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Ø"/>
            </a:pPr>
            <a:r>
              <a:rPr lang="en-US" sz="1200" i="1" dirty="0" smtClean="0"/>
              <a:t>N1</a:t>
            </a:r>
            <a:r>
              <a:rPr lang="en-US" sz="1200" dirty="0" smtClean="0"/>
              <a:t> is the number of antenna elements with the same polarization in the first dimension (Vertical direction)</a:t>
            </a:r>
            <a:endParaRPr lang="zh-CN" altLang="en-US" sz="1200" dirty="0" smtClean="0"/>
          </a:p>
          <a:p>
            <a:pPr lvl="1">
              <a:buFont typeface="Wingdings" pitchFamily="2" charset="2"/>
              <a:buChar char="Ø"/>
            </a:pPr>
            <a:r>
              <a:rPr lang="en-US" sz="1200" i="1" dirty="0" smtClean="0"/>
              <a:t>N2</a:t>
            </a:r>
            <a:r>
              <a:rPr lang="en-US" sz="1200" dirty="0" smtClean="0"/>
              <a:t> is the number of antenna elements with the same polarization in the second dimension (Horizontal direction)</a:t>
            </a:r>
            <a:endParaRPr lang="zh-CN" altLang="en-US" sz="1200" dirty="0" smtClean="0"/>
          </a:p>
          <a:p>
            <a:pPr lvl="1">
              <a:buFont typeface="Wingdings" pitchFamily="2" charset="2"/>
              <a:buChar char="Ø"/>
            </a:pPr>
            <a:r>
              <a:rPr lang="en-US" sz="1200" i="1" dirty="0" smtClean="0"/>
              <a:t>P</a:t>
            </a:r>
            <a:r>
              <a:rPr lang="en-US" sz="1200" dirty="0" smtClean="0"/>
              <a:t> is the number of polarization </a:t>
            </a:r>
            <a:r>
              <a:rPr lang="en-US" altLang="zh-CN" sz="1200" dirty="0" smtClean="0"/>
              <a:t>groups</a:t>
            </a:r>
            <a:r>
              <a:rPr lang="en-US" sz="1200" dirty="0" smtClean="0"/>
              <a:t>.</a:t>
            </a:r>
            <a:endParaRPr lang="zh-CN" altLang="en-US" sz="1200" dirty="0" smtClean="0"/>
          </a:p>
          <a:p>
            <a:pPr>
              <a:buFont typeface="Wingdings" pitchFamily="2" charset="2"/>
              <a:buChar char="p"/>
            </a:pPr>
            <a:r>
              <a:rPr lang="en-US" altLang="en-US" sz="1600" dirty="0" smtClean="0"/>
              <a:t>Antenna </a:t>
            </a:r>
            <a:r>
              <a:rPr lang="en-GB" altLang="en-US" sz="1600" dirty="0" smtClean="0"/>
              <a:t>labelling starts at different columns within the first row (N2), then goes through all the rows (N1), and at last for another polarization. I.e. labelling order following: first horizontal direction, then vertical direction and finally for another polarization group.</a:t>
            </a:r>
            <a:r>
              <a:rPr lang="zh-CN" altLang="en-US" sz="1600" dirty="0" smtClean="0"/>
              <a:t> </a:t>
            </a:r>
            <a:endParaRPr lang="en-US" altLang="zh-CN" sz="1600" dirty="0" smtClean="0"/>
          </a:p>
          <a:p>
            <a:pPr lvl="1">
              <a:buNone/>
            </a:pPr>
            <a:endParaRPr lang="en-GB" altLang="en-US" sz="1200" dirty="0" smtClean="0"/>
          </a:p>
          <a:p>
            <a:pPr lvl="1">
              <a:buNone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2800" dirty="0" err="1" smtClean="0"/>
              <a:t>eNB</a:t>
            </a:r>
            <a:r>
              <a:rPr lang="en-US" altLang="zh-CN" sz="2800" dirty="0" smtClean="0"/>
              <a:t> </a:t>
            </a:r>
            <a:r>
              <a:rPr lang="en-GB" sz="2800" dirty="0" smtClean="0"/>
              <a:t>2D Antenna layout</a:t>
            </a:r>
            <a:endParaRPr kumimoji="0" lang="zh-CN" altLang="en-US" sz="28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73" name="Object 9"/>
          <p:cNvGraphicFramePr>
            <a:graphicFrameLocks noChangeAspect="1"/>
          </p:cNvGraphicFramePr>
          <p:nvPr/>
        </p:nvGraphicFramePr>
        <p:xfrm>
          <a:off x="4583113" y="857250"/>
          <a:ext cx="587375" cy="190500"/>
        </p:xfrm>
        <a:graphic>
          <a:graphicData uri="http://schemas.openxmlformats.org/presentationml/2006/ole">
            <p:oleObj spid="_x0000_s36873" name="公式" r:id="rId4" imgW="698400" imgH="215640" progId="Equation.3">
              <p:embed/>
            </p:oleObj>
          </a:graphicData>
        </a:graphic>
      </p:graphicFrame>
      <p:sp>
        <p:nvSpPr>
          <p:cNvPr id="3687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75" name="Object 11"/>
          <p:cNvGraphicFramePr>
            <a:graphicFrameLocks noChangeAspect="1"/>
          </p:cNvGraphicFramePr>
          <p:nvPr/>
        </p:nvGraphicFramePr>
        <p:xfrm>
          <a:off x="7929586" y="857232"/>
          <a:ext cx="820737" cy="209550"/>
        </p:xfrm>
        <a:graphic>
          <a:graphicData uri="http://schemas.openxmlformats.org/presentationml/2006/ole">
            <p:oleObj spid="_x0000_s36875" name="公式" r:id="rId5" imgW="977760" imgH="228600" progId="Equation.3">
              <p:embed/>
            </p:oleObj>
          </a:graphicData>
        </a:graphic>
      </p:graphicFrame>
      <p:grpSp>
        <p:nvGrpSpPr>
          <p:cNvPr id="167" name="组合 166"/>
          <p:cNvGrpSpPr/>
          <p:nvPr/>
        </p:nvGrpSpPr>
        <p:grpSpPr>
          <a:xfrm>
            <a:off x="928662" y="3214686"/>
            <a:ext cx="2571769" cy="1491445"/>
            <a:chOff x="285720" y="857232"/>
            <a:chExt cx="2714644" cy="1894538"/>
          </a:xfrm>
        </p:grpSpPr>
        <p:grpSp>
          <p:nvGrpSpPr>
            <p:cNvPr id="168" name="组合 124"/>
            <p:cNvGrpSpPr/>
            <p:nvPr/>
          </p:nvGrpSpPr>
          <p:grpSpPr>
            <a:xfrm>
              <a:off x="285721" y="857232"/>
              <a:ext cx="2714645" cy="1500201"/>
              <a:chOff x="285721" y="857232"/>
              <a:chExt cx="2714645" cy="1500201"/>
            </a:xfrm>
          </p:grpSpPr>
          <p:grpSp>
            <p:nvGrpSpPr>
              <p:cNvPr id="170" name="组合 22"/>
              <p:cNvGrpSpPr/>
              <p:nvPr/>
            </p:nvGrpSpPr>
            <p:grpSpPr>
              <a:xfrm>
                <a:off x="285721" y="857232"/>
                <a:ext cx="857257" cy="721978"/>
                <a:chOff x="785786" y="1500174"/>
                <a:chExt cx="1285885" cy="1273744"/>
              </a:xfrm>
            </p:grpSpPr>
            <p:cxnSp>
              <p:nvCxnSpPr>
                <p:cNvPr id="196" name="直接连接符 7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直接连接符 9"/>
                <p:cNvCxnSpPr>
                  <a:endCxn id="199" idx="0"/>
                </p:cNvCxnSpPr>
                <p:nvPr/>
              </p:nvCxnSpPr>
              <p:spPr>
                <a:xfrm>
                  <a:off x="928661" y="1500176"/>
                  <a:ext cx="892978" cy="928692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198" name="TextBox 197"/>
                <p:cNvSpPr txBox="1"/>
                <p:nvPr/>
              </p:nvSpPr>
              <p:spPr>
                <a:xfrm>
                  <a:off x="785786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4</a:t>
                  </a:r>
                  <a:endParaRPr lang="zh-CN" altLang="en-US" sz="800" dirty="0"/>
                </a:p>
              </p:txBody>
            </p:sp>
            <p:sp>
              <p:nvSpPr>
                <p:cNvPr id="199" name="TextBox 198"/>
                <p:cNvSpPr txBox="1"/>
                <p:nvPr/>
              </p:nvSpPr>
              <p:spPr>
                <a:xfrm>
                  <a:off x="1571605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10</a:t>
                  </a:r>
                  <a:endParaRPr lang="zh-CN" altLang="en-US" sz="800" dirty="0"/>
                </a:p>
              </p:txBody>
            </p:sp>
          </p:grpSp>
          <p:grpSp>
            <p:nvGrpSpPr>
              <p:cNvPr id="171" name="组合 23"/>
              <p:cNvGrpSpPr/>
              <p:nvPr/>
            </p:nvGrpSpPr>
            <p:grpSpPr>
              <a:xfrm>
                <a:off x="2143109" y="857232"/>
                <a:ext cx="857257" cy="721978"/>
                <a:chOff x="785786" y="1500174"/>
                <a:chExt cx="1285885" cy="1273744"/>
              </a:xfrm>
            </p:grpSpPr>
            <p:cxnSp>
              <p:nvCxnSpPr>
                <p:cNvPr id="192" name="直接连接符 191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接连接符 192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194" name="TextBox 193"/>
                <p:cNvSpPr txBox="1"/>
                <p:nvPr/>
              </p:nvSpPr>
              <p:spPr>
                <a:xfrm>
                  <a:off x="785786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6</a:t>
                  </a:r>
                  <a:endParaRPr lang="zh-CN" altLang="en-US" sz="800" dirty="0"/>
                </a:p>
              </p:txBody>
            </p:sp>
            <p:sp>
              <p:nvSpPr>
                <p:cNvPr id="195" name="TextBox 194"/>
                <p:cNvSpPr txBox="1"/>
                <p:nvPr/>
              </p:nvSpPr>
              <p:spPr>
                <a:xfrm>
                  <a:off x="1571605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12</a:t>
                  </a:r>
                  <a:endParaRPr lang="zh-CN" altLang="en-US" sz="800" dirty="0"/>
                </a:p>
              </p:txBody>
            </p:sp>
          </p:grpSp>
          <p:grpSp>
            <p:nvGrpSpPr>
              <p:cNvPr id="172" name="组合 28"/>
              <p:cNvGrpSpPr/>
              <p:nvPr/>
            </p:nvGrpSpPr>
            <p:grpSpPr>
              <a:xfrm>
                <a:off x="1214415" y="857235"/>
                <a:ext cx="857257" cy="721980"/>
                <a:chOff x="785786" y="1500174"/>
                <a:chExt cx="1285885" cy="1273745"/>
              </a:xfrm>
            </p:grpSpPr>
            <p:cxnSp>
              <p:nvCxnSpPr>
                <p:cNvPr id="188" name="直接连接符 187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190" name="TextBox 189"/>
                <p:cNvSpPr txBox="1"/>
                <p:nvPr/>
              </p:nvSpPr>
              <p:spPr>
                <a:xfrm>
                  <a:off x="785786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5</a:t>
                  </a:r>
                  <a:endParaRPr lang="zh-CN" altLang="en-US" sz="800" dirty="0"/>
                </a:p>
              </p:txBody>
            </p:sp>
            <p:sp>
              <p:nvSpPr>
                <p:cNvPr id="191" name="TextBox 190"/>
                <p:cNvSpPr txBox="1"/>
                <p:nvPr/>
              </p:nvSpPr>
              <p:spPr>
                <a:xfrm>
                  <a:off x="1571605" y="2428869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11</a:t>
                  </a:r>
                  <a:endParaRPr lang="zh-CN" altLang="en-US" sz="800" dirty="0"/>
                </a:p>
              </p:txBody>
            </p:sp>
          </p:grpSp>
          <p:grpSp>
            <p:nvGrpSpPr>
              <p:cNvPr id="173" name="组合 33"/>
              <p:cNvGrpSpPr/>
              <p:nvPr/>
            </p:nvGrpSpPr>
            <p:grpSpPr>
              <a:xfrm>
                <a:off x="285721" y="1635450"/>
                <a:ext cx="857257" cy="721978"/>
                <a:chOff x="785786" y="1500174"/>
                <a:chExt cx="1285885" cy="1273744"/>
              </a:xfrm>
            </p:grpSpPr>
            <p:cxnSp>
              <p:nvCxnSpPr>
                <p:cNvPr id="184" name="直接连接符 183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186" name="TextBox 185"/>
                <p:cNvSpPr txBox="1"/>
                <p:nvPr/>
              </p:nvSpPr>
              <p:spPr>
                <a:xfrm>
                  <a:off x="785786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</a:t>
                  </a:r>
                  <a:endParaRPr lang="zh-CN" altLang="en-US" sz="800" dirty="0"/>
                </a:p>
              </p:txBody>
            </p:sp>
            <p:sp>
              <p:nvSpPr>
                <p:cNvPr id="187" name="TextBox 186"/>
                <p:cNvSpPr txBox="1"/>
                <p:nvPr/>
              </p:nvSpPr>
              <p:spPr>
                <a:xfrm>
                  <a:off x="1571605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7</a:t>
                  </a:r>
                  <a:endParaRPr lang="zh-CN" altLang="en-US" sz="800" dirty="0"/>
                </a:p>
              </p:txBody>
            </p:sp>
          </p:grpSp>
          <p:grpSp>
            <p:nvGrpSpPr>
              <p:cNvPr id="174" name="组合 38"/>
              <p:cNvGrpSpPr/>
              <p:nvPr/>
            </p:nvGrpSpPr>
            <p:grpSpPr>
              <a:xfrm>
                <a:off x="2143109" y="1635450"/>
                <a:ext cx="857257" cy="721978"/>
                <a:chOff x="785786" y="1500174"/>
                <a:chExt cx="1285885" cy="1273744"/>
              </a:xfrm>
            </p:grpSpPr>
            <p:cxnSp>
              <p:nvCxnSpPr>
                <p:cNvPr id="180" name="直接连接符 179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直接连接符 180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182" name="TextBox 181"/>
                <p:cNvSpPr txBox="1"/>
                <p:nvPr/>
              </p:nvSpPr>
              <p:spPr>
                <a:xfrm>
                  <a:off x="785786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3</a:t>
                  </a:r>
                  <a:endParaRPr lang="zh-CN" altLang="en-US" sz="800" dirty="0"/>
                </a:p>
              </p:txBody>
            </p:sp>
            <p:sp>
              <p:nvSpPr>
                <p:cNvPr id="183" name="TextBox 182"/>
                <p:cNvSpPr txBox="1"/>
                <p:nvPr/>
              </p:nvSpPr>
              <p:spPr>
                <a:xfrm>
                  <a:off x="1571605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9</a:t>
                  </a:r>
                  <a:endParaRPr lang="zh-CN" altLang="en-US" sz="800" dirty="0"/>
                </a:p>
              </p:txBody>
            </p:sp>
          </p:grpSp>
          <p:grpSp>
            <p:nvGrpSpPr>
              <p:cNvPr id="175" name="组合 43"/>
              <p:cNvGrpSpPr/>
              <p:nvPr/>
            </p:nvGrpSpPr>
            <p:grpSpPr>
              <a:xfrm>
                <a:off x="1214415" y="1635453"/>
                <a:ext cx="857257" cy="721980"/>
                <a:chOff x="785786" y="1500174"/>
                <a:chExt cx="1285885" cy="1273745"/>
              </a:xfrm>
            </p:grpSpPr>
            <p:cxnSp>
              <p:nvCxnSpPr>
                <p:cNvPr id="176" name="直接连接符 175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178" name="TextBox 177"/>
                <p:cNvSpPr txBox="1"/>
                <p:nvPr/>
              </p:nvSpPr>
              <p:spPr>
                <a:xfrm>
                  <a:off x="785786" y="2428868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2</a:t>
                  </a:r>
                  <a:endParaRPr lang="zh-CN" altLang="en-US" sz="800" dirty="0"/>
                </a:p>
              </p:txBody>
            </p:sp>
            <p:sp>
              <p:nvSpPr>
                <p:cNvPr id="179" name="TextBox 178"/>
                <p:cNvSpPr txBox="1"/>
                <p:nvPr/>
              </p:nvSpPr>
              <p:spPr>
                <a:xfrm>
                  <a:off x="1571605" y="2428869"/>
                  <a:ext cx="500066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8</a:t>
                  </a:r>
                  <a:endParaRPr lang="zh-CN" altLang="en-US" sz="800" dirty="0"/>
                </a:p>
              </p:txBody>
            </p:sp>
          </p:grpSp>
        </p:grpSp>
        <p:sp>
          <p:nvSpPr>
            <p:cNvPr id="169" name="TextBox 168"/>
            <p:cNvSpPr txBox="1"/>
            <p:nvPr/>
          </p:nvSpPr>
          <p:spPr>
            <a:xfrm>
              <a:off x="620587" y="2399906"/>
              <a:ext cx="2187792" cy="351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 smtClean="0"/>
                <a:t>Ntx</a:t>
              </a:r>
              <a:r>
                <a:rPr lang="en-US" altLang="zh-CN" sz="1200" dirty="0" smtClean="0"/>
                <a:t> = 12/(N1,N2,P) = (2,3,2)</a:t>
              </a:r>
              <a:endParaRPr lang="zh-CN" altLang="en-US" sz="1200" dirty="0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571472" y="4929198"/>
            <a:ext cx="3643338" cy="1491445"/>
            <a:chOff x="4214810" y="857232"/>
            <a:chExt cx="3714776" cy="1894537"/>
          </a:xfrm>
        </p:grpSpPr>
        <p:grpSp>
          <p:nvGrpSpPr>
            <p:cNvPr id="201" name="组合 289"/>
            <p:cNvGrpSpPr/>
            <p:nvPr/>
          </p:nvGrpSpPr>
          <p:grpSpPr>
            <a:xfrm>
              <a:off x="4214810" y="857232"/>
              <a:ext cx="3714776" cy="1520060"/>
              <a:chOff x="3714745" y="857232"/>
              <a:chExt cx="3714776" cy="1520060"/>
            </a:xfrm>
          </p:grpSpPr>
          <p:grpSp>
            <p:nvGrpSpPr>
              <p:cNvPr id="203" name="组合 22"/>
              <p:cNvGrpSpPr/>
              <p:nvPr/>
            </p:nvGrpSpPr>
            <p:grpSpPr>
              <a:xfrm>
                <a:off x="3714745" y="857232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239" name="直接连接符 7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直接连接符 239"/>
                <p:cNvCxnSpPr>
                  <a:endCxn id="242" idx="0"/>
                </p:cNvCxnSpPr>
                <p:nvPr/>
              </p:nvCxnSpPr>
              <p:spPr>
                <a:xfrm>
                  <a:off x="928661" y="1500176"/>
                  <a:ext cx="892978" cy="928692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41" name="TextBox 240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5</a:t>
                  </a:r>
                  <a:endParaRPr lang="zh-CN" altLang="en-US" sz="800" dirty="0"/>
                </a:p>
              </p:txBody>
            </p:sp>
            <p:sp>
              <p:nvSpPr>
                <p:cNvPr id="242" name="TextBox 241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13</a:t>
                  </a:r>
                  <a:endParaRPr lang="zh-CN" altLang="en-US" sz="800" dirty="0"/>
                </a:p>
              </p:txBody>
            </p:sp>
          </p:grpSp>
          <p:grpSp>
            <p:nvGrpSpPr>
              <p:cNvPr id="204" name="组合 23"/>
              <p:cNvGrpSpPr/>
              <p:nvPr/>
            </p:nvGrpSpPr>
            <p:grpSpPr>
              <a:xfrm>
                <a:off x="5572133" y="857232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235" name="直接连接符 234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直接连接符 235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37" name="TextBox 236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7</a:t>
                  </a:r>
                  <a:endParaRPr lang="zh-CN" altLang="en-US" sz="800" dirty="0"/>
                </a:p>
              </p:txBody>
            </p:sp>
            <p:sp>
              <p:nvSpPr>
                <p:cNvPr id="238" name="TextBox 237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15</a:t>
                  </a:r>
                  <a:endParaRPr lang="zh-CN" altLang="en-US" sz="800" dirty="0"/>
                </a:p>
              </p:txBody>
            </p:sp>
          </p:grpSp>
          <p:grpSp>
            <p:nvGrpSpPr>
              <p:cNvPr id="205" name="组合 28"/>
              <p:cNvGrpSpPr/>
              <p:nvPr/>
            </p:nvGrpSpPr>
            <p:grpSpPr>
              <a:xfrm>
                <a:off x="4643439" y="857233"/>
                <a:ext cx="857257" cy="741844"/>
                <a:chOff x="785786" y="1500174"/>
                <a:chExt cx="1285885" cy="1308790"/>
              </a:xfrm>
            </p:grpSpPr>
            <p:cxnSp>
              <p:nvCxnSpPr>
                <p:cNvPr id="231" name="直接连接符 230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直接连接符 231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33" name="TextBox 232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6</a:t>
                  </a:r>
                  <a:endParaRPr lang="zh-CN" altLang="en-US" sz="800" dirty="0"/>
                </a:p>
              </p:txBody>
            </p:sp>
            <p:sp>
              <p:nvSpPr>
                <p:cNvPr id="234" name="TextBox 233"/>
                <p:cNvSpPr txBox="1"/>
                <p:nvPr/>
              </p:nvSpPr>
              <p:spPr>
                <a:xfrm>
                  <a:off x="1571606" y="2428869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14</a:t>
                  </a:r>
                  <a:endParaRPr lang="zh-CN" altLang="en-US" sz="800" dirty="0"/>
                </a:p>
              </p:txBody>
            </p:sp>
          </p:grpSp>
          <p:grpSp>
            <p:nvGrpSpPr>
              <p:cNvPr id="206" name="组合 33"/>
              <p:cNvGrpSpPr/>
              <p:nvPr/>
            </p:nvGrpSpPr>
            <p:grpSpPr>
              <a:xfrm>
                <a:off x="3714745" y="1635450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227" name="直接连接符 226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直接连接符 227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29" name="TextBox 228"/>
                <p:cNvSpPr txBox="1"/>
                <p:nvPr/>
              </p:nvSpPr>
              <p:spPr>
                <a:xfrm>
                  <a:off x="785786" y="2428868"/>
                  <a:ext cx="500065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</a:t>
                  </a:r>
                  <a:endParaRPr lang="zh-CN" altLang="en-US" sz="800" dirty="0"/>
                </a:p>
              </p:txBody>
            </p:sp>
            <p:sp>
              <p:nvSpPr>
                <p:cNvPr id="230" name="TextBox 229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9</a:t>
                  </a:r>
                  <a:endParaRPr lang="zh-CN" altLang="en-US" sz="800" dirty="0"/>
                </a:p>
              </p:txBody>
            </p:sp>
          </p:grpSp>
          <p:grpSp>
            <p:nvGrpSpPr>
              <p:cNvPr id="207" name="组合 38"/>
              <p:cNvGrpSpPr/>
              <p:nvPr/>
            </p:nvGrpSpPr>
            <p:grpSpPr>
              <a:xfrm>
                <a:off x="5572133" y="1635450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223" name="直接连接符 222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25" name="TextBox 224"/>
                <p:cNvSpPr txBox="1"/>
                <p:nvPr/>
              </p:nvSpPr>
              <p:spPr>
                <a:xfrm>
                  <a:off x="785786" y="2428868"/>
                  <a:ext cx="500065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3</a:t>
                  </a:r>
                  <a:endParaRPr lang="zh-CN" altLang="en-US" sz="800" dirty="0"/>
                </a:p>
              </p:txBody>
            </p:sp>
            <p:sp>
              <p:nvSpPr>
                <p:cNvPr id="226" name="TextBox 225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11</a:t>
                  </a:r>
                  <a:endParaRPr lang="zh-CN" altLang="en-US" sz="800" dirty="0"/>
                </a:p>
              </p:txBody>
            </p:sp>
          </p:grpSp>
          <p:grpSp>
            <p:nvGrpSpPr>
              <p:cNvPr id="208" name="组合 43"/>
              <p:cNvGrpSpPr/>
              <p:nvPr/>
            </p:nvGrpSpPr>
            <p:grpSpPr>
              <a:xfrm>
                <a:off x="4643439" y="1635449"/>
                <a:ext cx="857257" cy="741842"/>
                <a:chOff x="785786" y="1500174"/>
                <a:chExt cx="1285885" cy="1308790"/>
              </a:xfrm>
            </p:grpSpPr>
            <p:cxnSp>
              <p:nvCxnSpPr>
                <p:cNvPr id="219" name="直接连接符 218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21" name="TextBox 220"/>
                <p:cNvSpPr txBox="1"/>
                <p:nvPr/>
              </p:nvSpPr>
              <p:spPr>
                <a:xfrm>
                  <a:off x="785786" y="2428870"/>
                  <a:ext cx="500065" cy="3450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2</a:t>
                  </a:r>
                  <a:endParaRPr lang="zh-CN" altLang="en-US" sz="800" dirty="0"/>
                </a:p>
              </p:txBody>
            </p:sp>
            <p:sp>
              <p:nvSpPr>
                <p:cNvPr id="222" name="TextBox 221"/>
                <p:cNvSpPr txBox="1"/>
                <p:nvPr/>
              </p:nvSpPr>
              <p:spPr>
                <a:xfrm>
                  <a:off x="1571606" y="2428869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10</a:t>
                  </a:r>
                  <a:endParaRPr lang="zh-CN" altLang="en-US" sz="800" dirty="0"/>
                </a:p>
              </p:txBody>
            </p:sp>
          </p:grpSp>
          <p:grpSp>
            <p:nvGrpSpPr>
              <p:cNvPr id="209" name="组合 23"/>
              <p:cNvGrpSpPr/>
              <p:nvPr/>
            </p:nvGrpSpPr>
            <p:grpSpPr>
              <a:xfrm>
                <a:off x="6572264" y="857232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215" name="直接连接符 214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直接连接符 215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17" name="TextBox 216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8</a:t>
                  </a:r>
                  <a:endParaRPr lang="zh-CN" altLang="en-US" sz="800" dirty="0"/>
                </a:p>
              </p:txBody>
            </p:sp>
            <p:sp>
              <p:nvSpPr>
                <p:cNvPr id="218" name="TextBox 217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16</a:t>
                  </a:r>
                  <a:endParaRPr lang="zh-CN" altLang="en-US" sz="800" dirty="0"/>
                </a:p>
              </p:txBody>
            </p:sp>
          </p:grpSp>
          <p:grpSp>
            <p:nvGrpSpPr>
              <p:cNvPr id="210" name="组合 38"/>
              <p:cNvGrpSpPr/>
              <p:nvPr/>
            </p:nvGrpSpPr>
            <p:grpSpPr>
              <a:xfrm>
                <a:off x="6596076" y="1635450"/>
                <a:ext cx="833445" cy="741842"/>
                <a:chOff x="821505" y="1500174"/>
                <a:chExt cx="1250168" cy="1308789"/>
              </a:xfrm>
            </p:grpSpPr>
            <p:cxnSp>
              <p:nvCxnSpPr>
                <p:cNvPr id="211" name="直接连接符 210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直接连接符 211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13" name="TextBox 212"/>
                <p:cNvSpPr txBox="1"/>
                <p:nvPr/>
              </p:nvSpPr>
              <p:spPr>
                <a:xfrm>
                  <a:off x="821505" y="2428868"/>
                  <a:ext cx="500066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4</a:t>
                  </a:r>
                  <a:endParaRPr lang="zh-CN" altLang="en-US" sz="800" dirty="0"/>
                </a:p>
              </p:txBody>
            </p:sp>
            <p:sp>
              <p:nvSpPr>
                <p:cNvPr id="214" name="TextBox 213"/>
                <p:cNvSpPr txBox="1"/>
                <p:nvPr/>
              </p:nvSpPr>
              <p:spPr>
                <a:xfrm>
                  <a:off x="1571607" y="2428868"/>
                  <a:ext cx="500066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12</a:t>
                  </a:r>
                  <a:endParaRPr lang="zh-CN" altLang="en-US" sz="800" dirty="0"/>
                </a:p>
              </p:txBody>
            </p:sp>
          </p:grpSp>
        </p:grpSp>
        <p:sp>
          <p:nvSpPr>
            <p:cNvPr id="202" name="TextBox 201"/>
            <p:cNvSpPr txBox="1"/>
            <p:nvPr/>
          </p:nvSpPr>
          <p:spPr>
            <a:xfrm>
              <a:off x="5107786" y="2399906"/>
              <a:ext cx="2357458" cy="35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 smtClean="0"/>
                <a:t>Ntx</a:t>
              </a:r>
              <a:r>
                <a:rPr lang="en-US" altLang="zh-CN" sz="1200" dirty="0" smtClean="0"/>
                <a:t> =16/(N1,N2,P) = (2,4,2)</a:t>
              </a:r>
              <a:endParaRPr lang="zh-CN" altLang="en-US" sz="1200" dirty="0"/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4357686" y="3643314"/>
            <a:ext cx="1928826" cy="2143141"/>
            <a:chOff x="782810" y="3429000"/>
            <a:chExt cx="2009195" cy="2722367"/>
          </a:xfrm>
        </p:grpSpPr>
        <p:grpSp>
          <p:nvGrpSpPr>
            <p:cNvPr id="277" name="组合 288"/>
            <p:cNvGrpSpPr/>
            <p:nvPr/>
          </p:nvGrpSpPr>
          <p:grpSpPr>
            <a:xfrm>
              <a:off x="857224" y="3429000"/>
              <a:ext cx="1785952" cy="2313478"/>
              <a:chOff x="285720" y="2786058"/>
              <a:chExt cx="1785952" cy="2313478"/>
            </a:xfrm>
          </p:grpSpPr>
          <p:grpSp>
            <p:nvGrpSpPr>
              <p:cNvPr id="279" name="组合 22"/>
              <p:cNvGrpSpPr/>
              <p:nvPr/>
            </p:nvGrpSpPr>
            <p:grpSpPr>
              <a:xfrm>
                <a:off x="285721" y="2786058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305" name="直接连接符 7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/>
                <p:cNvCxnSpPr>
                  <a:endCxn id="308" idx="0"/>
                </p:cNvCxnSpPr>
                <p:nvPr/>
              </p:nvCxnSpPr>
              <p:spPr>
                <a:xfrm>
                  <a:off x="928661" y="1500176"/>
                  <a:ext cx="892978" cy="928692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07" name="TextBox 306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5</a:t>
                  </a:r>
                  <a:endParaRPr lang="zh-CN" altLang="en-US" sz="800" dirty="0"/>
                </a:p>
              </p:txBody>
            </p:sp>
            <p:sp>
              <p:nvSpPr>
                <p:cNvPr id="308" name="TextBox 307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11</a:t>
                  </a:r>
                  <a:endParaRPr lang="zh-CN" altLang="en-US" sz="800" dirty="0"/>
                </a:p>
              </p:txBody>
            </p:sp>
          </p:grpSp>
          <p:grpSp>
            <p:nvGrpSpPr>
              <p:cNvPr id="280" name="组合 28"/>
              <p:cNvGrpSpPr/>
              <p:nvPr/>
            </p:nvGrpSpPr>
            <p:grpSpPr>
              <a:xfrm>
                <a:off x="1214415" y="2786059"/>
                <a:ext cx="857257" cy="741844"/>
                <a:chOff x="785786" y="1500174"/>
                <a:chExt cx="1285885" cy="1308790"/>
              </a:xfrm>
            </p:grpSpPr>
            <p:cxnSp>
              <p:nvCxnSpPr>
                <p:cNvPr id="301" name="直接连接符 300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直接连接符 301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03" name="TextBox 302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6</a:t>
                  </a:r>
                  <a:endParaRPr lang="zh-CN" altLang="en-US" sz="800" dirty="0"/>
                </a:p>
              </p:txBody>
            </p:sp>
            <p:sp>
              <p:nvSpPr>
                <p:cNvPr id="304" name="TextBox 303"/>
                <p:cNvSpPr txBox="1"/>
                <p:nvPr/>
              </p:nvSpPr>
              <p:spPr>
                <a:xfrm>
                  <a:off x="1571606" y="2428869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12</a:t>
                  </a:r>
                  <a:endParaRPr lang="zh-CN" altLang="en-US" sz="800" dirty="0"/>
                </a:p>
              </p:txBody>
            </p:sp>
          </p:grpSp>
          <p:grpSp>
            <p:nvGrpSpPr>
              <p:cNvPr id="281" name="组合 33"/>
              <p:cNvGrpSpPr/>
              <p:nvPr/>
            </p:nvGrpSpPr>
            <p:grpSpPr>
              <a:xfrm>
                <a:off x="285721" y="3564276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297" name="直接连接符 296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直接连接符 297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99" name="TextBox 298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3</a:t>
                  </a:r>
                  <a:endParaRPr lang="zh-CN" altLang="en-US" sz="800" dirty="0"/>
                </a:p>
              </p:txBody>
            </p:sp>
            <p:sp>
              <p:nvSpPr>
                <p:cNvPr id="300" name="TextBox 299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9</a:t>
                  </a:r>
                  <a:endParaRPr lang="zh-CN" altLang="en-US" sz="800" dirty="0"/>
                </a:p>
              </p:txBody>
            </p:sp>
          </p:grpSp>
          <p:grpSp>
            <p:nvGrpSpPr>
              <p:cNvPr id="282" name="组合 43"/>
              <p:cNvGrpSpPr/>
              <p:nvPr/>
            </p:nvGrpSpPr>
            <p:grpSpPr>
              <a:xfrm>
                <a:off x="1214415" y="3564277"/>
                <a:ext cx="857257" cy="741844"/>
                <a:chOff x="785786" y="1500174"/>
                <a:chExt cx="1285885" cy="1308790"/>
              </a:xfrm>
            </p:grpSpPr>
            <p:cxnSp>
              <p:nvCxnSpPr>
                <p:cNvPr id="293" name="直接连接符 292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直接连接符 293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95" name="TextBox 294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4</a:t>
                  </a:r>
                  <a:endParaRPr lang="zh-CN" altLang="en-US" sz="800" dirty="0"/>
                </a:p>
              </p:txBody>
            </p:sp>
            <p:sp>
              <p:nvSpPr>
                <p:cNvPr id="296" name="TextBox 295"/>
                <p:cNvSpPr txBox="1"/>
                <p:nvPr/>
              </p:nvSpPr>
              <p:spPr>
                <a:xfrm>
                  <a:off x="1571606" y="2428869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10</a:t>
                  </a:r>
                  <a:endParaRPr lang="zh-CN" altLang="en-US" sz="800" dirty="0"/>
                </a:p>
              </p:txBody>
            </p:sp>
          </p:grpSp>
          <p:grpSp>
            <p:nvGrpSpPr>
              <p:cNvPr id="283" name="组合 33"/>
              <p:cNvGrpSpPr/>
              <p:nvPr/>
            </p:nvGrpSpPr>
            <p:grpSpPr>
              <a:xfrm>
                <a:off x="285720" y="4357694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289" name="直接连接符 288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0" name="直接连接符 289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91" name="TextBox 290"/>
                <p:cNvSpPr txBox="1"/>
                <p:nvPr/>
              </p:nvSpPr>
              <p:spPr>
                <a:xfrm>
                  <a:off x="785786" y="2428868"/>
                  <a:ext cx="500065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</a:t>
                  </a:r>
                  <a:endParaRPr lang="zh-CN" altLang="en-US" sz="800" dirty="0"/>
                </a:p>
              </p:txBody>
            </p:sp>
            <p:sp>
              <p:nvSpPr>
                <p:cNvPr id="292" name="TextBox 291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7</a:t>
                  </a:r>
                  <a:endParaRPr lang="zh-CN" altLang="en-US" sz="800" dirty="0"/>
                </a:p>
              </p:txBody>
            </p:sp>
          </p:grpSp>
          <p:grpSp>
            <p:nvGrpSpPr>
              <p:cNvPr id="284" name="组合 43"/>
              <p:cNvGrpSpPr/>
              <p:nvPr/>
            </p:nvGrpSpPr>
            <p:grpSpPr>
              <a:xfrm>
                <a:off x="1214414" y="4357697"/>
                <a:ext cx="857257" cy="721980"/>
                <a:chOff x="785786" y="1500174"/>
                <a:chExt cx="1285885" cy="1273745"/>
              </a:xfrm>
            </p:grpSpPr>
            <p:cxnSp>
              <p:nvCxnSpPr>
                <p:cNvPr id="285" name="直接连接符 284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直接连接符 285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287" name="TextBox 286"/>
                <p:cNvSpPr txBox="1"/>
                <p:nvPr/>
              </p:nvSpPr>
              <p:spPr>
                <a:xfrm>
                  <a:off x="785786" y="2428868"/>
                  <a:ext cx="500065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2</a:t>
                  </a:r>
                  <a:endParaRPr lang="zh-CN" altLang="en-US" sz="800" dirty="0"/>
                </a:p>
              </p:txBody>
            </p:sp>
            <p:sp>
              <p:nvSpPr>
                <p:cNvPr id="288" name="TextBox 287"/>
                <p:cNvSpPr txBox="1"/>
                <p:nvPr/>
              </p:nvSpPr>
              <p:spPr>
                <a:xfrm>
                  <a:off x="1571606" y="2428869"/>
                  <a:ext cx="500065" cy="3450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8</a:t>
                  </a:r>
                  <a:endParaRPr lang="zh-CN" altLang="en-US" sz="800" dirty="0"/>
                </a:p>
              </p:txBody>
            </p:sp>
          </p:grpSp>
        </p:grpSp>
        <p:sp>
          <p:nvSpPr>
            <p:cNvPr id="278" name="TextBox 277"/>
            <p:cNvSpPr txBox="1"/>
            <p:nvPr/>
          </p:nvSpPr>
          <p:spPr>
            <a:xfrm>
              <a:off x="782810" y="5788385"/>
              <a:ext cx="2009195" cy="362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 smtClean="0"/>
                <a:t>Ntx</a:t>
              </a:r>
              <a:r>
                <a:rPr lang="en-US" altLang="zh-CN" sz="1200" dirty="0" smtClean="0"/>
                <a:t> =12/(N1,N2,P) = (3,2,2)</a:t>
              </a:r>
              <a:endParaRPr lang="zh-CN" altLang="en-US" sz="1200" dirty="0"/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6500826" y="3500438"/>
            <a:ext cx="2000263" cy="2695252"/>
            <a:chOff x="4845328" y="2928934"/>
            <a:chExt cx="2174201" cy="3423697"/>
          </a:xfrm>
        </p:grpSpPr>
        <p:grpSp>
          <p:nvGrpSpPr>
            <p:cNvPr id="310" name="组合 287"/>
            <p:cNvGrpSpPr/>
            <p:nvPr/>
          </p:nvGrpSpPr>
          <p:grpSpPr>
            <a:xfrm>
              <a:off x="5000628" y="2928934"/>
              <a:ext cx="1785951" cy="3091699"/>
              <a:chOff x="3643306" y="2865096"/>
              <a:chExt cx="1785951" cy="3091699"/>
            </a:xfrm>
          </p:grpSpPr>
          <p:grpSp>
            <p:nvGrpSpPr>
              <p:cNvPr id="312" name="组合 22"/>
              <p:cNvGrpSpPr/>
              <p:nvPr/>
            </p:nvGrpSpPr>
            <p:grpSpPr>
              <a:xfrm>
                <a:off x="3643306" y="2865096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348" name="直接连接符 7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9" name="直接连接符 348"/>
                <p:cNvCxnSpPr>
                  <a:endCxn id="351" idx="0"/>
                </p:cNvCxnSpPr>
                <p:nvPr/>
              </p:nvCxnSpPr>
              <p:spPr>
                <a:xfrm>
                  <a:off x="928661" y="1500176"/>
                  <a:ext cx="892978" cy="928692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50" name="TextBox 349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7</a:t>
                  </a:r>
                  <a:endParaRPr lang="zh-CN" altLang="en-US" sz="800" dirty="0"/>
                </a:p>
              </p:txBody>
            </p:sp>
            <p:sp>
              <p:nvSpPr>
                <p:cNvPr id="351" name="TextBox 350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15</a:t>
                  </a:r>
                  <a:endParaRPr lang="zh-CN" altLang="en-US" sz="800" dirty="0"/>
                </a:p>
              </p:txBody>
            </p:sp>
          </p:grpSp>
          <p:grpSp>
            <p:nvGrpSpPr>
              <p:cNvPr id="313" name="组合 28"/>
              <p:cNvGrpSpPr/>
              <p:nvPr/>
            </p:nvGrpSpPr>
            <p:grpSpPr>
              <a:xfrm>
                <a:off x="4572000" y="2865097"/>
                <a:ext cx="857257" cy="741844"/>
                <a:chOff x="785786" y="1500174"/>
                <a:chExt cx="1285885" cy="1308790"/>
              </a:xfrm>
            </p:grpSpPr>
            <p:cxnSp>
              <p:nvCxnSpPr>
                <p:cNvPr id="344" name="直接连接符 343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5" name="直接连接符 344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46" name="TextBox 345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8</a:t>
                  </a:r>
                  <a:endParaRPr lang="zh-CN" altLang="en-US" sz="800" dirty="0"/>
                </a:p>
              </p:txBody>
            </p:sp>
            <p:sp>
              <p:nvSpPr>
                <p:cNvPr id="347" name="TextBox 346"/>
                <p:cNvSpPr txBox="1"/>
                <p:nvPr/>
              </p:nvSpPr>
              <p:spPr>
                <a:xfrm>
                  <a:off x="1571606" y="2428869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16</a:t>
                  </a:r>
                  <a:endParaRPr lang="zh-CN" altLang="en-US" sz="800" dirty="0"/>
                </a:p>
              </p:txBody>
            </p:sp>
          </p:grpSp>
          <p:grpSp>
            <p:nvGrpSpPr>
              <p:cNvPr id="314" name="组合 33"/>
              <p:cNvGrpSpPr/>
              <p:nvPr/>
            </p:nvGrpSpPr>
            <p:grpSpPr>
              <a:xfrm>
                <a:off x="3643306" y="3643314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340" name="直接连接符 339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1" name="直接连接符 340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42" name="TextBox 341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5</a:t>
                  </a:r>
                  <a:endParaRPr lang="zh-CN" altLang="en-US" sz="800" dirty="0"/>
                </a:p>
              </p:txBody>
            </p:sp>
            <p:sp>
              <p:nvSpPr>
                <p:cNvPr id="343" name="TextBox 342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13</a:t>
                  </a:r>
                  <a:endParaRPr lang="zh-CN" altLang="en-US" sz="800" dirty="0"/>
                </a:p>
              </p:txBody>
            </p:sp>
          </p:grpSp>
          <p:grpSp>
            <p:nvGrpSpPr>
              <p:cNvPr id="315" name="组合 43"/>
              <p:cNvGrpSpPr/>
              <p:nvPr/>
            </p:nvGrpSpPr>
            <p:grpSpPr>
              <a:xfrm>
                <a:off x="4572000" y="3643315"/>
                <a:ext cx="857257" cy="741844"/>
                <a:chOff x="785786" y="1500174"/>
                <a:chExt cx="1285885" cy="1308790"/>
              </a:xfrm>
            </p:grpSpPr>
            <p:cxnSp>
              <p:nvCxnSpPr>
                <p:cNvPr id="336" name="直接连接符 335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直接连接符 336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38" name="TextBox 337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6</a:t>
                  </a:r>
                  <a:endParaRPr lang="zh-CN" altLang="en-US" sz="800" dirty="0"/>
                </a:p>
              </p:txBody>
            </p:sp>
            <p:sp>
              <p:nvSpPr>
                <p:cNvPr id="339" name="TextBox 338"/>
                <p:cNvSpPr txBox="1"/>
                <p:nvPr/>
              </p:nvSpPr>
              <p:spPr>
                <a:xfrm>
                  <a:off x="1571606" y="2428869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14</a:t>
                  </a:r>
                  <a:endParaRPr lang="zh-CN" altLang="en-US" sz="800" dirty="0"/>
                </a:p>
              </p:txBody>
            </p:sp>
          </p:grpSp>
          <p:grpSp>
            <p:nvGrpSpPr>
              <p:cNvPr id="316" name="组合 22"/>
              <p:cNvGrpSpPr/>
              <p:nvPr/>
            </p:nvGrpSpPr>
            <p:grpSpPr>
              <a:xfrm>
                <a:off x="3643306" y="4436732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332" name="直接连接符 7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直接连接符 332"/>
                <p:cNvCxnSpPr>
                  <a:endCxn id="335" idx="0"/>
                </p:cNvCxnSpPr>
                <p:nvPr/>
              </p:nvCxnSpPr>
              <p:spPr>
                <a:xfrm>
                  <a:off x="928661" y="1500176"/>
                  <a:ext cx="892978" cy="928692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34" name="TextBox 333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3</a:t>
                  </a:r>
                  <a:endParaRPr lang="zh-CN" altLang="en-US" sz="800" dirty="0"/>
                </a:p>
              </p:txBody>
            </p:sp>
            <p:sp>
              <p:nvSpPr>
                <p:cNvPr id="335" name="TextBox 334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11</a:t>
                  </a:r>
                  <a:endParaRPr lang="zh-CN" altLang="en-US" sz="800" dirty="0"/>
                </a:p>
              </p:txBody>
            </p:sp>
          </p:grpSp>
          <p:grpSp>
            <p:nvGrpSpPr>
              <p:cNvPr id="317" name="组合 28"/>
              <p:cNvGrpSpPr/>
              <p:nvPr/>
            </p:nvGrpSpPr>
            <p:grpSpPr>
              <a:xfrm>
                <a:off x="4572000" y="4436733"/>
                <a:ext cx="857257" cy="741844"/>
                <a:chOff x="785786" y="1500174"/>
                <a:chExt cx="1285885" cy="1308790"/>
              </a:xfrm>
            </p:grpSpPr>
            <p:cxnSp>
              <p:nvCxnSpPr>
                <p:cNvPr id="328" name="直接连接符 327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9" name="直接连接符 328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30" name="TextBox 329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4</a:t>
                  </a:r>
                  <a:endParaRPr lang="zh-CN" altLang="en-US" sz="800" dirty="0"/>
                </a:p>
              </p:txBody>
            </p:sp>
            <p:sp>
              <p:nvSpPr>
                <p:cNvPr id="331" name="TextBox 330"/>
                <p:cNvSpPr txBox="1"/>
                <p:nvPr/>
              </p:nvSpPr>
              <p:spPr>
                <a:xfrm>
                  <a:off x="1571606" y="2428869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12</a:t>
                  </a:r>
                  <a:endParaRPr lang="zh-CN" altLang="en-US" sz="800" dirty="0"/>
                </a:p>
              </p:txBody>
            </p:sp>
          </p:grpSp>
          <p:grpSp>
            <p:nvGrpSpPr>
              <p:cNvPr id="318" name="组合 33"/>
              <p:cNvGrpSpPr/>
              <p:nvPr/>
            </p:nvGrpSpPr>
            <p:grpSpPr>
              <a:xfrm>
                <a:off x="3643306" y="5214950"/>
                <a:ext cx="857257" cy="741842"/>
                <a:chOff x="785786" y="1500174"/>
                <a:chExt cx="1285885" cy="1308789"/>
              </a:xfrm>
            </p:grpSpPr>
            <p:cxnSp>
              <p:nvCxnSpPr>
                <p:cNvPr id="324" name="直接连接符 323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26" name="TextBox 325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</a:t>
                  </a:r>
                  <a:endParaRPr lang="zh-CN" altLang="en-US" sz="800" dirty="0"/>
                </a:p>
              </p:txBody>
            </p:sp>
            <p:sp>
              <p:nvSpPr>
                <p:cNvPr id="327" name="TextBox 326"/>
                <p:cNvSpPr txBox="1"/>
                <p:nvPr/>
              </p:nvSpPr>
              <p:spPr>
                <a:xfrm>
                  <a:off x="157160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9</a:t>
                  </a:r>
                  <a:endParaRPr lang="zh-CN" altLang="en-US" sz="800" dirty="0"/>
                </a:p>
              </p:txBody>
            </p:sp>
          </p:grpSp>
          <p:grpSp>
            <p:nvGrpSpPr>
              <p:cNvPr id="319" name="组合 43"/>
              <p:cNvGrpSpPr/>
              <p:nvPr/>
            </p:nvGrpSpPr>
            <p:grpSpPr>
              <a:xfrm>
                <a:off x="4572000" y="5214951"/>
                <a:ext cx="857257" cy="741844"/>
                <a:chOff x="785786" y="1500174"/>
                <a:chExt cx="1285885" cy="1308790"/>
              </a:xfrm>
            </p:grpSpPr>
            <p:cxnSp>
              <p:nvCxnSpPr>
                <p:cNvPr id="320" name="直接连接符 319"/>
                <p:cNvCxnSpPr/>
                <p:nvPr/>
              </p:nvCxnSpPr>
              <p:spPr>
                <a:xfrm rot="5400000" flipH="1" flipV="1">
                  <a:off x="892943" y="1535893"/>
                  <a:ext cx="928694" cy="85725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/>
                <p:cNvCxnSpPr/>
                <p:nvPr/>
              </p:nvCxnSpPr>
              <p:spPr>
                <a:xfrm rot="16200000" flipH="1">
                  <a:off x="928662" y="1500174"/>
                  <a:ext cx="928694" cy="928694"/>
                </a:xfrm>
                <a:prstGeom prst="line">
                  <a:avLst/>
                </a:prstGeom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22" name="TextBox 321"/>
                <p:cNvSpPr txBox="1"/>
                <p:nvPr/>
              </p:nvSpPr>
              <p:spPr>
                <a:xfrm>
                  <a:off x="785786" y="2428868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2</a:t>
                  </a:r>
                  <a:endParaRPr lang="zh-CN" altLang="en-US" sz="800" dirty="0"/>
                </a:p>
              </p:txBody>
            </p:sp>
            <p:sp>
              <p:nvSpPr>
                <p:cNvPr id="323" name="TextBox 322"/>
                <p:cNvSpPr txBox="1"/>
                <p:nvPr/>
              </p:nvSpPr>
              <p:spPr>
                <a:xfrm>
                  <a:off x="1571606" y="2428869"/>
                  <a:ext cx="500065" cy="3800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800" dirty="0" smtClean="0"/>
                    <a:t>10</a:t>
                  </a:r>
                  <a:endParaRPr lang="zh-CN" altLang="en-US" sz="800" dirty="0"/>
                </a:p>
              </p:txBody>
            </p:sp>
          </p:grpSp>
        </p:grpSp>
        <p:sp>
          <p:nvSpPr>
            <p:cNvPr id="311" name="TextBox 310"/>
            <p:cNvSpPr txBox="1"/>
            <p:nvPr/>
          </p:nvSpPr>
          <p:spPr>
            <a:xfrm>
              <a:off x="4845328" y="6000768"/>
              <a:ext cx="2174201" cy="35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 smtClean="0"/>
                <a:t>Ntx</a:t>
              </a:r>
              <a:r>
                <a:rPr lang="en-US" altLang="zh-CN" sz="1200" dirty="0" smtClean="0"/>
                <a:t> =16/(N1,N2,P) = (4,2,2)</a:t>
              </a:r>
              <a:endParaRPr lang="zh-CN" altLang="en-US" sz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86874" cy="5643602"/>
          </a:xfrm>
        </p:spPr>
        <p:txBody>
          <a:bodyPr>
            <a:normAutofit/>
          </a:bodyPr>
          <a:lstStyle/>
          <a:p>
            <a:pPr hangingPunct="0">
              <a:buFont typeface="Wingdings" pitchFamily="2" charset="2"/>
              <a:buChar char="p"/>
            </a:pPr>
            <a:r>
              <a:rPr lang="en-US" sz="1600" dirty="0" smtClean="0"/>
              <a:t>Specify a correlation matrix for cross polarized 2D antenna arrays by following  formula:</a:t>
            </a:r>
          </a:p>
          <a:p>
            <a:pPr hangingPunct="0">
              <a:buNone/>
            </a:pPr>
            <a:endParaRPr lang="zh-CN" altLang="en-US" sz="1600" dirty="0" smtClean="0"/>
          </a:p>
          <a:p>
            <a:pPr lvl="1">
              <a:buFont typeface="Wingdings" pitchFamily="2" charset="2"/>
              <a:buChar char="Ø"/>
            </a:pPr>
            <a:r>
              <a:rPr lang="en-GB" sz="1200" dirty="0" smtClean="0"/>
              <a:t>                                                 where                 and                  is correlation matrix for antenna elements along first </a:t>
            </a:r>
            <a:r>
              <a:rPr lang="en-US" sz="1200" dirty="0" smtClean="0"/>
              <a:t>(Vertical) </a:t>
            </a:r>
            <a:r>
              <a:rPr lang="en-GB" sz="1200" dirty="0" smtClean="0"/>
              <a:t>and second dimension (Horizontal) within the same polarization group. </a:t>
            </a:r>
          </a:p>
          <a:p>
            <a:pPr lvl="1">
              <a:buFont typeface="Wingdings" pitchFamily="2" charset="2"/>
              <a:buChar char="Ø"/>
            </a:pPr>
            <a:r>
              <a:rPr lang="en-GB" sz="1200" dirty="0" smtClean="0"/>
              <a:t>UE antenna correlation matrix         and cross-polarization correlation matrix       are same as before. </a:t>
            </a:r>
          </a:p>
          <a:p>
            <a:pPr lvl="1">
              <a:buFont typeface="Wingdings" pitchFamily="2" charset="2"/>
              <a:buChar char="Ø"/>
            </a:pPr>
            <a:r>
              <a:rPr lang="en-GB" sz="1200" dirty="0" smtClean="0"/>
              <a:t>Permutation matrix         is same as </a:t>
            </a:r>
            <a:r>
              <a:rPr lang="en-GB" sz="1200" dirty="0" smtClean="0"/>
              <a:t>before</a:t>
            </a:r>
          </a:p>
          <a:p>
            <a:pPr lvl="1">
              <a:buFont typeface="Wingdings" pitchFamily="2" charset="2"/>
              <a:buChar char="Ø"/>
            </a:pPr>
            <a:r>
              <a:rPr lang="en-GB" sz="1200" dirty="0" smtClean="0">
                <a:solidFill>
                  <a:srgbClr val="FF0000"/>
                </a:solidFill>
              </a:rPr>
              <a:t>Correlation matrix for </a:t>
            </a:r>
            <a:r>
              <a:rPr lang="en-US" altLang="zh-CN" sz="1200" dirty="0" smtClean="0">
                <a:solidFill>
                  <a:srgbClr val="FF0000"/>
                </a:solidFill>
              </a:rPr>
              <a:t>2/3/4</a:t>
            </a:r>
            <a:r>
              <a:rPr lang="en-GB" sz="1200" dirty="0" smtClean="0">
                <a:solidFill>
                  <a:srgbClr val="FF0000"/>
                </a:solidFill>
              </a:rPr>
              <a:t> </a:t>
            </a:r>
            <a:r>
              <a:rPr lang="en-GB" sz="1200" dirty="0" err="1" smtClean="0">
                <a:solidFill>
                  <a:srgbClr val="FF0000"/>
                </a:solidFill>
              </a:rPr>
              <a:t>Tx</a:t>
            </a:r>
            <a:r>
              <a:rPr lang="en-GB" sz="1200" dirty="0" smtClean="0">
                <a:solidFill>
                  <a:srgbClr val="FF0000"/>
                </a:solidFill>
              </a:rPr>
              <a:t> ULA antenna arrays with the same dimension and same polarization </a:t>
            </a:r>
            <a:r>
              <a:rPr lang="en-GB" sz="1200" dirty="0" smtClean="0">
                <a:solidFill>
                  <a:srgbClr val="FF0000"/>
                </a:solidFill>
              </a:rPr>
              <a:t>group</a:t>
            </a:r>
            <a:r>
              <a:rPr lang="en-GB" sz="1200" dirty="0" smtClean="0">
                <a:solidFill>
                  <a:srgbClr val="FF0000"/>
                </a:solidFill>
              </a:rPr>
              <a:t>  </a:t>
            </a:r>
            <a:r>
              <a:rPr lang="en-US" altLang="zh-CN" sz="1200" dirty="0" smtClean="0">
                <a:solidFill>
                  <a:srgbClr val="FF0000"/>
                </a:solidFill>
              </a:rPr>
              <a:t>at </a:t>
            </a:r>
            <a:r>
              <a:rPr lang="en-GB" sz="1200" dirty="0" err="1" smtClean="0">
                <a:solidFill>
                  <a:srgbClr val="FF0000"/>
                </a:solidFill>
              </a:rPr>
              <a:t>eNB</a:t>
            </a:r>
            <a:r>
              <a:rPr lang="en-GB" sz="1200" dirty="0" smtClean="0">
                <a:solidFill>
                  <a:srgbClr val="FF0000"/>
                </a:solidFill>
              </a:rPr>
              <a:t> side</a:t>
            </a:r>
            <a:endParaRPr lang="zh-CN" altLang="en-US" sz="12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Ø"/>
            </a:pPr>
            <a:endParaRPr lang="zh-CN" altLang="en-US" sz="1200" dirty="0" smtClean="0"/>
          </a:p>
          <a:p>
            <a:pPr>
              <a:buFont typeface="Wingdings" pitchFamily="2" charset="2"/>
              <a:buChar char="p"/>
            </a:pPr>
            <a:endParaRPr lang="en-GB" sz="1600" dirty="0" smtClean="0"/>
          </a:p>
          <a:p>
            <a:pPr>
              <a:buFont typeface="Wingdings" pitchFamily="2" charset="2"/>
              <a:buChar char="p"/>
            </a:pPr>
            <a:endParaRPr lang="en-GB" sz="1600" dirty="0" smtClean="0"/>
          </a:p>
          <a:p>
            <a:pPr>
              <a:buFont typeface="Wingdings" pitchFamily="2" charset="2"/>
              <a:buChar char="p"/>
            </a:pPr>
            <a:endParaRPr lang="en-GB" sz="1600" dirty="0" smtClean="0"/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The </a:t>
            </a:r>
            <a:r>
              <a:rPr lang="en-GB" sz="1600" dirty="0" smtClean="0"/>
              <a:t>values for parameters α1, α2, β and γ for high spatial correlation</a:t>
            </a:r>
          </a:p>
          <a:p>
            <a:pPr lvl="1">
              <a:buFont typeface="Wingdings" pitchFamily="2" charset="2"/>
              <a:buChar char="Ø"/>
            </a:pPr>
            <a:r>
              <a:rPr lang="en-US" sz="1200" dirty="0" smtClean="0"/>
              <a:t>The existing values </a:t>
            </a:r>
            <a:r>
              <a:rPr lang="en-GB" sz="1200" i="1" dirty="0" smtClean="0"/>
              <a:t>α</a:t>
            </a:r>
            <a:r>
              <a:rPr lang="en-GB" sz="1200" dirty="0" smtClean="0"/>
              <a:t>, </a:t>
            </a:r>
            <a:r>
              <a:rPr lang="en-GB" sz="1200" i="1" dirty="0" smtClean="0"/>
              <a:t>β</a:t>
            </a:r>
            <a:r>
              <a:rPr lang="en-GB" sz="1200" dirty="0" smtClean="0"/>
              <a:t> and </a:t>
            </a:r>
            <a:r>
              <a:rPr lang="en-GB" sz="1200" i="1" dirty="0" smtClean="0"/>
              <a:t>γ</a:t>
            </a:r>
            <a:r>
              <a:rPr lang="en-US" sz="1200" dirty="0" smtClean="0"/>
              <a:t> for the </a:t>
            </a:r>
            <a:r>
              <a:rPr lang="en-GB" sz="1200" dirty="0" smtClean="0"/>
              <a:t>high spatial correlation for cross polarized antennas can be reused in 2D antenna array, and </a:t>
            </a:r>
            <a:r>
              <a:rPr lang="en-US" altLang="zh-CN" sz="1200" dirty="0" smtClean="0">
                <a:solidFill>
                  <a:srgbClr val="FF0000"/>
                </a:solidFill>
              </a:rPr>
              <a:t>candidate values were given in table below</a:t>
            </a:r>
            <a:r>
              <a:rPr lang="en-GB" sz="1200" dirty="0" smtClean="0"/>
              <a:t> </a:t>
            </a:r>
            <a:r>
              <a:rPr lang="en-GB" sz="1200" strike="sngStrike" dirty="0" smtClean="0"/>
              <a:t>only the value of </a:t>
            </a:r>
            <a:r>
              <a:rPr lang="en-US" sz="1200" strike="sngStrike" dirty="0" smtClean="0"/>
              <a:t>vertical </a:t>
            </a:r>
            <a:r>
              <a:rPr lang="en-GB" sz="1200" strike="sngStrike" dirty="0" smtClean="0"/>
              <a:t>direction correlation needs to be further decided.</a:t>
            </a:r>
          </a:p>
          <a:p>
            <a:pPr lvl="1">
              <a:buFont typeface="Wingdings" pitchFamily="2" charset="2"/>
              <a:buChar char="Ø"/>
            </a:pPr>
            <a:endParaRPr lang="en-GB" sz="1200" dirty="0" smtClean="0"/>
          </a:p>
          <a:p>
            <a:pPr lvl="1">
              <a:buFont typeface="Wingdings" pitchFamily="2" charset="2"/>
              <a:buChar char="Ø"/>
            </a:pPr>
            <a:endParaRPr lang="en-GB" sz="1200" dirty="0" smtClean="0"/>
          </a:p>
          <a:p>
            <a:pPr lvl="1">
              <a:buFont typeface="Wingdings" pitchFamily="2" charset="2"/>
              <a:buChar char="Ø"/>
            </a:pPr>
            <a:endParaRPr lang="en-GB" sz="1200" dirty="0" smtClean="0"/>
          </a:p>
          <a:p>
            <a:pPr lvl="1">
              <a:buFont typeface="Wingdings" pitchFamily="2" charset="2"/>
              <a:buChar char="Ø"/>
            </a:pPr>
            <a:endParaRPr lang="en-GB" sz="1200" dirty="0" smtClean="0"/>
          </a:p>
          <a:p>
            <a:pPr lvl="1">
              <a:buFont typeface="Wingdings" pitchFamily="2" charset="2"/>
              <a:buChar char="Ø"/>
            </a:pPr>
            <a:endParaRPr lang="en-GB" sz="1200" dirty="0" smtClean="0"/>
          </a:p>
          <a:p>
            <a:pPr lvl="1">
              <a:buFont typeface="Wingdings" pitchFamily="2" charset="2"/>
              <a:buChar char="Ø"/>
            </a:pPr>
            <a:endParaRPr lang="en-GB" sz="1200" dirty="0" smtClean="0"/>
          </a:p>
          <a:p>
            <a:pPr lvl="1">
              <a:buFont typeface="Wingdings" pitchFamily="2" charset="2"/>
              <a:buChar char="Ø"/>
            </a:pPr>
            <a:endParaRPr lang="en-GB" sz="1200" dirty="0" smtClean="0"/>
          </a:p>
          <a:p>
            <a:pPr lvl="1">
              <a:buFont typeface="Wingdings" pitchFamily="2" charset="2"/>
              <a:buChar char="Ø"/>
            </a:pPr>
            <a:r>
              <a:rPr lang="en-GB" sz="1200" strike="sngStrike" dirty="0" smtClean="0">
                <a:solidFill>
                  <a:srgbClr val="FF0000"/>
                </a:solidFill>
              </a:rPr>
              <a:t>Decide</a:t>
            </a:r>
            <a:r>
              <a:rPr lang="en-GB" sz="1200" dirty="0" smtClean="0">
                <a:solidFill>
                  <a:srgbClr val="FF0000"/>
                </a:solidFill>
              </a:rPr>
              <a:t> Further decide final </a:t>
            </a:r>
            <a:r>
              <a:rPr lang="en-GB" sz="1200" dirty="0" smtClean="0"/>
              <a:t>parameters </a:t>
            </a:r>
            <a:r>
              <a:rPr lang="en-GB" sz="1200" strike="sngStrike" dirty="0" smtClean="0"/>
              <a:t>for vertical direction correlation matrix (</a:t>
            </a:r>
            <a:r>
              <a:rPr lang="en-GB" sz="1200" strike="sngStrike" dirty="0" smtClean="0">
                <a:latin typeface="Symbol"/>
                <a:ea typeface="宋体"/>
                <a:cs typeface="Times New Roman"/>
              </a:rPr>
              <a:t>a1</a:t>
            </a:r>
            <a:r>
              <a:rPr lang="en-GB" sz="1200" strike="sngStrike" dirty="0" smtClean="0"/>
              <a:t>) </a:t>
            </a:r>
            <a:r>
              <a:rPr lang="en-GB" sz="1200" dirty="0" smtClean="0"/>
              <a:t>in next RAN4 meeting.</a:t>
            </a:r>
            <a:endParaRPr lang="zh-CN" altLang="en-US" sz="1200" dirty="0" smtClean="0"/>
          </a:p>
          <a:p>
            <a:pPr lvl="1">
              <a:buFont typeface="Wingdings" pitchFamily="2" charset="2"/>
              <a:buChar char="Ø"/>
            </a:pPr>
            <a:endParaRPr lang="en-GB" sz="1200" dirty="0" smtClean="0"/>
          </a:p>
          <a:p>
            <a:pPr lvl="1">
              <a:buFont typeface="Wingdings" pitchFamily="2" charset="2"/>
              <a:buChar char="Ø"/>
            </a:pPr>
            <a:endParaRPr lang="en-GB" sz="1200" dirty="0" smtClean="0"/>
          </a:p>
          <a:p>
            <a:pPr lvl="1">
              <a:buNone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altLang="zh-CN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Spatial Correlation</a:t>
            </a:r>
            <a:r>
              <a:rPr kumimoji="0" lang="en-US" altLang="zh-CN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Matrix</a:t>
            </a:r>
            <a:endParaRPr kumimoji="0" lang="zh-CN" altLang="en-US" sz="28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2841625" y="1368425"/>
          <a:ext cx="1466850" cy="225425"/>
        </p:xfrm>
        <a:graphic>
          <a:graphicData uri="http://schemas.openxmlformats.org/presentationml/2006/ole">
            <p:oleObj spid="_x0000_s3073" name="公式" r:id="rId4" imgW="1752480" imgH="253800" progId="Equation.3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928688" y="1571625"/>
          <a:ext cx="1689100" cy="241300"/>
        </p:xfrm>
        <a:graphic>
          <a:graphicData uri="http://schemas.openxmlformats.org/presentationml/2006/ole">
            <p:oleObj spid="_x0000_s3075" name="公式" r:id="rId5" imgW="1688760" imgH="241200" progId="Equation.3">
              <p:embed/>
            </p:oleObj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3071802" y="1571612"/>
          <a:ext cx="558800" cy="241300"/>
        </p:xfrm>
        <a:graphic>
          <a:graphicData uri="http://schemas.openxmlformats.org/presentationml/2006/ole">
            <p:oleObj spid="_x0000_s3078" name="公式" r:id="rId6" imgW="558720" imgH="241200" progId="Equation.3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3929058" y="1571612"/>
          <a:ext cx="558800" cy="241300"/>
        </p:xfrm>
        <a:graphic>
          <a:graphicData uri="http://schemas.openxmlformats.org/presentationml/2006/ole">
            <p:oleObj spid="_x0000_s3080" name="公式" r:id="rId7" imgW="558720" imgH="241200" progId="Equation.3">
              <p:embed/>
            </p:oleObj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5715008" y="2071678"/>
          <a:ext cx="142876" cy="152400"/>
        </p:xfrm>
        <a:graphic>
          <a:graphicData uri="http://schemas.openxmlformats.org/presentationml/2006/ole">
            <p:oleObj spid="_x0000_s3081" name="公式" r:id="rId8" imgW="139680" imgH="152280" progId="Equation.3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2857488" y="2000240"/>
          <a:ext cx="266700" cy="228600"/>
        </p:xfrm>
        <a:graphic>
          <a:graphicData uri="http://schemas.openxmlformats.org/presentationml/2006/ole">
            <p:oleObj spid="_x0000_s3082" name="公式" r:id="rId9" imgW="266400" imgH="228600" progId="Equation.3">
              <p:embed/>
            </p:oleObj>
          </a:graphicData>
        </a:graphic>
      </p:graphicFrame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2271713" y="2246313"/>
          <a:ext cx="152400" cy="165100"/>
        </p:xfrm>
        <a:graphic>
          <a:graphicData uri="http://schemas.openxmlformats.org/presentationml/2006/ole">
            <p:oleObj spid="_x0000_s3084" name="公式" r:id="rId10" imgW="152280" imgH="164880" progId="Equation.3">
              <p:embed/>
            </p:oleObj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500166" y="4572008"/>
          <a:ext cx="6096000" cy="109728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宋体"/>
                          <a:cs typeface="Times New Roman"/>
                        </a:rPr>
                        <a:t>High spatial correlation</a:t>
                      </a:r>
                      <a:endParaRPr lang="zh-CN" sz="9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Symbol"/>
                          <a:ea typeface="宋体"/>
                          <a:cs typeface="Times New Roman"/>
                        </a:rPr>
                        <a:t>a1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latin typeface="Symbol"/>
                          <a:ea typeface="宋体"/>
                          <a:cs typeface="Times New Roman"/>
                        </a:rPr>
                        <a:t>a2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latin typeface="Symbol"/>
                          <a:ea typeface="宋体"/>
                          <a:cs typeface="Times New Roman"/>
                        </a:rPr>
                        <a:t>b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Symbol"/>
                          <a:ea typeface="宋体"/>
                          <a:cs typeface="Times New Roman"/>
                        </a:rPr>
                        <a:t>g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latin typeface="Arial"/>
                          <a:ea typeface="宋体"/>
                          <a:cs typeface="Times New Roman"/>
                        </a:rPr>
                        <a:t>[0.9]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[</a:t>
                      </a: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0.9]</a:t>
                      </a:r>
                      <a:endParaRPr lang="zh-CN" sz="900" dirty="0">
                        <a:solidFill>
                          <a:srgbClr val="FF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[0.9]</a:t>
                      </a:r>
                      <a:endParaRPr lang="zh-CN" sz="900" dirty="0">
                        <a:solidFill>
                          <a:srgbClr val="FF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[0.3]</a:t>
                      </a:r>
                      <a:endParaRPr lang="zh-CN" sz="900" dirty="0">
                        <a:solidFill>
                          <a:srgbClr val="FF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Note 1:	Value of </a:t>
                      </a:r>
                      <a:r>
                        <a:rPr lang="en-GB" sz="900" i="1" dirty="0">
                          <a:latin typeface="Arial"/>
                          <a:ea typeface="宋体"/>
                          <a:cs typeface="Arial"/>
                        </a:rPr>
                        <a:t>α1</a:t>
                      </a: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 applies when more than one pair of cross-polarized antenna elements in</a:t>
                      </a:r>
                      <a:r>
                        <a:rPr lang="en-GB" sz="9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the first dimension at </a:t>
                      </a:r>
                      <a:r>
                        <a:rPr lang="en-GB" sz="900" dirty="0" err="1">
                          <a:latin typeface="Arial"/>
                          <a:ea typeface="宋体"/>
                          <a:cs typeface="Arial"/>
                        </a:rPr>
                        <a:t>eNB</a:t>
                      </a: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 side.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Note 2:	Value of </a:t>
                      </a:r>
                      <a:r>
                        <a:rPr lang="en-GB" sz="900" i="1" dirty="0">
                          <a:latin typeface="Arial"/>
                          <a:ea typeface="宋体"/>
                          <a:cs typeface="Arial"/>
                        </a:rPr>
                        <a:t>α2</a:t>
                      </a: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 applies when more than one pair of cross-polarized antenna elements in</a:t>
                      </a:r>
                      <a:r>
                        <a:rPr lang="en-GB" sz="9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the second dimension at </a:t>
                      </a:r>
                      <a:r>
                        <a:rPr lang="en-GB" sz="900" dirty="0" err="1">
                          <a:latin typeface="Arial"/>
                          <a:ea typeface="宋体"/>
                          <a:cs typeface="Arial"/>
                        </a:rPr>
                        <a:t>eNB</a:t>
                      </a: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 side.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Note 3:	Value of </a:t>
                      </a:r>
                      <a:r>
                        <a:rPr lang="en-GB" sz="900" i="1" dirty="0">
                          <a:latin typeface="Arial"/>
                          <a:ea typeface="宋体"/>
                          <a:cs typeface="Arial"/>
                        </a:rPr>
                        <a:t>β</a:t>
                      </a:r>
                      <a:r>
                        <a:rPr lang="en-GB" sz="900" dirty="0">
                          <a:latin typeface="Arial"/>
                          <a:ea typeface="宋体"/>
                          <a:cs typeface="Arial"/>
                        </a:rPr>
                        <a:t> applies when more than one pair of cross-polarized antenna elements at UE side.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88" name="Object 16"/>
          <p:cNvGraphicFramePr>
            <a:graphicFrameLocks noChangeAspect="1"/>
          </p:cNvGraphicFramePr>
          <p:nvPr/>
        </p:nvGraphicFramePr>
        <p:xfrm>
          <a:off x="2786050" y="2714620"/>
          <a:ext cx="1714512" cy="701587"/>
        </p:xfrm>
        <a:graphic>
          <a:graphicData uri="http://schemas.openxmlformats.org/presentationml/2006/ole">
            <p:oleObj spid="_x0000_s3088" name="Equation" r:id="rId11" imgW="2120760" imgH="863280" progId="Equation.DSMT4">
              <p:embed/>
            </p:oleObj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1428728" y="2857496"/>
          <a:ext cx="1143000" cy="381000"/>
        </p:xfrm>
        <a:graphic>
          <a:graphicData uri="http://schemas.openxmlformats.org/presentationml/2006/ole">
            <p:oleObj spid="_x0000_s3091" name="公式" r:id="rId12" imgW="1459866" imgH="482391" progId="Equation.3">
              <p:embed/>
            </p:oleObj>
          </a:graphicData>
        </a:graphic>
      </p:graphicFrame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93" name="Object 21"/>
          <p:cNvGraphicFramePr>
            <a:graphicFrameLocks noChangeAspect="1"/>
          </p:cNvGraphicFramePr>
          <p:nvPr/>
        </p:nvGraphicFramePr>
        <p:xfrm>
          <a:off x="4929190" y="2643182"/>
          <a:ext cx="2214578" cy="923422"/>
        </p:xfrm>
        <a:graphic>
          <a:graphicData uri="http://schemas.openxmlformats.org/presentationml/2006/ole">
            <p:oleObj spid="_x0000_s3093" name="公式" r:id="rId13" imgW="2501900" imgH="1041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714356"/>
            <a:ext cx="8644030" cy="4786346"/>
          </a:xfrm>
        </p:spPr>
        <p:txBody>
          <a:bodyPr>
            <a:normAutofit/>
          </a:bodyPr>
          <a:lstStyle/>
          <a:p>
            <a:pPr hangingPunct="0">
              <a:buFont typeface="Wingdings" pitchFamily="2" charset="2"/>
              <a:buChar char="p"/>
            </a:pPr>
            <a:r>
              <a:rPr lang="en-US" altLang="zh-CN" sz="1600" dirty="0" smtClean="0"/>
              <a:t>Apply beam </a:t>
            </a:r>
            <a:r>
              <a:rPr lang="en-US" sz="1600" dirty="0" smtClean="0"/>
              <a:t>steering </a:t>
            </a:r>
            <a:r>
              <a:rPr lang="en-US" altLang="zh-CN" sz="1600" dirty="0" smtClean="0"/>
              <a:t>for </a:t>
            </a:r>
            <a:r>
              <a:rPr lang="en-US" sz="1600" dirty="0" smtClean="0"/>
              <a:t>cross polarized 2D antenna arrays by following  formula:</a:t>
            </a:r>
          </a:p>
          <a:p>
            <a:pPr lvl="1">
              <a:buNone/>
            </a:pPr>
            <a:endParaRPr lang="en-US" sz="1600" dirty="0" smtClean="0"/>
          </a:p>
          <a:p>
            <a:pPr lvl="1">
              <a:buNone/>
            </a:pPr>
            <a:endParaRPr lang="en-GB" sz="1200" dirty="0" smtClean="0"/>
          </a:p>
          <a:p>
            <a:pPr lvl="1">
              <a:buFont typeface="Wingdings" pitchFamily="2" charset="2"/>
              <a:buChar char="Ø"/>
            </a:pPr>
            <a:r>
              <a:rPr lang="en-GB" sz="1200" dirty="0" smtClean="0"/>
              <a:t>           is the steering matrix for both vertical and horizontal domains.</a:t>
            </a:r>
          </a:p>
          <a:p>
            <a:pPr lvl="1">
              <a:buFont typeface="Wingdings" pitchFamily="2" charset="2"/>
              <a:buChar char="Ø"/>
            </a:pPr>
            <a:r>
              <a:rPr lang="en-GB" sz="1200" dirty="0" smtClean="0"/>
              <a:t>           is beam steering matrix for vertical domain with the same polarization group</a:t>
            </a:r>
          </a:p>
          <a:p>
            <a:pPr lvl="1">
              <a:buFont typeface="Wingdings" pitchFamily="2" charset="2"/>
              <a:buChar char="Ø"/>
            </a:pPr>
            <a:r>
              <a:rPr lang="en-GB" sz="1200" dirty="0" smtClean="0"/>
              <a:t>           is beam steering matrix for horizontal domain with the same polarization group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sz="1200" dirty="0" smtClean="0"/>
              <a:t>N1 </a:t>
            </a:r>
            <a:r>
              <a:rPr lang="en-GB" sz="1200" dirty="0" smtClean="0"/>
              <a:t>corresponding number of antennas in vertical direction per polarization direction</a:t>
            </a:r>
            <a:endParaRPr lang="zh-CN" altLang="en-US" sz="1200" dirty="0" smtClean="0"/>
          </a:p>
          <a:p>
            <a:pPr lvl="1">
              <a:buFont typeface="Wingdings" pitchFamily="2" charset="2"/>
              <a:buChar char="Ø"/>
            </a:pPr>
            <a:r>
              <a:rPr lang="en-GB" sz="1200" dirty="0" smtClean="0"/>
              <a:t>N</a:t>
            </a:r>
            <a:r>
              <a:rPr lang="en-US" altLang="zh-CN" sz="1200" dirty="0" smtClean="0"/>
              <a:t>2</a:t>
            </a:r>
            <a:r>
              <a:rPr lang="en-GB" sz="1200" dirty="0" smtClean="0"/>
              <a:t> corresponding number of antennas in horizontal direction per polarization direction</a:t>
            </a:r>
          </a:p>
          <a:p>
            <a:pPr lvl="1">
              <a:buFont typeface="Wingdings" pitchFamily="2" charset="2"/>
              <a:buChar char="Ø"/>
            </a:pPr>
            <a:endParaRPr lang="zh-CN" altLang="en-US" sz="1200" dirty="0" smtClean="0"/>
          </a:p>
          <a:p>
            <a:pPr lvl="1">
              <a:buFont typeface="Wingdings" pitchFamily="2" charset="2"/>
              <a:buChar char="Ø"/>
            </a:pPr>
            <a:endParaRPr lang="zh-CN" altLang="en-US" sz="1200" dirty="0" smtClean="0"/>
          </a:p>
          <a:p>
            <a:pPr lvl="1">
              <a:buFont typeface="Wingdings" pitchFamily="2" charset="2"/>
              <a:buChar char="Ø"/>
            </a:pPr>
            <a:endParaRPr lang="zh-CN" altLang="en-US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altLang="zh-CN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Beam-steering Approach</a:t>
            </a:r>
            <a:endParaRPr kumimoji="0" lang="zh-CN" altLang="en-US" sz="28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93" name="Object 9"/>
          <p:cNvGraphicFramePr>
            <a:graphicFrameLocks noChangeAspect="1"/>
          </p:cNvGraphicFramePr>
          <p:nvPr/>
        </p:nvGraphicFramePr>
        <p:xfrm>
          <a:off x="2176463" y="1000125"/>
          <a:ext cx="2552700" cy="457200"/>
        </p:xfrm>
        <a:graphic>
          <a:graphicData uri="http://schemas.openxmlformats.org/presentationml/2006/ole">
            <p:oleObj spid="_x0000_s67593" name="公式" r:id="rId4" imgW="2552400" imgH="457200" progId="Equation.3">
              <p:embed/>
            </p:oleObj>
          </a:graphicData>
        </a:graphic>
      </p:graphicFrame>
      <p:graphicFrame>
        <p:nvGraphicFramePr>
          <p:cNvPr id="67597" name="Object 13"/>
          <p:cNvGraphicFramePr>
            <a:graphicFrameLocks noChangeAspect="1"/>
          </p:cNvGraphicFramePr>
          <p:nvPr/>
        </p:nvGraphicFramePr>
        <p:xfrm>
          <a:off x="1071538" y="2928934"/>
          <a:ext cx="1247775" cy="457200"/>
        </p:xfrm>
        <a:graphic>
          <a:graphicData uri="http://schemas.openxmlformats.org/presentationml/2006/ole">
            <p:oleObj spid="_x0000_s67597" name="公式" r:id="rId5" imgW="1244520" imgH="457200" progId="Equation.3">
              <p:embed/>
            </p:oleObj>
          </a:graphicData>
        </a:graphic>
      </p:graphicFrame>
      <p:graphicFrame>
        <p:nvGraphicFramePr>
          <p:cNvPr id="67596" name="Object 12"/>
          <p:cNvGraphicFramePr>
            <a:graphicFrameLocks noChangeAspect="1"/>
          </p:cNvGraphicFramePr>
          <p:nvPr/>
        </p:nvGraphicFramePr>
        <p:xfrm>
          <a:off x="2500298" y="2786058"/>
          <a:ext cx="1706562" cy="714375"/>
        </p:xfrm>
        <a:graphic>
          <a:graphicData uri="http://schemas.openxmlformats.org/presentationml/2006/ole">
            <p:oleObj spid="_x0000_s67596" name="公式" r:id="rId6" imgW="1701720" imgH="711000" progId="Equation.3">
              <p:embed/>
            </p:oleObj>
          </a:graphicData>
        </a:graphic>
      </p:graphicFrame>
      <p:graphicFrame>
        <p:nvGraphicFramePr>
          <p:cNvPr id="67595" name="Object 11"/>
          <p:cNvGraphicFramePr>
            <a:graphicFrameLocks noChangeAspect="1"/>
          </p:cNvGraphicFramePr>
          <p:nvPr/>
        </p:nvGraphicFramePr>
        <p:xfrm>
          <a:off x="4281488" y="2714625"/>
          <a:ext cx="2171700" cy="914400"/>
        </p:xfrm>
        <a:graphic>
          <a:graphicData uri="http://schemas.openxmlformats.org/presentationml/2006/ole">
            <p:oleObj spid="_x0000_s67595" name="公式" r:id="rId7" imgW="2171520" imgH="914400" progId="Equation.3">
              <p:embed/>
            </p:oleObj>
          </a:graphicData>
        </a:graphic>
      </p:graphicFrame>
      <p:sp>
        <p:nvSpPr>
          <p:cNvPr id="6760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7603" name="Rectangle 19"/>
          <p:cNvSpPr>
            <a:spLocks noChangeArrowheads="1"/>
          </p:cNvSpPr>
          <p:nvPr/>
        </p:nvSpPr>
        <p:spPr bwMode="auto">
          <a:xfrm>
            <a:off x="266700" y="1428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,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7605" name="Rectangle 21"/>
          <p:cNvSpPr>
            <a:spLocks noChangeArrowheads="1"/>
          </p:cNvSpPr>
          <p:nvPr/>
        </p:nvSpPr>
        <p:spPr bwMode="auto">
          <a:xfrm>
            <a:off x="266700" y="3057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760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606" name="Object 22"/>
          <p:cNvGraphicFramePr>
            <a:graphicFrameLocks noChangeAspect="1"/>
          </p:cNvGraphicFramePr>
          <p:nvPr/>
        </p:nvGraphicFramePr>
        <p:xfrm>
          <a:off x="928662" y="1500174"/>
          <a:ext cx="419100" cy="228600"/>
        </p:xfrm>
        <a:graphic>
          <a:graphicData uri="http://schemas.openxmlformats.org/presentationml/2006/ole">
            <p:oleObj spid="_x0000_s67606" name="公式" r:id="rId8" imgW="494870" imgH="253780" progId="Equation.3">
              <p:embed/>
            </p:oleObj>
          </a:graphicData>
        </a:graphic>
      </p:graphicFrame>
      <p:sp>
        <p:nvSpPr>
          <p:cNvPr id="6760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608" name="Object 24"/>
          <p:cNvGraphicFramePr>
            <a:graphicFrameLocks noChangeAspect="1"/>
          </p:cNvGraphicFramePr>
          <p:nvPr/>
        </p:nvGraphicFramePr>
        <p:xfrm>
          <a:off x="928662" y="1714488"/>
          <a:ext cx="304800" cy="257175"/>
        </p:xfrm>
        <a:graphic>
          <a:graphicData uri="http://schemas.openxmlformats.org/presentationml/2006/ole">
            <p:oleObj spid="_x0000_s67608" name="公式" r:id="rId9" imgW="304536" imgH="253780" progId="Equation.3">
              <p:embed/>
            </p:oleObj>
          </a:graphicData>
        </a:graphic>
      </p:graphicFrame>
      <p:graphicFrame>
        <p:nvGraphicFramePr>
          <p:cNvPr id="67611" name="Object 27"/>
          <p:cNvGraphicFramePr>
            <a:graphicFrameLocks noChangeAspect="1"/>
          </p:cNvGraphicFramePr>
          <p:nvPr/>
        </p:nvGraphicFramePr>
        <p:xfrm>
          <a:off x="922338" y="1928813"/>
          <a:ext cx="317500" cy="257175"/>
        </p:xfrm>
        <a:graphic>
          <a:graphicData uri="http://schemas.openxmlformats.org/presentationml/2006/ole">
            <p:oleObj spid="_x0000_s67611" name="公式" r:id="rId10" imgW="31716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34863</TotalTime>
  <Words>503</Words>
  <Application>Microsoft Office PowerPoint</Application>
  <PresentationFormat>全屏显示(4:3)</PresentationFormat>
  <Paragraphs>119</Paragraphs>
  <Slides>4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20_Template_Sample</vt:lpstr>
      <vt:lpstr>Office 主题</vt:lpstr>
      <vt:lpstr>公式</vt:lpstr>
      <vt:lpstr>MathType 6.0 Equation</vt:lpstr>
      <vt:lpstr>Microsoft 公式 3.0</vt:lpstr>
      <vt:lpstr>Way forward on channel modelling for FD-MIMO</vt:lpstr>
      <vt:lpstr>幻灯片 2</vt:lpstr>
      <vt:lpstr>幻灯片 3</vt:lpstr>
      <vt:lpstr>幻灯片 4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Djin</cp:lastModifiedBy>
  <cp:revision>330</cp:revision>
  <dcterms:created xsi:type="dcterms:W3CDTF">2014-09-04T09:21:59Z</dcterms:created>
  <dcterms:modified xsi:type="dcterms:W3CDTF">2016-02-19T07:34:29Z</dcterms:modified>
</cp:coreProperties>
</file>