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40" r:id="rId6"/>
    <p:sldId id="348" r:id="rId7"/>
    <p:sldId id="346" r:id="rId8"/>
    <p:sldId id="349" r:id="rId9"/>
    <p:sldId id="345" r:id="rId10"/>
    <p:sldId id="347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7" autoAdjust="0"/>
    <p:restoredTop sz="87234" autoAdjust="0"/>
  </p:normalViewPr>
  <p:slideViewPr>
    <p:cSldViewPr>
      <p:cViewPr varScale="1">
        <p:scale>
          <a:sx n="85" d="100"/>
          <a:sy n="85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=""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DL Control Channel IM Interference models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>
                <a:solidFill>
                  <a:srgbClr val="898989"/>
                </a:solidFill>
              </a:rPr>
              <a:t>Huawei</a:t>
            </a:r>
            <a:r>
              <a:rPr lang="en-US" altLang="en-US" sz="2800" dirty="0" smtClean="0">
                <a:solidFill>
                  <a:srgbClr val="898989"/>
                </a:solidFill>
              </a:rPr>
              <a:t>, </a:t>
            </a:r>
            <a:r>
              <a:rPr lang="en-US" altLang="en-US" sz="2800" dirty="0" err="1" smtClean="0">
                <a:solidFill>
                  <a:srgbClr val="898989"/>
                </a:solidFill>
              </a:rPr>
              <a:t>HiSilcon</a:t>
            </a:r>
            <a:r>
              <a:rPr lang="en-US" altLang="en-US" sz="2800" dirty="0" smtClean="0">
                <a:solidFill>
                  <a:srgbClr val="898989"/>
                </a:solidFill>
              </a:rPr>
              <a:t>, Intel </a:t>
            </a:r>
            <a:r>
              <a:rPr lang="en-US" altLang="en-US" sz="2800" dirty="0" smtClean="0">
                <a:solidFill>
                  <a:srgbClr val="898989"/>
                </a:solidFill>
              </a:rPr>
              <a:t>Corporation</a:t>
            </a:r>
            <a:endParaRPr lang="en-US" altLang="en-US" sz="2800" dirty="0" smtClean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237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#78</a:t>
            </a:r>
            <a:br>
              <a:rPr lang="en-US" altLang="zh-CN" sz="1800" b="1" dirty="0"/>
            </a:br>
            <a:r>
              <a:rPr lang="en-GB" sz="1800" b="1" dirty="0"/>
              <a:t>St. Julian’s, Malta, 15 – 19 February, 2016</a:t>
            </a:r>
            <a:endParaRPr lang="en-GB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6.4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R4-161171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en-US" sz="2000" dirty="0" smtClean="0"/>
              <a:t>In RAN4 #77 meeting, two WFs were approved for interference modelling</a:t>
            </a:r>
          </a:p>
          <a:p>
            <a:pPr lvl="1">
              <a:spcBef>
                <a:spcPts val="600"/>
              </a:spcBef>
            </a:pPr>
            <a:r>
              <a:rPr lang="en-GB" altLang="en-US" sz="1600" dirty="0" smtClean="0"/>
              <a:t>WF R4-158135 was approved to capture agreements on DL Control Channel IM Interference model;</a:t>
            </a:r>
          </a:p>
          <a:p>
            <a:pPr lvl="1">
              <a:spcBef>
                <a:spcPts val="600"/>
              </a:spcBef>
            </a:pPr>
            <a:r>
              <a:rPr lang="en-GB" altLang="en-US" sz="1600" dirty="0" smtClean="0"/>
              <a:t>WF R4-158136 was approved to capture agreements on DL Control Channel IM </a:t>
            </a:r>
            <a:br>
              <a:rPr lang="en-GB" altLang="en-US" sz="1600" dirty="0" smtClean="0"/>
            </a:br>
            <a:r>
              <a:rPr lang="en-GB" altLang="en-US" sz="1600" dirty="0" smtClean="0"/>
              <a:t>Link-level simulation assumptions</a:t>
            </a:r>
          </a:p>
          <a:p>
            <a:pPr lvl="1">
              <a:spcBef>
                <a:spcPts val="600"/>
              </a:spcBef>
              <a:buNone/>
            </a:pPr>
            <a:endParaRPr lang="en-GB" altLang="en-US" sz="1600" dirty="0" smtClean="0"/>
          </a:p>
          <a:p>
            <a:pPr lvl="1">
              <a:spcBef>
                <a:spcPts val="600"/>
              </a:spcBef>
            </a:pPr>
            <a:endParaRPr lang="en-GB" altLang="en-US" sz="1600" dirty="0" smtClean="0"/>
          </a:p>
          <a:p>
            <a:pPr lvl="1">
              <a:spcBef>
                <a:spcPts val="600"/>
              </a:spcBef>
            </a:pPr>
            <a:endParaRPr lang="en-GB" altLang="en-US" sz="16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en-US" sz="2000" u="sng" dirty="0" smtClean="0"/>
              <a:t>Interference power profile</a:t>
            </a:r>
          </a:p>
          <a:p>
            <a:pPr lvl="1">
              <a:spcBef>
                <a:spcPts val="600"/>
              </a:spcBef>
            </a:pPr>
            <a:r>
              <a:rPr lang="en-GB" altLang="en-US" sz="1800" dirty="0" smtClean="0"/>
              <a:t>Baseline: High INR </a:t>
            </a:r>
            <a:r>
              <a:rPr lang="pl-PL" altLang="en-US" sz="1800" dirty="0" smtClean="0"/>
              <a:t>(I1/Noc = </a:t>
            </a:r>
            <a:r>
              <a:rPr lang="en-US" altLang="en-US" sz="1800" dirty="0" smtClean="0"/>
              <a:t>13.91</a:t>
            </a:r>
            <a:r>
              <a:rPr lang="pl-PL" altLang="en-US" sz="1800" dirty="0" smtClean="0"/>
              <a:t> dB, I2/Noc = </a:t>
            </a:r>
            <a:r>
              <a:rPr lang="en-US" altLang="en-US" sz="1800" dirty="0" smtClean="0"/>
              <a:t>3.34</a:t>
            </a:r>
            <a:r>
              <a:rPr lang="pl-PL" altLang="en-US" sz="1800" dirty="0" smtClean="0"/>
              <a:t> dB)</a:t>
            </a:r>
            <a:endParaRPr lang="en-US" altLang="en-US" sz="1800" dirty="0" smtClean="0"/>
          </a:p>
          <a:p>
            <a:pPr lvl="1">
              <a:spcBef>
                <a:spcPts val="600"/>
              </a:spcBef>
            </a:pPr>
            <a:r>
              <a:rPr lang="en-US" altLang="en-US" sz="1800" dirty="0" smtClean="0"/>
              <a:t>Other options are not excluded if technical issue is identified</a:t>
            </a:r>
          </a:p>
          <a:p>
            <a:pPr lvl="1">
              <a:spcBef>
                <a:spcPts val="600"/>
              </a:spcBef>
            </a:pPr>
            <a:endParaRPr lang="en-US" altLang="en-US" sz="1800" dirty="0" smtClean="0"/>
          </a:p>
          <a:p>
            <a:pPr marL="3429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u="sng" dirty="0" smtClean="0"/>
              <a:t>Aggregation CCE level for serving PDCCH</a:t>
            </a:r>
          </a:p>
          <a:p>
            <a:pPr lvl="1">
              <a:spcBef>
                <a:spcPts val="600"/>
              </a:spcBef>
            </a:pPr>
            <a:r>
              <a:rPr lang="en-US" altLang="en-US" sz="1800" dirty="0" smtClean="0"/>
              <a:t>[2] for CRS-colliding case</a:t>
            </a:r>
          </a:p>
          <a:p>
            <a:pPr lvl="1">
              <a:spcBef>
                <a:spcPts val="600"/>
              </a:spcBef>
            </a:pPr>
            <a:r>
              <a:rPr lang="en-US" altLang="en-US" sz="1800" dirty="0" smtClean="0"/>
              <a:t>[4] for CRS-non-colliding case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 (2)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altLang="en-US" sz="2000" u="sng" dirty="0" smtClean="0"/>
              <a:t>Interference </a:t>
            </a:r>
            <a:r>
              <a:rPr lang="en-GB" altLang="en-US" sz="2000" u="sng" dirty="0"/>
              <a:t>model </a:t>
            </a:r>
            <a:r>
              <a:rPr lang="en-GB" altLang="en-US" sz="2000" u="sng" dirty="0" smtClean="0"/>
              <a:t>for PDCCH/PCFICH/PHICH IM receiver in synchronous networks </a:t>
            </a:r>
            <a:endParaRPr lang="en-GB" altLang="en-US" sz="2000" u="sng" dirty="0"/>
          </a:p>
          <a:p>
            <a:pPr lvl="1">
              <a:spcBef>
                <a:spcPts val="300"/>
              </a:spcBef>
            </a:pPr>
            <a:r>
              <a:rPr lang="en-GB" altLang="en-US" sz="1800" dirty="0" smtClean="0"/>
              <a:t>CFI values for serving cell and interference cell</a:t>
            </a:r>
            <a:endParaRPr lang="en-GB" altLang="en-US" sz="1800" b="1" i="1" dirty="0" smtClean="0"/>
          </a:p>
          <a:p>
            <a:pPr lvl="2">
              <a:spcBef>
                <a:spcPts val="300"/>
              </a:spcBef>
            </a:pPr>
            <a:r>
              <a:rPr lang="en-GB" altLang="en-US" sz="1600" dirty="0" err="1" smtClean="0"/>
              <a:t>eIRC</a:t>
            </a:r>
            <a:r>
              <a:rPr lang="en-GB" altLang="en-US" sz="1600" dirty="0" smtClean="0"/>
              <a:t> + CRS-IC: CFI</a:t>
            </a:r>
            <a:r>
              <a:rPr lang="en-GB" altLang="en-US" sz="1600" baseline="-25000" dirty="0" smtClean="0"/>
              <a:t>S</a:t>
            </a:r>
            <a:r>
              <a:rPr lang="en-GB" altLang="en-US" sz="1600" dirty="0" smtClean="0"/>
              <a:t> = 1, CFI</a:t>
            </a:r>
            <a:r>
              <a:rPr lang="en-GB" altLang="en-US" sz="1600" baseline="-25000" dirty="0" smtClean="0"/>
              <a:t>I</a:t>
            </a:r>
            <a:r>
              <a:rPr lang="en-GB" altLang="en-US" sz="1600" dirty="0" smtClean="0"/>
              <a:t> = 1</a:t>
            </a:r>
          </a:p>
          <a:p>
            <a:pPr lvl="2">
              <a:spcBef>
                <a:spcPts val="300"/>
              </a:spcBef>
            </a:pPr>
            <a:r>
              <a:rPr lang="en-GB" altLang="en-US" sz="1600" dirty="0" smtClean="0"/>
              <a:t>IRC +  CRS-IC</a:t>
            </a:r>
            <a:r>
              <a:rPr lang="en-GB" altLang="en-US" sz="1600" b="1" i="1" dirty="0" smtClean="0"/>
              <a:t> : </a:t>
            </a:r>
            <a:r>
              <a:rPr lang="en-GB" altLang="en-US" sz="1600" dirty="0" smtClean="0"/>
              <a:t>CFI</a:t>
            </a:r>
            <a:r>
              <a:rPr lang="en-GB" altLang="en-US" sz="1600" baseline="-25000" dirty="0" smtClean="0"/>
              <a:t>S</a:t>
            </a:r>
            <a:r>
              <a:rPr lang="en-GB" altLang="en-US" sz="1600" dirty="0" smtClean="0"/>
              <a:t> = 1, CFI</a:t>
            </a:r>
            <a:r>
              <a:rPr lang="en-GB" altLang="en-US" sz="1600" baseline="-25000" dirty="0" smtClean="0"/>
              <a:t>I</a:t>
            </a:r>
            <a:r>
              <a:rPr lang="en-GB" altLang="en-US" sz="1600" dirty="0" smtClean="0"/>
              <a:t> = 1 ; CFI</a:t>
            </a:r>
            <a:r>
              <a:rPr lang="en-GB" altLang="en-US" sz="1600" baseline="-25000" dirty="0" smtClean="0"/>
              <a:t>S</a:t>
            </a:r>
            <a:r>
              <a:rPr lang="en-GB" altLang="en-US" sz="1600" dirty="0" smtClean="0"/>
              <a:t> = 3, CFI</a:t>
            </a:r>
            <a:r>
              <a:rPr lang="en-GB" altLang="en-US" sz="1600" baseline="-25000" dirty="0" smtClean="0"/>
              <a:t>I</a:t>
            </a:r>
            <a:r>
              <a:rPr lang="en-GB" altLang="en-US" sz="1600" dirty="0" smtClean="0"/>
              <a:t> = 1 ; CFI</a:t>
            </a:r>
            <a:r>
              <a:rPr lang="en-GB" altLang="en-US" sz="1600" baseline="-25000" dirty="0" smtClean="0"/>
              <a:t>S</a:t>
            </a:r>
            <a:r>
              <a:rPr lang="en-GB" altLang="en-US" sz="1600" dirty="0" smtClean="0"/>
              <a:t> = 3, CFI</a:t>
            </a:r>
            <a:r>
              <a:rPr lang="en-GB" altLang="en-US" sz="1600" baseline="-25000" dirty="0" smtClean="0"/>
              <a:t>I</a:t>
            </a:r>
            <a:r>
              <a:rPr lang="en-GB" altLang="en-US" sz="1600" dirty="0" smtClean="0"/>
              <a:t> = 3</a:t>
            </a:r>
          </a:p>
          <a:p>
            <a:pPr lvl="1">
              <a:spcBef>
                <a:spcPts val="300"/>
              </a:spcBef>
            </a:pPr>
            <a:r>
              <a:rPr lang="en-GB" altLang="en-US" sz="1800" dirty="0" smtClean="0"/>
              <a:t>PDCCH/PHICH </a:t>
            </a:r>
            <a:r>
              <a:rPr lang="en-GB" altLang="en-US" sz="1800" dirty="0"/>
              <a:t>interference </a:t>
            </a:r>
            <a:r>
              <a:rPr lang="en-GB" altLang="en-US" sz="1800" dirty="0" smtClean="0"/>
              <a:t>structure </a:t>
            </a:r>
          </a:p>
          <a:p>
            <a:pPr lvl="2">
              <a:spcBef>
                <a:spcPts val="300"/>
              </a:spcBef>
            </a:pPr>
            <a:r>
              <a:rPr lang="en-GB" altLang="en-US" sz="1600" dirty="0" smtClean="0"/>
              <a:t>random QPSK-modulated </a:t>
            </a:r>
            <a:r>
              <a:rPr lang="en-GB" altLang="en-US" sz="1600" dirty="0"/>
              <a:t>symbols with the SFBC-based precoding.</a:t>
            </a:r>
          </a:p>
          <a:p>
            <a:pPr lvl="1">
              <a:spcBef>
                <a:spcPts val="300"/>
              </a:spcBef>
            </a:pPr>
            <a:r>
              <a:rPr lang="en-GB" altLang="en-US" sz="1800" dirty="0" smtClean="0"/>
              <a:t>PDCCH/PHICH </a:t>
            </a:r>
            <a:r>
              <a:rPr lang="en-GB" altLang="en-US" sz="1800" dirty="0"/>
              <a:t>interference loading </a:t>
            </a:r>
            <a:endParaRPr lang="en-GB" altLang="en-US" sz="1600" dirty="0" smtClean="0"/>
          </a:p>
          <a:p>
            <a:pPr lvl="2">
              <a:spcBef>
                <a:spcPts val="300"/>
              </a:spcBef>
            </a:pPr>
            <a:r>
              <a:rPr lang="en-GB" altLang="en-US" sz="1600" dirty="0" smtClean="0"/>
              <a:t>50</a:t>
            </a:r>
            <a:r>
              <a:rPr lang="en-GB" altLang="en-US" sz="1600" dirty="0"/>
              <a:t>% loading </a:t>
            </a:r>
            <a:r>
              <a:rPr lang="en-GB" altLang="en-US" sz="1600" dirty="0" smtClean="0"/>
              <a:t>level </a:t>
            </a:r>
            <a:endParaRPr lang="en-GB" altLang="en-US" sz="1600" dirty="0"/>
          </a:p>
          <a:p>
            <a:pPr lvl="1">
              <a:spcBef>
                <a:spcPts val="300"/>
              </a:spcBef>
            </a:pPr>
            <a:r>
              <a:rPr lang="en-GB" altLang="en-US" sz="1800" dirty="0" smtClean="0"/>
              <a:t>PDCCH/PHICH power boosting</a:t>
            </a:r>
          </a:p>
          <a:p>
            <a:pPr lvl="2">
              <a:spcBef>
                <a:spcPts val="300"/>
              </a:spcBef>
            </a:pPr>
            <a:r>
              <a:rPr lang="en-GB" altLang="en-US" sz="1600" dirty="0" smtClean="0"/>
              <a:t>Non-uniform power </a:t>
            </a:r>
            <a:r>
              <a:rPr lang="en-GB" altLang="en-US" sz="1600" dirty="0"/>
              <a:t>boosting </a:t>
            </a:r>
            <a:r>
              <a:rPr lang="en-GB" altLang="en-US" sz="1600" dirty="0" smtClean="0"/>
              <a:t>with </a:t>
            </a:r>
            <a:r>
              <a:rPr lang="en-GB" altLang="en-US" sz="1600" dirty="0"/>
              <a:t>random value from -</a:t>
            </a:r>
            <a:r>
              <a:rPr lang="en-GB" altLang="en-US" sz="1600" dirty="0" smtClean="0"/>
              <a:t>6dB </a:t>
            </a:r>
            <a:r>
              <a:rPr lang="en-GB" altLang="en-US" sz="1600" dirty="0"/>
              <a:t>to 6 </a:t>
            </a:r>
            <a:r>
              <a:rPr lang="en-GB" altLang="en-US" sz="1600" dirty="0" smtClean="0"/>
              <a:t>dB</a:t>
            </a:r>
          </a:p>
          <a:p>
            <a:pPr lvl="1">
              <a:spcBef>
                <a:spcPts val="300"/>
              </a:spcBef>
            </a:pPr>
            <a:r>
              <a:rPr lang="en-US" altLang="en-US" sz="1800" dirty="0" smtClean="0"/>
              <a:t>Interference presence and power boosting modeling granularity is FFS </a:t>
            </a:r>
          </a:p>
          <a:p>
            <a:pPr lvl="2">
              <a:spcBef>
                <a:spcPts val="300"/>
              </a:spcBef>
            </a:pPr>
            <a:r>
              <a:rPr lang="en-US" altLang="en-US" sz="1600" smtClean="0"/>
              <a:t>Option1 </a:t>
            </a:r>
            <a:r>
              <a:rPr lang="en-US" altLang="en-US" sz="1600" smtClean="0"/>
              <a:t>per-REG</a:t>
            </a:r>
            <a:endParaRPr lang="en-US" altLang="en-US" sz="1600" dirty="0" smtClean="0"/>
          </a:p>
          <a:p>
            <a:pPr lvl="2">
              <a:spcBef>
                <a:spcPts val="300"/>
              </a:spcBef>
            </a:pPr>
            <a:r>
              <a:rPr lang="en-US" altLang="en-US" sz="1600" dirty="0" smtClean="0"/>
              <a:t>Option2 per-CCE</a:t>
            </a:r>
          </a:p>
          <a:p>
            <a:pPr lvl="2">
              <a:spcBef>
                <a:spcPts val="300"/>
              </a:spcBef>
            </a:pPr>
            <a:r>
              <a:rPr lang="en-US" altLang="en-US" sz="1600" dirty="0" smtClean="0"/>
              <a:t>Down-selection is done in next meeting, companies are encouraged to provide more inputs</a:t>
            </a:r>
            <a:endParaRPr lang="en-GB" altLang="en-US" sz="16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 (2)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altLang="en-US" sz="2000" u="sng" dirty="0" smtClean="0"/>
              <a:t>Interference </a:t>
            </a:r>
            <a:r>
              <a:rPr lang="en-GB" altLang="en-US" sz="2000" u="sng" dirty="0"/>
              <a:t>model </a:t>
            </a:r>
            <a:r>
              <a:rPr lang="en-GB" altLang="en-US" sz="2000" u="sng" dirty="0" smtClean="0"/>
              <a:t>for PDCCH/PCFICH/PHICH IM receiver in synchronous networks </a:t>
            </a:r>
            <a:endParaRPr lang="en-GB" altLang="en-US" sz="2000" u="sng" dirty="0"/>
          </a:p>
          <a:p>
            <a:pPr lvl="1">
              <a:spcBef>
                <a:spcPts val="300"/>
              </a:spcBef>
            </a:pPr>
            <a:r>
              <a:rPr lang="en-GB" sz="1800" dirty="0" smtClean="0"/>
              <a:t>PDSCH </a:t>
            </a:r>
            <a:r>
              <a:rPr lang="en-GB" sz="1800" dirty="0"/>
              <a:t>interference </a:t>
            </a:r>
            <a:r>
              <a:rPr lang="en-GB" sz="1800" dirty="0" smtClean="0"/>
              <a:t>model</a:t>
            </a:r>
          </a:p>
          <a:p>
            <a:pPr lvl="2">
              <a:spcBef>
                <a:spcPts val="300"/>
              </a:spcBef>
            </a:pPr>
            <a:r>
              <a:rPr lang="en-US" altLang="zh-CN" sz="1600" dirty="0" smtClean="0"/>
              <a:t>CFI</a:t>
            </a:r>
            <a:r>
              <a:rPr lang="en-US" altLang="zh-CN" sz="1600" baseline="-25000" dirty="0" smtClean="0"/>
              <a:t>S</a:t>
            </a:r>
            <a:r>
              <a:rPr lang="en-US" altLang="zh-CN" sz="1600" dirty="0" smtClean="0"/>
              <a:t> ≤ CFI</a:t>
            </a:r>
            <a:r>
              <a:rPr lang="en-US" altLang="zh-CN" sz="1600" baseline="-25000" dirty="0" smtClean="0"/>
              <a:t>I</a:t>
            </a:r>
            <a:r>
              <a:rPr lang="en-US" altLang="zh-CN" sz="1600" dirty="0" smtClean="0"/>
              <a:t>: PDSCH is emulated via OCNG with 100% loading</a:t>
            </a:r>
            <a:endParaRPr lang="en-GB" altLang="zh-CN" sz="1600" dirty="0" smtClean="0"/>
          </a:p>
          <a:p>
            <a:pPr lvl="2">
              <a:spcBef>
                <a:spcPts val="300"/>
              </a:spcBef>
            </a:pPr>
            <a:r>
              <a:rPr lang="en-US" altLang="zh-CN" sz="1600" dirty="0" smtClean="0"/>
              <a:t>CFI</a:t>
            </a:r>
            <a:r>
              <a:rPr lang="en-US" altLang="zh-CN" sz="1600" baseline="-25000" dirty="0" smtClean="0"/>
              <a:t>S</a:t>
            </a:r>
            <a:r>
              <a:rPr lang="en-US" altLang="zh-CN" sz="1600" dirty="0" smtClean="0"/>
              <a:t> &gt; CFI</a:t>
            </a:r>
            <a:r>
              <a:rPr lang="en-US" altLang="zh-CN" sz="1600" baseline="-25000" dirty="0" smtClean="0"/>
              <a:t>I</a:t>
            </a:r>
            <a:r>
              <a:rPr lang="en-US" altLang="zh-CN" sz="1600" dirty="0" smtClean="0"/>
              <a:t>: </a:t>
            </a:r>
            <a:r>
              <a:rPr lang="en-GB" altLang="zh-CN" sz="1600" dirty="0" smtClean="0"/>
              <a:t>Per-PRB partial level model with 50% loading is used. Reuse </a:t>
            </a:r>
            <a:r>
              <a:rPr lang="en-US" altLang="zh-CN" sz="1600" dirty="0" smtClean="0"/>
              <a:t>Rel-11 Type A receiver (TM4)  interference model parameters (RI, modulation, </a:t>
            </a:r>
            <a:r>
              <a:rPr lang="en-US" altLang="zh-CN" sz="1600" dirty="0" err="1" smtClean="0"/>
              <a:t>precoding</a:t>
            </a:r>
            <a:r>
              <a:rPr lang="en-US" altLang="zh-CN" sz="1600" dirty="0" smtClean="0"/>
              <a:t>)</a:t>
            </a:r>
            <a:endParaRPr lang="en-GB" altLang="zh-CN" sz="1400" dirty="0" smtClean="0"/>
          </a:p>
          <a:p>
            <a:pPr lvl="1">
              <a:spcBef>
                <a:spcPts val="600"/>
              </a:spcBef>
            </a:pPr>
            <a:endParaRPr lang="en-US" altLang="en-US" sz="1800" dirty="0" smtClean="0"/>
          </a:p>
          <a:p>
            <a:pPr lvl="1">
              <a:spcBef>
                <a:spcPts val="600"/>
              </a:spcBef>
            </a:pPr>
            <a:endParaRPr lang="en-GB" altLang="en-US" sz="1800" dirty="0" smtClean="0"/>
          </a:p>
          <a:p>
            <a:pPr>
              <a:spcBef>
                <a:spcPts val="600"/>
              </a:spcBef>
            </a:pPr>
            <a:endParaRPr lang="en-GB" altLang="en-US" sz="2000" u="sng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 (3)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/>
            <a:r>
              <a:rPr lang="en-GB" altLang="en-US" sz="2000" u="sng" dirty="0" smtClean="0"/>
              <a:t>Interference model for </a:t>
            </a:r>
            <a:r>
              <a:rPr lang="en-GB" altLang="en-US" sz="2000" u="sng" dirty="0" err="1" smtClean="0"/>
              <a:t>ePDCCH</a:t>
            </a:r>
            <a:r>
              <a:rPr lang="en-GB" altLang="en-US" sz="2000" u="sng" dirty="0" smtClean="0"/>
              <a:t> IM receiver in synchronous networks</a:t>
            </a:r>
          </a:p>
          <a:p>
            <a:pPr lvl="1" algn="just"/>
            <a:r>
              <a:rPr lang="en-US" altLang="en-US" sz="1800" dirty="0" smtClean="0"/>
              <a:t>Interference model 1</a:t>
            </a:r>
          </a:p>
          <a:p>
            <a:pPr lvl="2" algn="just"/>
            <a:r>
              <a:rPr lang="en-US" altLang="en-US" sz="1600" dirty="0" smtClean="0"/>
              <a:t>No PDSCH present</a:t>
            </a:r>
          </a:p>
          <a:p>
            <a:pPr lvl="1" algn="just"/>
            <a:r>
              <a:rPr lang="en-US" altLang="en-US" sz="1800" dirty="0" smtClean="0"/>
              <a:t>Interference model 2</a:t>
            </a:r>
          </a:p>
          <a:p>
            <a:pPr lvl="2" algn="just"/>
            <a:r>
              <a:rPr lang="en-US" altLang="en-US" sz="1600" dirty="0" smtClean="0"/>
              <a:t>Reuse PDSCH interference parameters from Rel-11 Type A receiver requirements (test case 8.3.1.1A). The probability of occurrence of transmission rank 1, 2 is 80% and 20%, respectively.</a:t>
            </a:r>
          </a:p>
          <a:p>
            <a:pPr lvl="3" algn="just"/>
            <a:endParaRPr lang="en-GB" altLang="en-US" sz="1400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64D66A-4ECF-4152-B660-13BF93B68C92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For Information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/>
            <a:r>
              <a:rPr lang="en-GB" altLang="en-US" sz="2000" u="sng" dirty="0" smtClean="0"/>
              <a:t>Per-CCE level PDCCH </a:t>
            </a:r>
            <a:r>
              <a:rPr lang="en-US" altLang="en-US" sz="2000" u="sng" dirty="0" smtClean="0"/>
              <a:t>Interference presence and power boosting modeling (refer to model 2 in R4-160756, section 3)</a:t>
            </a:r>
            <a:endParaRPr lang="en-GB" altLang="en-US" sz="2000" u="sng" dirty="0" smtClean="0"/>
          </a:p>
          <a:p>
            <a:pPr lvl="1" algn="just"/>
            <a:r>
              <a:rPr lang="en-GB" altLang="en-US" sz="1800" dirty="0" smtClean="0"/>
              <a:t>Achieve the available CCEs for interference cell PDCCH based on CFI and PHICH configuration, marked as CCE_0, CCE_1, …, CCE_N-1</a:t>
            </a:r>
          </a:p>
          <a:p>
            <a:pPr lvl="1" algn="just"/>
            <a:r>
              <a:rPr lang="en-GB" altLang="en-US" sz="1800" dirty="0" smtClean="0"/>
              <a:t>With given the partial loading ratio X%, get the number of empty CCE: M</a:t>
            </a:r>
          </a:p>
          <a:p>
            <a:pPr lvl="1" algn="just"/>
            <a:endParaRPr lang="en-GB" altLang="en-US" sz="1800" dirty="0" smtClean="0"/>
          </a:p>
          <a:p>
            <a:pPr lvl="1" algn="just"/>
            <a:endParaRPr lang="en-GB" altLang="en-US" sz="1800" dirty="0" smtClean="0"/>
          </a:p>
          <a:p>
            <a:pPr lvl="1" algn="just"/>
            <a:r>
              <a:rPr lang="en-GB" altLang="en-US" sz="1800" dirty="0" smtClean="0"/>
              <a:t>Apply the zero power for CCE_0, CCE_1, CCE_M-1</a:t>
            </a:r>
          </a:p>
          <a:p>
            <a:pPr lvl="1" algn="just"/>
            <a:r>
              <a:rPr lang="en-GB" altLang="en-US" sz="1800" dirty="0" smtClean="0"/>
              <a:t>Determine and apply PA values for other CCEs: </a:t>
            </a:r>
          </a:p>
          <a:p>
            <a:pPr lvl="1" algn="just">
              <a:buNone/>
            </a:pPr>
            <a:r>
              <a:rPr lang="en-GB" altLang="en-US" sz="1800" i="1" dirty="0" smtClean="0"/>
              <a:t>for </a:t>
            </a:r>
            <a:r>
              <a:rPr lang="en-GB" altLang="en-US" sz="1800" i="1" dirty="0" err="1" smtClean="0"/>
              <a:t>i</a:t>
            </a:r>
            <a:r>
              <a:rPr lang="en-GB" altLang="en-US" sz="1800" i="1" dirty="0" smtClean="0"/>
              <a:t>=M</a:t>
            </a:r>
            <a:r>
              <a:rPr lang="en-GB" altLang="en-US" sz="1800" i="1" dirty="0" smtClean="0">
                <a:sym typeface="Wingdings" pitchFamily="2" charset="2"/>
              </a:rPr>
              <a:t>:(</a:t>
            </a:r>
            <a:r>
              <a:rPr lang="en-GB" altLang="en-US" sz="1800" i="1" dirty="0" smtClean="0"/>
              <a:t>N-1)</a:t>
            </a:r>
          </a:p>
          <a:p>
            <a:pPr lvl="2" algn="just">
              <a:buNone/>
            </a:pPr>
            <a:r>
              <a:rPr lang="en-GB" altLang="en-US" sz="1600" i="1" dirty="0" smtClean="0"/>
              <a:t>Step 1: Randomly and uniformly choose a </a:t>
            </a:r>
            <a:r>
              <a:rPr lang="en-GB" altLang="en-US" sz="1600" i="1" dirty="0" err="1" smtClean="0"/>
              <a:t>PA_i</a:t>
            </a:r>
            <a:r>
              <a:rPr lang="en-GB" altLang="en-US" sz="1600" i="1" dirty="0" smtClean="0"/>
              <a:t> value from PA set [-</a:t>
            </a:r>
            <a:r>
              <a:rPr lang="en-GB" altLang="en-US" sz="1600" i="1" dirty="0" err="1" smtClean="0"/>
              <a:t>YdB</a:t>
            </a:r>
            <a:r>
              <a:rPr lang="en-GB" altLang="en-US" sz="1600" i="1" dirty="0" smtClean="0"/>
              <a:t> </a:t>
            </a:r>
            <a:r>
              <a:rPr lang="en-GB" altLang="en-US" sz="1600" i="1" dirty="0" err="1" smtClean="0"/>
              <a:t>ZdB</a:t>
            </a:r>
            <a:r>
              <a:rPr lang="en-GB" altLang="en-US" sz="1600" i="1" dirty="0" smtClean="0"/>
              <a:t>]</a:t>
            </a:r>
          </a:p>
          <a:p>
            <a:pPr lvl="2" algn="just">
              <a:buNone/>
            </a:pPr>
            <a:r>
              <a:rPr lang="en-GB" altLang="en-US" sz="1600" i="1" dirty="0" smtClean="0"/>
              <a:t>Step 2: Apply this </a:t>
            </a:r>
            <a:r>
              <a:rPr lang="en-GB" altLang="en-US" sz="1600" i="1" dirty="0" err="1" smtClean="0"/>
              <a:t>PA_i</a:t>
            </a:r>
            <a:r>
              <a:rPr lang="en-GB" altLang="en-US" sz="1600" i="1" dirty="0" smtClean="0"/>
              <a:t> values for </a:t>
            </a:r>
            <a:r>
              <a:rPr lang="en-GB" altLang="en-US" sz="1600" i="1" dirty="0" err="1" smtClean="0"/>
              <a:t>CCE_i</a:t>
            </a:r>
            <a:endParaRPr lang="en-GB" altLang="en-US" sz="1600" i="1" dirty="0" smtClean="0"/>
          </a:p>
          <a:p>
            <a:pPr lvl="1" algn="just">
              <a:buNone/>
            </a:pPr>
            <a:r>
              <a:rPr lang="en-GB" altLang="en-US" sz="1800" i="1" dirty="0" smtClean="0"/>
              <a:t>end</a:t>
            </a:r>
          </a:p>
          <a:p>
            <a:pPr lvl="3" algn="just"/>
            <a:endParaRPr lang="en-GB" altLang="en-US" sz="1400" dirty="0"/>
          </a:p>
          <a:p>
            <a:pPr lvl="2" algn="just"/>
            <a:endParaRPr lang="en-GB" sz="1400" dirty="0"/>
          </a:p>
          <a:p>
            <a:pPr lvl="3" algn="just"/>
            <a:endParaRPr lang="en-GB" altLang="en-US" sz="1400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64D66A-4ECF-4152-B660-13BF93B68C92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05200" y="3048000"/>
          <a:ext cx="2074334" cy="381000"/>
        </p:xfrm>
        <a:graphic>
          <a:graphicData uri="http://schemas.openxmlformats.org/presentationml/2006/ole">
            <p:oleObj spid="_x0000_s1026" name="公式" r:id="rId3" imgW="124452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5457</TotalTime>
  <Words>470</Words>
  <Application>Microsoft Office PowerPoint</Application>
  <PresentationFormat>全屏显示(4:3)</PresentationFormat>
  <Paragraphs>64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Theme</vt:lpstr>
      <vt:lpstr>公式</vt:lpstr>
      <vt:lpstr>WF on DL Control Channel IM Interference models</vt:lpstr>
      <vt:lpstr>Background</vt:lpstr>
      <vt:lpstr>Way Forward (1)</vt:lpstr>
      <vt:lpstr>Way Forward (2)</vt:lpstr>
      <vt:lpstr>Way Forward (2)</vt:lpstr>
      <vt:lpstr>Way Forward (3)</vt:lpstr>
      <vt:lpstr>For Information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CTPClassification=CTP_PUBLIC:VisualMarkings=</cp:keywords>
  <cp:lastModifiedBy>w00124886</cp:lastModifiedBy>
  <cp:revision>591</cp:revision>
  <dcterms:created xsi:type="dcterms:W3CDTF">2013-05-13T16:02:00Z</dcterms:created>
  <dcterms:modified xsi:type="dcterms:W3CDTF">2016-02-19T06:41:42Z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TitusGUID">
    <vt:lpwstr>d845b0f4-b1ed-4d09-b6c5-39ab5982fae2</vt:lpwstr>
  </property>
  <property fmtid="{D5CDD505-2E9C-101B-9397-08002B2CF9AE}" pid="8" name="CTP_TimeStamp">
    <vt:lpwstr>2016-02-16 10:28:50Z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  <property fmtid="{D5CDD505-2E9C-101B-9397-08002B2CF9AE}" pid="13" name="_new_ms_pID_72543">
    <vt:lpwstr>(3)SlJl+DZHaf3lqGnfuXO/RFtZsyL73th27FNV11H8gqsA+fkROO7pOWLwNr3lreVtwKiiGTKH
xjBgv9/BYJPnjsj4gtnphoHw24pIvNwaxkBCG6kZYhvG+YevFULSBPA+rGhxLU6IuPLRrrJY
QpSwkWAUEYbWO37Xrss56vtCFZF+4gFWX6iUeumlT9Amv1NOI0DEeEn5MQzccjfRukrcpzFa
cL1Mrlq2NIvuWpuRBZ</vt:lpwstr>
  </property>
  <property fmtid="{D5CDD505-2E9C-101B-9397-08002B2CF9AE}" pid="14" name="_new_ms_pID_725431">
    <vt:lpwstr>DFAbvX7naiZqnO+0SR99s+kzcjlDSqdtOz/bF8OYlgwmPXkVyuJGzH
c52ATsWTAKE+mxyjAmqwQGIo4LVATIqv88c6S7bbViQ6ebqZDxZlc2cZYAPuwv2sxWly97TZ
AmFW6uxzfNbC+E8jLr+VJnwxYiBX6+btLeOCm3O26VFu2OAdDbHa2THHHOdGkYgqU8qbUc6U
lNW1BmcV5BIZ8gBNM6DeDolGbtMqieVxYelG</vt:lpwstr>
  </property>
  <property fmtid="{D5CDD505-2E9C-101B-9397-08002B2CF9AE}" pid="15" name="_new_ms_pID_725432">
    <vt:lpwstr>qAsNVRfm8v+dHYJqqiSLue8DyqRiLfMK3lG9
U5pq9+itSQePMxW4GW01MOgkS5envqfhI9XLdfI/HVfXkk4RZpTDblF678rZ6TM9hRtjRrXI
QMW+WO+hj1O3rxAkkV0X86No7rV57RzFoaZS1cBB5ZiDxzHQIY12+ftBJeQ8STyf</vt:lpwstr>
  </property>
</Properties>
</file>