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00" y="-6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2D487-F17F-47B4-800C-BE6D251D4B7F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5237D-3708-462F-904F-2BCD38CA2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91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625D-D734-4339-8882-E71FEB84F637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64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38D-768F-4EB3-9B55-BBCC4A839B16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2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2EACB-9896-4B69-87BA-395677BDB37F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58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2A9DC-E58F-429A-828B-B0F09D6FCEAB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3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F29FF-D7B1-4AA8-AEAC-EADA7D110CAF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EF34-C14B-4777-8AFF-023F96A25E8C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61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3824-8D1D-4C35-9576-6F8892AE8FD7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71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39B97-440E-40AE-B09B-AB75D91EC077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0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5F2C2-7BB0-4340-9A3F-5DA83A4D1B6C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373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F2753-804C-4973-B9D0-CD847D69BA8A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34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AB04D-F215-40A6-A673-368AD2D1356A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8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D80C-BD36-495F-AE8D-CC38EDFC1A26}" type="datetime1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3BEB2-CC58-4D8E-9688-508F3DC6E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9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WF on BS MMSE-IRC receiver in </a:t>
            </a:r>
            <a:r>
              <a:rPr lang="en-US" altLang="zh-CN" sz="4000" dirty="0"/>
              <a:t>asynchronous network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Telecom, Huawei, </a:t>
            </a:r>
            <a:r>
              <a:rPr lang="en-US" altLang="zh-CN" dirty="0" smtClean="0">
                <a:solidFill>
                  <a:schemeClr val="tx1"/>
                </a:solidFill>
              </a:rPr>
              <a:t>ZTE, Nokia Networks</a:t>
            </a:r>
            <a:r>
              <a:rPr lang="en-US" altLang="zh-CN" dirty="0">
                <a:solidFill>
                  <a:schemeClr val="tx1"/>
                </a:solidFill>
              </a:rPr>
              <a:t>, Alcatel-Lucent, </a:t>
            </a:r>
            <a:r>
              <a:rPr lang="en-US" altLang="zh-CN" dirty="0" smtClean="0">
                <a:solidFill>
                  <a:schemeClr val="tx1"/>
                </a:solidFill>
              </a:rPr>
              <a:t>Alcatel-Lucent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Shanghai Bell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550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dirty="0"/>
              <a:t>3GPP TSG-RAN WG4 Meeting #</a:t>
            </a:r>
            <a:r>
              <a:rPr lang="en-US" altLang="zh-CN" sz="2000" dirty="0" smtClean="0"/>
              <a:t>78</a:t>
            </a:r>
            <a:r>
              <a:rPr lang="en-US" altLang="zh-CN" sz="2000" dirty="0"/>
              <a:t/>
            </a:r>
            <a:br>
              <a:rPr lang="en-US" altLang="zh-CN" sz="2000" dirty="0"/>
            </a:br>
            <a:r>
              <a:rPr lang="en-US" altLang="zh-CN" sz="2000" dirty="0" smtClean="0"/>
              <a:t>St. Julian’s, Malta, 15 - 19 Feb, 2016</a:t>
            </a:r>
          </a:p>
          <a:p>
            <a:pPr eaLnBrk="1" hangingPunct="1"/>
            <a:r>
              <a:rPr lang="en-US" altLang="zh-CN" sz="2000" dirty="0" smtClean="0"/>
              <a:t>Agenda Item: 6.6.1</a:t>
            </a:r>
            <a:endParaRPr lang="en-US" altLang="zh-CN" sz="20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28026" y="431571"/>
            <a:ext cx="14237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2200" dirty="0" smtClean="0"/>
              <a:t>R4-161169</a:t>
            </a:r>
            <a:endParaRPr lang="zh-CN" altLang="en-US" sz="22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554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85395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BS MMSE-IRC receiver in asynchronous network has been </a:t>
            </a:r>
            <a:r>
              <a:rPr lang="en-US" altLang="zh-CN" sz="2400" dirty="0"/>
              <a:t>extensively </a:t>
            </a:r>
            <a:r>
              <a:rPr lang="en-US" altLang="zh-CN" sz="2400" dirty="0" smtClean="0"/>
              <a:t>discussed in previous RAN4 meetings.</a:t>
            </a:r>
          </a:p>
          <a:p>
            <a:r>
              <a:rPr lang="en-US" altLang="zh-CN" sz="2400" dirty="0" smtClean="0"/>
              <a:t>In RAN4 #76bis, it was agreed that:</a:t>
            </a:r>
          </a:p>
          <a:p>
            <a:pPr lvl="1"/>
            <a:r>
              <a:rPr lang="en-US" altLang="zh-CN" sz="2000" dirty="0" smtClean="0"/>
              <a:t>Consider investigating the performance of asynchronous network as well as synchronous network in BS MMSE-IRC WI [1].</a:t>
            </a:r>
          </a:p>
          <a:p>
            <a:pPr lvl="1"/>
            <a:r>
              <a:rPr lang="en-US" altLang="zh-CN" sz="2000" dirty="0" smtClean="0"/>
              <a:t>Decision on the need of specifying  requirements for asynchronous network to be made in RAN4 #78 [2].</a:t>
            </a:r>
          </a:p>
          <a:p>
            <a:r>
              <a:rPr lang="en-US" altLang="zh-CN" sz="2400" dirty="0" smtClean="0"/>
              <a:t>In RAN4 #77, it was agreed that:</a:t>
            </a:r>
          </a:p>
          <a:p>
            <a:pPr lvl="1"/>
            <a:r>
              <a:rPr lang="en-US" altLang="zh-CN" sz="2000" dirty="0"/>
              <a:t>Interference </a:t>
            </a:r>
            <a:r>
              <a:rPr lang="en-US" altLang="zh-CN" sz="2000" dirty="0" smtClean="0"/>
              <a:t>model [3] [4]:</a:t>
            </a:r>
            <a:endParaRPr lang="zh-CN" altLang="zh-CN" sz="2000" dirty="0"/>
          </a:p>
          <a:p>
            <a:pPr lvl="2"/>
            <a:r>
              <a:rPr lang="fr-FR" altLang="zh-CN" sz="1800" dirty="0"/>
              <a:t>Keep Option 1, Option 2 and </a:t>
            </a:r>
            <a:r>
              <a:rPr lang="fr-FR" altLang="zh-CN" sz="1800" dirty="0" smtClean="0"/>
              <a:t>Option 3 </a:t>
            </a:r>
            <a:r>
              <a:rPr lang="fr-FR" altLang="zh-CN" sz="1800" dirty="0"/>
              <a:t>open.</a:t>
            </a:r>
            <a:endParaRPr lang="zh-CN" altLang="zh-CN" sz="1800" dirty="0"/>
          </a:p>
          <a:p>
            <a:pPr lvl="2"/>
            <a:r>
              <a:rPr lang="fr-FR" altLang="zh-CN" sz="1800" dirty="0"/>
              <a:t>Have further evaluations and make decision on the interference model in </a:t>
            </a:r>
            <a:r>
              <a:rPr lang="fr-FR" altLang="zh-CN" sz="1800" dirty="0" smtClean="0"/>
              <a:t>RAN4 #78. </a:t>
            </a:r>
          </a:p>
          <a:p>
            <a:pPr lvl="2"/>
            <a:r>
              <a:rPr lang="en-US" altLang="zh-CN" sz="1800" dirty="0" smtClean="0"/>
              <a:t>Note: Details of the three options are provided in the Annex.</a:t>
            </a:r>
            <a:endParaRPr lang="zh-CN" altLang="en-US" sz="1800" dirty="0" smtClean="0"/>
          </a:p>
          <a:p>
            <a:pPr lvl="2"/>
            <a:endParaRPr lang="zh-CN" altLang="zh-CN" sz="1800" dirty="0"/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02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Proposal 1: RAN4 to specify BS MMSE-IRC demodulation requirements for asynchronous network </a:t>
            </a:r>
            <a:r>
              <a:rPr lang="en-US" altLang="zh-CN" sz="2400" dirty="0" smtClean="0"/>
              <a:t>operation, with the following test cases.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1"/>
            <a:endParaRPr lang="zh-CN" altLang="zh-CN" sz="2000" dirty="0"/>
          </a:p>
          <a:p>
            <a:r>
              <a:rPr lang="en-US" altLang="zh-CN" sz="2400" dirty="0"/>
              <a:t>Proposal </a:t>
            </a:r>
            <a:r>
              <a:rPr lang="en-US" altLang="zh-CN" sz="2400" dirty="0" smtClean="0"/>
              <a:t>2: Select </a:t>
            </a:r>
            <a:r>
              <a:rPr lang="en-US" altLang="zh-CN" sz="2400" dirty="0" smtClean="0"/>
              <a:t>option </a:t>
            </a:r>
            <a:r>
              <a:rPr lang="en-US" altLang="zh-CN" sz="2400" dirty="0" smtClean="0"/>
              <a:t>3 as asynchronous network interference model.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000045"/>
              </p:ext>
            </p:extLst>
          </p:nvPr>
        </p:nvGraphicFramePr>
        <p:xfrm>
          <a:off x="1259632" y="2996952"/>
          <a:ext cx="6768752" cy="1497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5898"/>
                <a:gridCol w="795498"/>
                <a:gridCol w="528773"/>
                <a:gridCol w="1281375"/>
                <a:gridCol w="1105898"/>
                <a:gridCol w="845412"/>
                <a:gridCol w="1105898"/>
              </a:tblGrid>
              <a:tr h="229870"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err="1">
                          <a:effectLst/>
                          <a:highlight>
                            <a:srgbClr val="00FF00"/>
                          </a:highlight>
                        </a:rPr>
                        <a:t>Num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Bandwidth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MCS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Propagation condition (Serving, interferers)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Antenna configuration for serving and interferers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Scenario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 (DIP1-1, DIP1-2) dB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3035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Interference model: option 3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2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rowSpan="3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Six bandwidths, full PRB allocation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6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(EPA5, ETU5)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1x2 Low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HetNet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(-0.43, -0.43)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4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15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(EPA5, ETU5)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1x4 Low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HetNet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(-0.43, -0.43)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6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20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00FF00"/>
                          </a:highlight>
                        </a:rPr>
                        <a:t>(EPA5, ETU5)</a:t>
                      </a:r>
                      <a:endParaRPr lang="en-US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1x8 Low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err="1">
                          <a:effectLst/>
                          <a:highlight>
                            <a:srgbClr val="00FF00"/>
                          </a:highlight>
                        </a:rPr>
                        <a:t>HetNet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</a:rPr>
                        <a:t>(-0.43, -0.43)</a:t>
                      </a:r>
                      <a:endParaRPr lang="en-US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19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700"/>
              </a:spcBef>
            </a:pPr>
            <a:r>
              <a:rPr lang="en-US" altLang="zh-CN" sz="2000" dirty="0" smtClean="0"/>
              <a:t>[1] RAN4 </a:t>
            </a:r>
            <a:r>
              <a:rPr lang="en-US" altLang="zh-CN" sz="2000" dirty="0"/>
              <a:t>#76bis meeting report.</a:t>
            </a:r>
            <a:endParaRPr lang="zh-CN" altLang="zh-CN" sz="2000" dirty="0"/>
          </a:p>
          <a:p>
            <a:pPr lvl="0">
              <a:spcBef>
                <a:spcPts val="700"/>
              </a:spcBef>
            </a:pPr>
            <a:r>
              <a:rPr lang="en-US" altLang="zh-CN" sz="2000" dirty="0" smtClean="0"/>
              <a:t>[2] R4-155442</a:t>
            </a:r>
            <a:r>
              <a:rPr lang="en-US" altLang="zh-CN" sz="2000" dirty="0"/>
              <a:t>, China Telecom, Work plan on performance requirements of MMSE-IRC receiver for LTE BS (version 3), RAN4 #76bis, Oct 2015</a:t>
            </a:r>
            <a:r>
              <a:rPr lang="en-US" altLang="zh-CN" sz="2000" dirty="0" smtClean="0"/>
              <a:t>.</a:t>
            </a:r>
          </a:p>
          <a:p>
            <a:pPr lvl="0">
              <a:spcBef>
                <a:spcPts val="700"/>
              </a:spcBef>
            </a:pPr>
            <a:r>
              <a:rPr lang="en-US" altLang="zh-CN" sz="2000" dirty="0" smtClean="0"/>
              <a:t>[3] R4-158116</a:t>
            </a:r>
            <a:r>
              <a:rPr lang="en-US" altLang="zh-CN" sz="2000" dirty="0"/>
              <a:t>, Ad hoc minutes for MMSE-IRC receiver for LTE BS, Huawei, China Telecom, RAN4 #77, Nov 2015.</a:t>
            </a:r>
            <a:endParaRPr lang="zh-CN" altLang="zh-CN" sz="2000" dirty="0"/>
          </a:p>
          <a:p>
            <a:pPr lvl="0">
              <a:spcBef>
                <a:spcPts val="700"/>
              </a:spcBef>
            </a:pPr>
            <a:r>
              <a:rPr lang="en-US" altLang="zh-CN" sz="2000" dirty="0" smtClean="0"/>
              <a:t>[4] R4-158385</a:t>
            </a:r>
            <a:r>
              <a:rPr lang="en-US" altLang="zh-CN" sz="2000" dirty="0"/>
              <a:t>, WF on interference </a:t>
            </a:r>
            <a:r>
              <a:rPr lang="en-US" altLang="zh-CN" sz="2000" dirty="0" err="1"/>
              <a:t>modelling</a:t>
            </a:r>
            <a:r>
              <a:rPr lang="en-US" altLang="zh-CN" sz="2000" dirty="0"/>
              <a:t> for BS MMSE-IRC in asynchronous network, ZTE, China Telecom, Samsung, NTT DOCOMO, RAN4 #77, Nov 2015.</a:t>
            </a:r>
            <a:endParaRPr lang="zh-CN" altLang="zh-CN" sz="2000" dirty="0"/>
          </a:p>
          <a:p>
            <a:pPr lvl="0"/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50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Annex: </a:t>
            </a:r>
            <a:r>
              <a:rPr lang="en-GB" altLang="zh-CN" sz="3200" dirty="0" smtClean="0"/>
              <a:t>Options </a:t>
            </a:r>
            <a:r>
              <a:rPr lang="en-GB" altLang="zh-CN" sz="3200" dirty="0"/>
              <a:t>for asynchronous network interference </a:t>
            </a:r>
            <a:r>
              <a:rPr lang="en-GB" altLang="zh-CN" sz="3200" dirty="0" smtClean="0"/>
              <a:t>model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Option 1: </a:t>
            </a:r>
            <a:r>
              <a:rPr lang="fr-FR" altLang="zh-CN" sz="2000" dirty="0"/>
              <a:t>Modelling of time-varying interference in terms of interference power and fast fading</a:t>
            </a:r>
            <a:endParaRPr lang="zh-CN" altLang="zh-CN" sz="1800" dirty="0"/>
          </a:p>
          <a:p>
            <a:pPr lvl="1"/>
            <a:r>
              <a:rPr lang="fr-FR" altLang="zh-CN" sz="1800" dirty="0"/>
              <a:t>Configure two ON/OFF interfering signals (UEs) to model the interference from one dominant interfering cell, i.e., the dominant interfering cell schedule UE 1-1 in the even TTIs and schedule UE 1-2 in the odd TTIs. The interference power of UE 1-1 and UE 1-2 are different, and different channel seeds are used for the desired UE and interfering UEs.</a:t>
            </a:r>
            <a:endParaRPr lang="zh-CN" altLang="zh-CN" sz="2400" dirty="0"/>
          </a:p>
          <a:p>
            <a:pPr lvl="1"/>
            <a:r>
              <a:rPr lang="fr-FR" altLang="zh-CN" sz="1800" dirty="0"/>
              <a:t>As baseline, the transmission of the interference signal is delayed with respect to the desired signal by 0.33 ms.</a:t>
            </a:r>
            <a:endParaRPr lang="zh-CN" altLang="zh-CN" sz="2400" dirty="0"/>
          </a:p>
          <a:p>
            <a:endParaRPr lang="zh-CN" altLang="en-US" sz="2000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13448"/>
            <a:ext cx="6804248" cy="201622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331640" y="6309320"/>
            <a:ext cx="6660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Figure A-1: Modeling of time-varying interference: One explicit interfering cell</a:t>
            </a:r>
            <a:endParaRPr lang="zh-CN" altLang="zh-CN" sz="16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4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Annex: </a:t>
            </a:r>
            <a:r>
              <a:rPr lang="en-GB" altLang="zh-CN" sz="3200" dirty="0" smtClean="0"/>
              <a:t>Options </a:t>
            </a:r>
            <a:r>
              <a:rPr lang="en-GB" altLang="zh-CN" sz="3200" dirty="0"/>
              <a:t>for asynchronous network interference </a:t>
            </a:r>
            <a:r>
              <a:rPr lang="en-GB" altLang="zh-CN" sz="3200" dirty="0" smtClean="0"/>
              <a:t>model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Option 2: </a:t>
            </a:r>
            <a:r>
              <a:rPr lang="fr-FR" altLang="zh-CN" sz="2000" dirty="0"/>
              <a:t>The only difference compare to the synchronous simulation setup is to model certain timing offsets </a:t>
            </a:r>
            <a:endParaRPr lang="zh-CN" altLang="zh-CN" sz="2000" dirty="0"/>
          </a:p>
          <a:p>
            <a:pPr lvl="1"/>
            <a:r>
              <a:rPr lang="en-US" altLang="zh-CN" sz="1800" dirty="0" smtClean="0"/>
              <a:t>Model two simultaneous interfering UEs, and the transmissions from the first/second dominant interfering UE is delayed with respect to the desired UE by 0.33/0.67 </a:t>
            </a:r>
            <a:r>
              <a:rPr lang="en-US" altLang="zh-CN" sz="1800" dirty="0" err="1" smtClean="0"/>
              <a:t>ms.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Note: model only one interfering UE for 2Rx cases.</a:t>
            </a:r>
          </a:p>
          <a:p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1187624" y="6186790"/>
            <a:ext cx="6660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Figure A-2: Two simultaneous interfering UEs</a:t>
            </a:r>
            <a:endParaRPr lang="zh-CN" altLang="zh-CN" sz="1600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88" y="3429000"/>
            <a:ext cx="7658068" cy="2664297"/>
          </a:xfrm>
          <a:prstGeom prst="rect">
            <a:avLst/>
          </a:prstGeom>
          <a:noFill/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272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Annex: </a:t>
            </a:r>
            <a:r>
              <a:rPr lang="en-GB" altLang="zh-CN" sz="3200" dirty="0" smtClean="0"/>
              <a:t>Options </a:t>
            </a:r>
            <a:r>
              <a:rPr lang="en-GB" altLang="zh-CN" sz="3200" dirty="0"/>
              <a:t>for asynchronous network interference </a:t>
            </a:r>
            <a:r>
              <a:rPr lang="en-GB" altLang="zh-CN" sz="3200" dirty="0" smtClean="0"/>
              <a:t>model (3)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Option 3: Modeling of time-varying interference in terms of fast fading</a:t>
            </a:r>
            <a:endParaRPr lang="zh-CN" altLang="zh-CN" sz="1800" dirty="0"/>
          </a:p>
          <a:p>
            <a:pPr lvl="1"/>
            <a:r>
              <a:rPr lang="fr-FR" altLang="zh-CN" sz="1800" dirty="0"/>
              <a:t>The only difference </a:t>
            </a:r>
            <a:r>
              <a:rPr lang="fr-FR" altLang="zh-CN" sz="1800" dirty="0" smtClean="0"/>
              <a:t>compared </a:t>
            </a:r>
            <a:r>
              <a:rPr lang="fr-FR" altLang="zh-CN" sz="1800" dirty="0"/>
              <a:t>to </a:t>
            </a:r>
            <a:r>
              <a:rPr lang="fr-FR" altLang="zh-CN" sz="1800" dirty="0" smtClean="0"/>
              <a:t>Option </a:t>
            </a:r>
            <a:r>
              <a:rPr lang="fr-FR" altLang="zh-CN" sz="1800" dirty="0"/>
              <a:t>1 is that the interference power of UE 1-1 and UE 1-2 are the same.</a:t>
            </a:r>
            <a:endParaRPr lang="zh-CN" altLang="zh-CN" sz="2400" dirty="0"/>
          </a:p>
          <a:p>
            <a:endParaRPr lang="zh-CN" altLang="en-US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3BEB2-CC58-4D8E-9688-508F3DC6ED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64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621</Words>
  <Application>Microsoft Office PowerPoint</Application>
  <PresentationFormat>全屏显示(4:3)</PresentationFormat>
  <Paragraphs>76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WF on BS MMSE-IRC receiver in asynchronous network</vt:lpstr>
      <vt:lpstr>Background</vt:lpstr>
      <vt:lpstr>Way Forward </vt:lpstr>
      <vt:lpstr>References</vt:lpstr>
      <vt:lpstr>Annex: Options for asynchronous network interference model (1)</vt:lpstr>
      <vt:lpstr>Annex: Options for asynchronous network interference model (2)</vt:lpstr>
      <vt:lpstr>Annex: Options for asynchronous network interference model (3)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IRC in asynchronous network</dc:title>
  <dc:creator>China Telecom</dc:creator>
  <cp:lastModifiedBy>Yang Shan</cp:lastModifiedBy>
  <cp:revision>32</cp:revision>
  <dcterms:created xsi:type="dcterms:W3CDTF">2015-12-31T06:37:34Z</dcterms:created>
  <dcterms:modified xsi:type="dcterms:W3CDTF">2016-02-16T10:02:25Z</dcterms:modified>
</cp:coreProperties>
</file>