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0"/>
  </p:notesMasterIdLst>
  <p:handoutMasterIdLst>
    <p:handoutMasterId r:id="rId11"/>
  </p:handoutMasterIdLst>
  <p:sldIdLst>
    <p:sldId id="311" r:id="rId4"/>
    <p:sldId id="354" r:id="rId5"/>
    <p:sldId id="353" r:id="rId6"/>
    <p:sldId id="357" r:id="rId7"/>
    <p:sldId id="355" r:id="rId8"/>
    <p:sldId id="356" r:id="rId9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114" d="100"/>
          <a:sy n="114" d="100"/>
        </p:scale>
        <p:origin x="1099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/>
              <a:t>R4-160675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transmitter 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transmitter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REFERENCES: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200" dirty="0" smtClean="0"/>
              <a:t>At least Maximum output power classes 3 (23 dBm) is specified for NB-IOT.</a:t>
            </a:r>
          </a:p>
          <a:p>
            <a:pPr lvl="1"/>
            <a:r>
              <a:rPr lang="fi-FI" sz="800" dirty="0" smtClean="0"/>
              <a:t>Power class 5 can be discussed in the next meeting.</a:t>
            </a:r>
          </a:p>
          <a:p>
            <a:r>
              <a:rPr lang="fi-FI" sz="1200" dirty="0" smtClean="0"/>
              <a:t>Minimum output power is specified to be -40 dBm over NB-IOT channel bandwidth</a:t>
            </a:r>
          </a:p>
          <a:p>
            <a:pPr lvl="1"/>
            <a:r>
              <a:rPr lang="fi-FI" sz="800" dirty="0" smtClean="0"/>
              <a:t>for UE </a:t>
            </a:r>
            <a:r>
              <a:rPr lang="fi-FI" sz="800" dirty="0" err="1" smtClean="0"/>
              <a:t>that</a:t>
            </a:r>
            <a:r>
              <a:rPr lang="fi-FI" sz="800" dirty="0" smtClean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multitone,  this is defniend for fully allocated channel. </a:t>
            </a:r>
          </a:p>
          <a:p>
            <a:pPr lvl="1"/>
            <a:r>
              <a:rPr lang="fi-FI" sz="800" dirty="0" smtClean="0"/>
              <a:t>For </a:t>
            </a:r>
            <a:r>
              <a:rPr lang="fi-FI" sz="800" dirty="0"/>
              <a:t>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single tone, it is FFS.</a:t>
            </a:r>
            <a:endParaRPr lang="fi-FI" sz="400" dirty="0" smtClean="0"/>
          </a:p>
          <a:p>
            <a:r>
              <a:rPr lang="fi-FI" sz="1200" dirty="0" err="1" smtClean="0"/>
              <a:t>Transmit</a:t>
            </a:r>
            <a:r>
              <a:rPr lang="fi-FI" sz="1200" dirty="0" smtClean="0"/>
              <a:t> </a:t>
            </a:r>
            <a:r>
              <a:rPr lang="fi-FI" sz="1200" dirty="0" err="1" smtClean="0"/>
              <a:t>Off</a:t>
            </a:r>
            <a:r>
              <a:rPr lang="fi-FI" sz="1200" dirty="0" smtClean="0"/>
              <a:t> </a:t>
            </a:r>
            <a:r>
              <a:rPr lang="fi-FI" sz="1200" dirty="0" err="1"/>
              <a:t>power</a:t>
            </a:r>
            <a:r>
              <a:rPr lang="fi-FI" sz="1200" dirty="0"/>
              <a:t> </a:t>
            </a:r>
            <a:r>
              <a:rPr lang="fi-FI" sz="1200" dirty="0" smtClean="0"/>
              <a:t>is</a:t>
            </a:r>
            <a:r>
              <a:rPr lang="fi-FI" sz="1200" dirty="0"/>
              <a:t> </a:t>
            </a:r>
            <a:r>
              <a:rPr lang="fi-FI" sz="1200" dirty="0" err="1"/>
              <a:t>specified</a:t>
            </a:r>
            <a:r>
              <a:rPr lang="fi-FI" sz="1200" dirty="0"/>
              <a:t> to </a:t>
            </a:r>
            <a:r>
              <a:rPr lang="fi-FI" sz="1200" dirty="0" err="1"/>
              <a:t>be</a:t>
            </a:r>
            <a:r>
              <a:rPr lang="fi-FI" sz="1200" dirty="0" smtClean="0"/>
              <a:t> -50 </a:t>
            </a:r>
            <a:r>
              <a:rPr lang="fi-FI" sz="1200" dirty="0" err="1"/>
              <a:t>dBm</a:t>
            </a:r>
            <a:r>
              <a:rPr lang="fi-FI" sz="1200" dirty="0"/>
              <a:t> </a:t>
            </a:r>
            <a:r>
              <a:rPr lang="fi-FI" sz="1200" dirty="0" err="1"/>
              <a:t>over</a:t>
            </a:r>
            <a:r>
              <a:rPr lang="fi-FI" sz="1200" dirty="0"/>
              <a:t> NB-IOT </a:t>
            </a:r>
            <a:r>
              <a:rPr lang="fi-FI" sz="1200" dirty="0" err="1"/>
              <a:t>channel</a:t>
            </a:r>
            <a:r>
              <a:rPr lang="fi-FI" sz="1200" dirty="0"/>
              <a:t> </a:t>
            </a:r>
            <a:r>
              <a:rPr lang="fi-FI" sz="1200" dirty="0" err="1" smtClean="0"/>
              <a:t>bandwidth</a:t>
            </a:r>
            <a:endParaRPr lang="fi-FI" sz="1200" dirty="0" smtClean="0"/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</a:t>
            </a:r>
            <a:r>
              <a:rPr lang="fi-FI" sz="800" dirty="0" err="1"/>
              <a:t>multitone</a:t>
            </a:r>
            <a:r>
              <a:rPr lang="fi-FI" sz="800" dirty="0"/>
              <a:t>,  </a:t>
            </a:r>
            <a:r>
              <a:rPr lang="fi-FI" sz="800" dirty="0" err="1"/>
              <a:t>this</a:t>
            </a:r>
            <a:r>
              <a:rPr lang="fi-FI" sz="800" dirty="0"/>
              <a:t> is </a:t>
            </a:r>
            <a:r>
              <a:rPr lang="fi-FI" sz="800" dirty="0" err="1"/>
              <a:t>defniend</a:t>
            </a:r>
            <a:r>
              <a:rPr lang="fi-FI" sz="800" dirty="0"/>
              <a:t> for </a:t>
            </a:r>
            <a:r>
              <a:rPr lang="fi-FI" sz="800" dirty="0" err="1"/>
              <a:t>fully</a:t>
            </a:r>
            <a:r>
              <a:rPr lang="fi-FI" sz="800" dirty="0"/>
              <a:t> </a:t>
            </a:r>
            <a:r>
              <a:rPr lang="fi-FI" sz="800" dirty="0" err="1"/>
              <a:t>allocated</a:t>
            </a:r>
            <a:r>
              <a:rPr lang="fi-FI" sz="800" dirty="0"/>
              <a:t> </a:t>
            </a:r>
            <a:r>
              <a:rPr lang="fi-FI" sz="800" dirty="0" err="1"/>
              <a:t>channel</a:t>
            </a:r>
            <a:r>
              <a:rPr lang="fi-FI" sz="800" dirty="0"/>
              <a:t>. </a:t>
            </a:r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single </a:t>
            </a:r>
            <a:r>
              <a:rPr lang="fi-FI" sz="800" dirty="0" err="1"/>
              <a:t>tone</a:t>
            </a:r>
            <a:r>
              <a:rPr lang="fi-FI" sz="800" dirty="0"/>
              <a:t>, it is FFS.</a:t>
            </a:r>
            <a:endParaRPr lang="fi-FI" sz="400" dirty="0"/>
          </a:p>
          <a:p>
            <a:r>
              <a:rPr lang="fi-FI" sz="1200" dirty="0" err="1" smtClean="0"/>
              <a:t>Frequency</a:t>
            </a:r>
            <a:r>
              <a:rPr lang="fi-FI" sz="1200" dirty="0" smtClean="0"/>
              <a:t> error </a:t>
            </a:r>
            <a:r>
              <a:rPr lang="fi-FI" sz="1200" dirty="0"/>
              <a:t>is specified to be </a:t>
            </a:r>
            <a:r>
              <a:rPr lang="fi-FI" sz="1200" dirty="0" smtClean="0"/>
              <a:t>[±0.1] </a:t>
            </a:r>
            <a:r>
              <a:rPr lang="fi-FI" sz="1200" dirty="0"/>
              <a:t>PPM </a:t>
            </a:r>
            <a:r>
              <a:rPr lang="en-US" sz="1200" dirty="0"/>
              <a:t>observed over a period of one time slot </a:t>
            </a:r>
            <a:r>
              <a:rPr lang="en-US" sz="1200" dirty="0" smtClean="0"/>
              <a:t>compared </a:t>
            </a:r>
            <a:r>
              <a:rPr lang="en-US" sz="1200" dirty="0"/>
              <a:t>to the carrier frequency received from the </a:t>
            </a:r>
            <a:r>
              <a:rPr lang="fi-FI" sz="1200" dirty="0" smtClean="0"/>
              <a:t>NB-IOT BS</a:t>
            </a:r>
          </a:p>
          <a:p>
            <a:r>
              <a:rPr lang="fi-FI" sz="1200" dirty="0" smtClean="0"/>
              <a:t>NB-IOT UE to UE co-ex clause refers back to E-UTRA requirement</a:t>
            </a:r>
          </a:p>
          <a:p>
            <a:r>
              <a:rPr lang="fi-FI" sz="1200" dirty="0" err="1" smtClean="0"/>
              <a:t>Occupied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 smtClean="0"/>
              <a:t> </a:t>
            </a:r>
            <a:r>
              <a:rPr lang="fi-FI" sz="1200" dirty="0" err="1" smtClean="0"/>
              <a:t>shall</a:t>
            </a:r>
            <a:r>
              <a:rPr lang="fi-FI" sz="1200" dirty="0" smtClean="0"/>
              <a:t> </a:t>
            </a:r>
            <a:r>
              <a:rPr lang="fi-FI" sz="1200" dirty="0" err="1" smtClean="0"/>
              <a:t>be</a:t>
            </a:r>
            <a:r>
              <a:rPr lang="fi-FI" sz="1200" dirty="0" smtClean="0"/>
              <a:t> </a:t>
            </a:r>
            <a:r>
              <a:rPr lang="fi-FI" sz="1200" dirty="0" err="1" smtClean="0"/>
              <a:t>less</a:t>
            </a:r>
            <a:r>
              <a:rPr lang="fi-FI" sz="1200" dirty="0" smtClean="0"/>
              <a:t> </a:t>
            </a:r>
            <a:r>
              <a:rPr lang="fi-FI" sz="1200" dirty="0" err="1" smtClean="0"/>
              <a:t>than</a:t>
            </a:r>
            <a:r>
              <a:rPr lang="fi-FI" sz="1200" dirty="0" smtClean="0"/>
              <a:t> NB-IOT </a:t>
            </a:r>
            <a:r>
              <a:rPr lang="fi-FI" sz="1200" dirty="0" err="1" smtClean="0"/>
              <a:t>channel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/>
              <a:t> </a:t>
            </a:r>
            <a:r>
              <a:rPr lang="fi-FI" sz="1200" dirty="0" smtClean="0"/>
              <a:t>i.e. 200 kHz</a:t>
            </a:r>
          </a:p>
          <a:p>
            <a:pPr lvl="1"/>
            <a:r>
              <a:rPr lang="fi-FI" sz="800" dirty="0" err="1" smtClean="0"/>
              <a:t>Follows</a:t>
            </a:r>
            <a:r>
              <a:rPr lang="fi-FI" sz="800" dirty="0" smtClean="0"/>
              <a:t> </a:t>
            </a:r>
            <a:r>
              <a:rPr lang="fi-FI" sz="800" dirty="0" err="1" smtClean="0"/>
              <a:t>the</a:t>
            </a:r>
            <a:r>
              <a:rPr lang="fi-FI" sz="800" dirty="0" smtClean="0"/>
              <a:t> </a:t>
            </a:r>
            <a:r>
              <a:rPr lang="fi-FI" sz="800" dirty="0" err="1" smtClean="0"/>
              <a:t>decision</a:t>
            </a:r>
            <a:r>
              <a:rPr lang="fi-FI" sz="800" dirty="0" smtClean="0"/>
              <a:t> on NB-IOT </a:t>
            </a:r>
            <a:r>
              <a:rPr lang="fi-FI" sz="800" dirty="0" err="1" smtClean="0"/>
              <a:t>channel</a:t>
            </a:r>
            <a:r>
              <a:rPr lang="fi-FI" sz="800" dirty="0" smtClean="0"/>
              <a:t> </a:t>
            </a:r>
            <a:r>
              <a:rPr lang="fi-FI" sz="800" dirty="0" err="1" smtClean="0"/>
              <a:t>bndwidth</a:t>
            </a:r>
            <a:r>
              <a:rPr lang="fi-FI" sz="800" dirty="0" smtClean="0"/>
              <a:t> </a:t>
            </a:r>
            <a:r>
              <a:rPr lang="fi-FI" sz="800" dirty="0" err="1" smtClean="0"/>
              <a:t>discussion</a:t>
            </a:r>
            <a:endParaRPr lang="fi-FI" sz="8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Transmitter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>
                <a:solidFill>
                  <a:schemeClr val="tx1"/>
                </a:solidFill>
              </a:rPr>
              <a:t>General </a:t>
            </a:r>
            <a:r>
              <a:rPr lang="fi-FI" sz="1400" dirty="0" smtClean="0">
                <a:solidFill>
                  <a:schemeClr val="tx1"/>
                </a:solidFill>
              </a:rPr>
              <a:t>ON/OFF </a:t>
            </a:r>
            <a:r>
              <a:rPr lang="fi-FI" sz="1400" dirty="0" err="1">
                <a:solidFill>
                  <a:schemeClr val="tx1"/>
                </a:solidFill>
              </a:rPr>
              <a:t>time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mask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Absolute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</a:t>
            </a:r>
            <a:r>
              <a:rPr lang="fi-FI" sz="1400" dirty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Relative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tolerance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Aggregate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control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</a:t>
            </a:r>
            <a:r>
              <a:rPr lang="fi-FI" sz="1400" dirty="0" smtClean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QPSK EVM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17.5% </a:t>
            </a:r>
            <a:r>
              <a:rPr lang="fi-FI" sz="1400" dirty="0" err="1" smtClean="0">
                <a:solidFill>
                  <a:schemeClr val="tx1"/>
                </a:solidFill>
              </a:rPr>
              <a:t>can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be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</a:t>
            </a:r>
            <a:r>
              <a:rPr lang="fi-FI" sz="1400" dirty="0" err="1" smtClean="0">
                <a:solidFill>
                  <a:srgbClr val="FF0000"/>
                </a:solidFill>
              </a:rPr>
              <a:t>multitone</a:t>
            </a:r>
            <a:r>
              <a:rPr lang="fi-FI" sz="1400" dirty="0" smtClean="0">
                <a:solidFill>
                  <a:srgbClr val="FF0000"/>
                </a:solidFill>
              </a:rPr>
              <a:t> </a:t>
            </a:r>
            <a:r>
              <a:rPr lang="fi-FI" sz="1400" dirty="0" err="1" smtClean="0">
                <a:solidFill>
                  <a:srgbClr val="FF0000"/>
                </a:solidFill>
              </a:rPr>
              <a:t>Unrotated</a:t>
            </a:r>
            <a:r>
              <a:rPr lang="fi-FI" sz="1400" dirty="0" smtClean="0">
                <a:solidFill>
                  <a:srgbClr val="FF0000"/>
                </a:solidFill>
              </a:rPr>
              <a:t> QPSK </a:t>
            </a:r>
            <a:r>
              <a:rPr lang="fi-FI" sz="1400" dirty="0" smtClean="0">
                <a:solidFill>
                  <a:schemeClr val="tx1"/>
                </a:solidFill>
              </a:rPr>
              <a:t>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endParaRPr lang="fi-FI" sz="1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err="1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08024"/>
            <a:ext cx="8229600" cy="4435475"/>
          </a:xfrm>
        </p:spPr>
        <p:txBody>
          <a:bodyPr/>
          <a:lstStyle/>
          <a:p>
            <a:r>
              <a:rPr lang="fi-FI" sz="1400" dirty="0" smtClean="0"/>
              <a:t>MPR, A-MPR</a:t>
            </a:r>
          </a:p>
          <a:p>
            <a:pPr lvl="1"/>
            <a:r>
              <a:rPr lang="fi-FI" sz="1000" dirty="0" smtClean="0"/>
              <a:t>Emission requirements are needed and alined PA simulation assumption is also needed.</a:t>
            </a:r>
          </a:p>
          <a:p>
            <a:r>
              <a:rPr lang="fi-FI" sz="1400" dirty="0" smtClean="0"/>
              <a:t>EVM</a:t>
            </a:r>
            <a:endParaRPr lang="fi-FI" sz="1400" dirty="0" smtClean="0">
              <a:solidFill>
                <a:srgbClr val="FF0000"/>
              </a:solidFill>
            </a:endParaRPr>
          </a:p>
          <a:p>
            <a:pPr lvl="1"/>
            <a:r>
              <a:rPr lang="fi-FI" sz="1000" dirty="0" err="1" smtClean="0"/>
              <a:t>Measurement</a:t>
            </a:r>
            <a:r>
              <a:rPr lang="fi-FI" sz="1000" dirty="0" smtClean="0"/>
              <a:t> method is FFS.</a:t>
            </a:r>
          </a:p>
          <a:p>
            <a:pPr lvl="1"/>
            <a:r>
              <a:rPr lang="fi-FI" sz="1000" dirty="0" err="1" smtClean="0">
                <a:solidFill>
                  <a:srgbClr val="FF0000"/>
                </a:solidFill>
              </a:rPr>
              <a:t>Study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if</a:t>
            </a:r>
            <a:r>
              <a:rPr lang="fi-FI" sz="1000" dirty="0" smtClean="0">
                <a:solidFill>
                  <a:srgbClr val="FF0000"/>
                </a:solidFill>
              </a:rPr>
              <a:t> single </a:t>
            </a:r>
            <a:r>
              <a:rPr lang="fi-FI" sz="1000" dirty="0" err="1" smtClean="0">
                <a:solidFill>
                  <a:srgbClr val="FF0000"/>
                </a:solidFill>
              </a:rPr>
              <a:t>tone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pi</a:t>
            </a:r>
            <a:r>
              <a:rPr lang="fi-FI" sz="1000" dirty="0" smtClean="0">
                <a:solidFill>
                  <a:srgbClr val="FF0000"/>
                </a:solidFill>
              </a:rPr>
              <a:t>/2 </a:t>
            </a:r>
            <a:r>
              <a:rPr lang="fi-FI" sz="1000" dirty="0" smtClean="0"/>
              <a:t>BPSK </a:t>
            </a:r>
            <a:r>
              <a:rPr lang="fi-FI" sz="1000" dirty="0"/>
              <a:t>requirement is </a:t>
            </a:r>
            <a:r>
              <a:rPr lang="fi-FI" sz="1000" dirty="0" err="1" smtClean="0"/>
              <a:t>needed</a:t>
            </a:r>
            <a:endParaRPr lang="fi-FI" sz="1000" dirty="0" smtClean="0"/>
          </a:p>
          <a:p>
            <a:pPr lvl="1"/>
            <a:r>
              <a:rPr lang="fi-FI" sz="1000" dirty="0" smtClean="0">
                <a:solidFill>
                  <a:srgbClr val="FF0000"/>
                </a:solidFill>
              </a:rPr>
              <a:t>Single </a:t>
            </a:r>
            <a:r>
              <a:rPr lang="fi-FI" sz="1000" dirty="0" err="1" smtClean="0">
                <a:solidFill>
                  <a:srgbClr val="FF0000"/>
                </a:solidFill>
              </a:rPr>
              <a:t>tone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pi</a:t>
            </a:r>
            <a:r>
              <a:rPr lang="fi-FI" sz="1000" dirty="0" smtClean="0">
                <a:solidFill>
                  <a:srgbClr val="FF0000"/>
                </a:solidFill>
              </a:rPr>
              <a:t>/4 QPSK </a:t>
            </a:r>
            <a:r>
              <a:rPr lang="fi-FI" sz="1000" dirty="0" err="1" smtClean="0">
                <a:solidFill>
                  <a:srgbClr val="FF0000"/>
                </a:solidFill>
              </a:rPr>
              <a:t>requirement</a:t>
            </a:r>
            <a:endParaRPr lang="fi-FI" sz="1000" dirty="0" smtClean="0">
              <a:solidFill>
                <a:srgbClr val="FF0000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FF0000"/>
                </a:solidFill>
              </a:rPr>
              <a:t>Incase</a:t>
            </a:r>
            <a:r>
              <a:rPr lang="fi-FI" sz="1000" dirty="0" smtClean="0">
                <a:solidFill>
                  <a:srgbClr val="FF0000"/>
                </a:solidFill>
              </a:rPr>
              <a:t> RAN1 </a:t>
            </a:r>
            <a:r>
              <a:rPr lang="fi-FI" sz="1000" dirty="0" err="1" smtClean="0">
                <a:solidFill>
                  <a:srgbClr val="FF0000"/>
                </a:solidFill>
              </a:rPr>
              <a:t>agrees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more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modulation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schemes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those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will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be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studied</a:t>
            </a:r>
            <a:r>
              <a:rPr lang="fi-FI" sz="1000" dirty="0" smtClean="0">
                <a:solidFill>
                  <a:srgbClr val="FF0000"/>
                </a:solidFill>
              </a:rPr>
              <a:t> as </a:t>
            </a:r>
            <a:r>
              <a:rPr lang="fi-FI" sz="1000" dirty="0" err="1" smtClean="0">
                <a:solidFill>
                  <a:srgbClr val="FF0000"/>
                </a:solidFill>
              </a:rPr>
              <a:t>well</a:t>
            </a:r>
            <a:endParaRPr lang="fi-FI" sz="1000" dirty="0">
              <a:solidFill>
                <a:srgbClr val="FF0000"/>
              </a:solidFill>
            </a:endParaRPr>
          </a:p>
          <a:p>
            <a:r>
              <a:rPr lang="fi-FI" sz="1400" dirty="0" smtClean="0"/>
              <a:t>SEM</a:t>
            </a:r>
          </a:p>
          <a:p>
            <a:pPr lvl="1"/>
            <a:r>
              <a:rPr lang="fi-FI" sz="1000" dirty="0" smtClean="0"/>
              <a:t>GMSK mask might not be suitable becasue of different modulaiton.</a:t>
            </a:r>
          </a:p>
          <a:p>
            <a:r>
              <a:rPr lang="fi-FI" sz="1400" dirty="0" smtClean="0"/>
              <a:t>ACLR</a:t>
            </a:r>
          </a:p>
          <a:p>
            <a:pPr lvl="1"/>
            <a:r>
              <a:rPr lang="fi-FI" sz="1000" dirty="0" err="1" smtClean="0"/>
              <a:t>Comes</a:t>
            </a:r>
            <a:r>
              <a:rPr lang="fi-FI" sz="1000" dirty="0" smtClean="0"/>
              <a:t> </a:t>
            </a:r>
            <a:r>
              <a:rPr lang="fi-FI" sz="1000" dirty="0" err="1" smtClean="0"/>
              <a:t>from</a:t>
            </a:r>
            <a:r>
              <a:rPr lang="fi-FI" sz="1000" dirty="0" smtClean="0"/>
              <a:t> </a:t>
            </a:r>
            <a:r>
              <a:rPr lang="fi-FI" sz="1000" dirty="0" err="1" smtClean="0"/>
              <a:t>co</a:t>
            </a:r>
            <a:r>
              <a:rPr lang="fi-FI" sz="1000" dirty="0" smtClean="0"/>
              <a:t>-ex </a:t>
            </a:r>
            <a:r>
              <a:rPr lang="fi-FI" sz="1000" dirty="0" err="1" smtClean="0"/>
              <a:t>simulations</a:t>
            </a:r>
            <a:endParaRPr lang="fi-FI" sz="1000" dirty="0" smtClean="0"/>
          </a:p>
          <a:p>
            <a:r>
              <a:rPr lang="fi-FI" sz="1400" dirty="0" smtClean="0"/>
              <a:t>General </a:t>
            </a:r>
            <a:r>
              <a:rPr lang="fi-FI" sz="1400" dirty="0" err="1" smtClean="0"/>
              <a:t>Spurious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pPr lvl="1"/>
            <a:r>
              <a:rPr lang="fi-FI" sz="1000" dirty="0" smtClean="0"/>
              <a:t>What is the boundary between OOB and General spurious emissions, for example 250% of channel bandwidth</a:t>
            </a:r>
          </a:p>
          <a:p>
            <a:pPr lvl="1"/>
            <a:r>
              <a:rPr lang="fi-FI" sz="1000" dirty="0" smtClean="0"/>
              <a:t>LTE general spurious emission requirements are applied</a:t>
            </a:r>
          </a:p>
          <a:p>
            <a:endParaRPr lang="fi-FI" sz="1400" dirty="0" smtClean="0"/>
          </a:p>
          <a:p>
            <a:endParaRPr lang="fi-FI" sz="1400" dirty="0" smtClean="0"/>
          </a:p>
          <a:p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open </a:t>
            </a:r>
            <a:r>
              <a:rPr lang="fi-FI" dirty="0" err="1" smtClean="0"/>
              <a:t>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2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/>
              <a:t>Additional</a:t>
            </a:r>
            <a:r>
              <a:rPr lang="fi-FI" sz="1400" dirty="0"/>
              <a:t> </a:t>
            </a:r>
            <a:r>
              <a:rPr lang="fi-FI" sz="1400" dirty="0" err="1"/>
              <a:t>spurious</a:t>
            </a:r>
            <a:r>
              <a:rPr lang="fi-FI" sz="1400" dirty="0"/>
              <a:t> </a:t>
            </a:r>
            <a:r>
              <a:rPr lang="fi-FI" sz="1400" dirty="0" err="1"/>
              <a:t>emissions</a:t>
            </a:r>
            <a:endParaRPr lang="fi-FI" sz="1400" dirty="0"/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Carrier </a:t>
            </a:r>
            <a:r>
              <a:rPr lang="fi-FI" altLang="ja-JP" sz="1400" dirty="0" err="1">
                <a:solidFill>
                  <a:srgbClr val="68717A"/>
                </a:solidFill>
              </a:rPr>
              <a:t>leakage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In-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band</a:t>
            </a:r>
            <a:r>
              <a:rPr lang="fi-FI" altLang="ja-JP" sz="1400" dirty="0" smtClean="0">
                <a:solidFill>
                  <a:srgbClr val="68717A"/>
                </a:solidFill>
              </a:rPr>
              <a:t> </a:t>
            </a:r>
            <a:r>
              <a:rPr lang="fi-FI" altLang="ja-JP" sz="1400" dirty="0">
                <a:solidFill>
                  <a:srgbClr val="68717A"/>
                </a:solidFill>
              </a:rPr>
              <a:t>emission </a:t>
            </a:r>
            <a:r>
              <a:rPr lang="fi-FI" altLang="ja-JP" sz="1400" dirty="0" err="1">
                <a:solidFill>
                  <a:srgbClr val="68717A"/>
                </a:solidFill>
              </a:rPr>
              <a:t>requirement</a:t>
            </a:r>
            <a:endParaRPr lang="fi-FI" altLang="ja-JP" sz="14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>
                <a:solidFill>
                  <a:srgbClr val="68717A"/>
                </a:solidFill>
              </a:rPr>
              <a:t>EVM </a:t>
            </a:r>
            <a:r>
              <a:rPr lang="fi-FI" altLang="ja-JP" sz="1400" dirty="0" err="1">
                <a:solidFill>
                  <a:srgbClr val="68717A"/>
                </a:solidFill>
              </a:rPr>
              <a:t>equalizer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spectrum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flatness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Discuss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the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need</a:t>
            </a:r>
            <a:r>
              <a:rPr lang="fi-FI" sz="1000" dirty="0" smtClean="0">
                <a:solidFill>
                  <a:srgbClr val="68717A"/>
                </a:solidFill>
              </a:rPr>
              <a:t> for </a:t>
            </a:r>
            <a:r>
              <a:rPr lang="fi-FI" sz="1000" dirty="0" err="1" smtClean="0">
                <a:solidFill>
                  <a:srgbClr val="68717A"/>
                </a:solidFill>
              </a:rPr>
              <a:t>narrowband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system</a:t>
            </a:r>
            <a:r>
              <a:rPr lang="fi-FI" sz="1000" dirty="0" smtClean="0">
                <a:solidFill>
                  <a:srgbClr val="68717A"/>
                </a:solidFill>
              </a:rPr>
              <a:t>.</a:t>
            </a:r>
            <a:endParaRPr lang="fi-FI" sz="10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err="1">
                <a:solidFill>
                  <a:srgbClr val="68717A"/>
                </a:solidFill>
              </a:rPr>
              <a:t>transmit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intermodulation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altLang="ja-JP" sz="1000" dirty="0" err="1" smtClean="0">
                <a:solidFill>
                  <a:srgbClr val="68717A"/>
                </a:solidFill>
              </a:rPr>
              <a:t>Discuss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the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need</a:t>
            </a:r>
            <a:r>
              <a:rPr lang="fi-FI" altLang="ja-JP" sz="1000" dirty="0" smtClean="0">
                <a:solidFill>
                  <a:srgbClr val="68717A"/>
                </a:solidFill>
              </a:rPr>
              <a:t> for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narrowband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system</a:t>
            </a:r>
            <a:r>
              <a:rPr lang="fi-FI" altLang="ja-JP" sz="1000" dirty="0" smtClean="0">
                <a:solidFill>
                  <a:srgbClr val="68717A"/>
                </a:solidFill>
              </a:rPr>
              <a:t>. GSM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does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not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have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one</a:t>
            </a:r>
            <a:r>
              <a:rPr lang="fi-FI" altLang="ja-JP" sz="1000" dirty="0" smtClean="0">
                <a:solidFill>
                  <a:srgbClr val="68717A"/>
                </a:solidFill>
              </a:rPr>
              <a:t>.</a:t>
            </a:r>
            <a:endParaRPr lang="fi-FI" altLang="ja-JP" sz="1000" dirty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open </a:t>
            </a:r>
            <a:r>
              <a:rPr lang="fi-FI" dirty="0" err="1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5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459</Words>
  <Application>Microsoft Office PowerPoint</Application>
  <PresentationFormat>On-screen Show (16:9)</PresentationFormat>
  <Paragraphs>62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Transmitter characteristics agreements</vt:lpstr>
      <vt:lpstr>NB-IOT Transmitter characteristics agreements</vt:lpstr>
      <vt:lpstr>NB-IOT Transmitter characteristics open issues</vt:lpstr>
      <vt:lpstr>NB-IOT Transmitter characteristics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2016-02-04T11:36:27Z</dcterms:modified>
</cp:coreProperties>
</file>