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7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29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52A1902-7FFE-4164-8459-82E070D4327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4109943A-F627-4C44-9EC6-885008AABC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344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E58DD5B-BD5F-4B64-8A5E-8B96D7C2D75C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982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F350B3-F55D-4E09-8235-7B6BA567C33A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833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F350B3-F55D-4E09-8235-7B6BA567C33A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833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4D158-8A89-4986-B05A-416C6C46B21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965ED-9D74-4357-9BEB-12622BDC196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CD12-C878-4A30-8FBF-418A4F23B68A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D1B9A-2934-48EE-A935-44CC289A232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DFE09-D536-405E-8825-3F476231F03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C96D2-5D3A-41C2-86C9-954ECDAA3F8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0849" y="488956"/>
            <a:ext cx="10973116" cy="1142999"/>
          </a:xfrm>
          <a:prstGeom prst="rect">
            <a:avLst/>
          </a:prstGeom>
        </p:spPr>
        <p:txBody>
          <a:bodyPr lIns="91407" tIns="45703" rIns="91407" bIns="45703"/>
          <a:lstStyle>
            <a:lvl1pPr marL="0" marR="0" indent="0" algn="l" defTabSz="9137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Light" pitchFamily="34" charset="0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11002" y="1803401"/>
            <a:ext cx="10468424" cy="4073525"/>
          </a:xfrm>
          <a:prstGeom prst="rect">
            <a:avLst/>
          </a:prstGeom>
        </p:spPr>
        <p:txBody>
          <a:bodyPr lIns="91407" tIns="45703" rIns="91407" bIns="45703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/>
              <a:t>Confidential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4A549-265F-4B28-9526-8B969B26206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F7AB1-68EC-4A0A-A7BE-9BD645C7FB6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4B011-BFBD-4E21-A480-58AE2E2627BA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47AE4-DA9C-4E5C-9334-DB1835DA74B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FB63B-3F03-4D54-B32D-AA8EECFE7D0E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B7F85-1B05-4A3F-8A7B-01F323926B7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A048E-967C-49CB-B456-442B569389B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00A63-58F3-4139-8B17-E567474D724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8FEB9-4FE9-4F21-A9F6-FA4C20B5035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2358E-3919-4D0A-BBB8-4034B606ED0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00E45-1E5F-45B9-A322-8D5F14249923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CFB65-5E68-4E6F-9CD1-EEF66F26385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0EA36-6111-47C4-A3EA-49BDB6EB3741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4F513-F36F-42A1-BF08-59D0B0C5AE3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7A59A-4C39-407A-A4F0-5BD7A0F8A5CE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F83A8-6FDC-45A3-8B02-FC78B776BF3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85185EA-BA26-4652-B984-E09145EBF15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0F31EFF0-D088-4C28-A0D0-9C4A14D1C2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ctrTitle"/>
          </p:nvPr>
        </p:nvSpPr>
        <p:spPr>
          <a:xfrm>
            <a:off x="1563688" y="1762125"/>
            <a:ext cx="9144000" cy="981075"/>
          </a:xfrm>
        </p:spPr>
        <p:txBody>
          <a:bodyPr/>
          <a:lstStyle/>
          <a:p>
            <a:pPr eaLnBrk="1" hangingPunct="1"/>
            <a:r>
              <a:rPr lang="en-US" altLang="zh-CN" sz="5400" smtClean="0"/>
              <a:t>Way forward on antenna isolation</a:t>
            </a:r>
            <a:endParaRPr lang="zh-CN" altLang="en-US" sz="5400" smtClean="0"/>
          </a:p>
        </p:txBody>
      </p:sp>
      <p:sp>
        <p:nvSpPr>
          <p:cNvPr id="5123" name="副标题 2"/>
          <p:cNvSpPr>
            <a:spLocks noGrp="1"/>
          </p:cNvSpPr>
          <p:nvPr>
            <p:ph type="subTitle" idx="1"/>
          </p:nvPr>
        </p:nvSpPr>
        <p:spPr>
          <a:xfrm>
            <a:off x="1563688" y="3548063"/>
            <a:ext cx="9144000" cy="1655762"/>
          </a:xfrm>
        </p:spPr>
        <p:txBody>
          <a:bodyPr/>
          <a:lstStyle/>
          <a:p>
            <a:pPr eaLnBrk="1" hangingPunct="1"/>
            <a:r>
              <a:rPr lang="en-US" altLang="zh-CN" smtClean="0"/>
              <a:t>TeliaSonera</a:t>
            </a:r>
            <a:endParaRPr lang="zh-CN" altLang="en-US" dirty="0" smtClean="0"/>
          </a:p>
        </p:txBody>
      </p:sp>
      <p:sp>
        <p:nvSpPr>
          <p:cNvPr id="5124" name="Rectangle 1"/>
          <p:cNvSpPr>
            <a:spLocks noChangeArrowheads="1"/>
          </p:cNvSpPr>
          <p:nvPr/>
        </p:nvSpPr>
        <p:spPr bwMode="auto">
          <a:xfrm>
            <a:off x="241300" y="104775"/>
            <a:ext cx="116728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tabLst>
                <a:tab pos="5943600" algn="r"/>
              </a:tabLst>
            </a:pPr>
            <a:r>
              <a:rPr lang="en-US" altLang="zh-CN" sz="2400" b="1" dirty="0">
                <a:cs typeface="Arial" pitchFamily="34" charset="0"/>
              </a:rPr>
              <a:t>3GPP TSG RAN WG4 #77	               			         </a:t>
            </a:r>
            <a:r>
              <a:rPr lang="en-US" sz="2400" dirty="0" smtClean="0"/>
              <a:t>R4-158445</a:t>
            </a:r>
            <a:r>
              <a:rPr lang="en-US" altLang="ko-KR" sz="2000" b="1" dirty="0" smtClean="0">
                <a:ea typeface="Batang" pitchFamily="18" charset="-127"/>
                <a:cs typeface="Arial" pitchFamily="34" charset="0"/>
              </a:rPr>
              <a:t> </a:t>
            </a:r>
            <a:r>
              <a:rPr lang="en-US" altLang="ko-KR" sz="2000" b="1" dirty="0">
                <a:ea typeface="Batang" pitchFamily="18" charset="-127"/>
                <a:cs typeface="Arial" pitchFamily="34" charset="0"/>
              </a:rPr>
              <a:t>Anaheim, USA, 15</a:t>
            </a:r>
            <a:r>
              <a:rPr lang="en-US" altLang="ko-KR" sz="2000" b="1" baseline="30000" dirty="0">
                <a:ea typeface="Batang" pitchFamily="18" charset="-127"/>
                <a:cs typeface="Arial" pitchFamily="34" charset="0"/>
              </a:rPr>
              <a:t>th</a:t>
            </a:r>
            <a:r>
              <a:rPr lang="en-US" altLang="ko-KR" sz="2000" b="1" dirty="0">
                <a:ea typeface="Batang" pitchFamily="18" charset="-127"/>
                <a:cs typeface="Arial" pitchFamily="34" charset="0"/>
              </a:rPr>
              <a:t>-22</a:t>
            </a:r>
            <a:r>
              <a:rPr lang="en-US" altLang="ko-KR" sz="2000" b="1" baseline="30000" dirty="0">
                <a:ea typeface="Batang" pitchFamily="18" charset="-127"/>
                <a:cs typeface="Arial" pitchFamily="34" charset="0"/>
              </a:rPr>
              <a:t>th</a:t>
            </a:r>
            <a:r>
              <a:rPr lang="en-US" altLang="ko-KR" sz="2000" b="1" dirty="0">
                <a:ea typeface="Batang" pitchFamily="18" charset="-127"/>
                <a:cs typeface="Arial" pitchFamily="34" charset="0"/>
              </a:rPr>
              <a:t> November 2015</a:t>
            </a:r>
            <a:endParaRPr lang="en-US" altLang="ko-K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525463" y="-15305"/>
            <a:ext cx="10972800" cy="815975"/>
          </a:xfrm>
        </p:spPr>
        <p:txBody>
          <a:bodyPr/>
          <a:lstStyle/>
          <a:p>
            <a:pPr defTabSz="912813"/>
            <a:r>
              <a:rPr lang="en-US" altLang="zh-CN" dirty="0" smtClean="0">
                <a:solidFill>
                  <a:srgbClr val="FF0000"/>
                </a:solidFill>
                <a:ea typeface="Microsoft YaHei" pitchFamily="34" charset="-122"/>
              </a:rPr>
              <a:t>Background</a:t>
            </a:r>
            <a:endParaRPr lang="zh-CN" altLang="en-US" dirty="0" smtClean="0">
              <a:solidFill>
                <a:srgbClr val="FF0000"/>
              </a:solidFill>
              <a:ea typeface="Microsoft YaHei" pitchFamily="34" charset="-122"/>
            </a:endParaRPr>
          </a:p>
        </p:txBody>
      </p:sp>
      <p:sp>
        <p:nvSpPr>
          <p:cNvPr id="5123" name="Content Placeholder 1"/>
          <p:cNvSpPr txBox="1">
            <a:spLocks/>
          </p:cNvSpPr>
          <p:nvPr/>
        </p:nvSpPr>
        <p:spPr bwMode="auto">
          <a:xfrm>
            <a:off x="320820" y="740062"/>
            <a:ext cx="11136312" cy="61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RAN4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will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work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on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resolving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the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issue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of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discrepancy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between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conductive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requirements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and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tests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due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to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large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antenna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port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isolation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in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conductive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tests</a:t>
            </a:r>
            <a:endParaRPr lang="fi-FI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Scope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of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the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work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is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limited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for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cases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where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antenna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isolation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value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assumed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in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simulations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have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big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impact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 on </a:t>
            </a:r>
            <a:r>
              <a:rPr lang="fi-FI" altLang="zh-CN" sz="2000" dirty="0" err="1">
                <a:latin typeface="Calibri" pitchFamily="34" charset="0"/>
                <a:ea typeface="宋体" panose="02010600030101010101" pitchFamily="2" charset="-122"/>
              </a:rPr>
              <a:t>requirements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. These 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are </a:t>
            </a:r>
            <a:r>
              <a:rPr lang="fi-FI" altLang="zh-CN" sz="2000" dirty="0" smtClean="0">
                <a:solidFill>
                  <a:srgbClr val="FF0000"/>
                </a:solidFill>
                <a:latin typeface="Calibri" pitchFamily="34" charset="0"/>
                <a:ea typeface="宋体" panose="02010600030101010101" pitchFamily="2" charset="-122"/>
              </a:rPr>
              <a:t>(at least)</a:t>
            </a:r>
            <a:endParaRPr lang="fi-FI" altLang="zh-CN" sz="2000" dirty="0">
              <a:solidFill>
                <a:srgbClr val="FF0000"/>
              </a:solidFill>
              <a:latin typeface="Calibri" pitchFamily="34" charset="0"/>
              <a:ea typeface="宋体" panose="02010600030101010101" pitchFamily="2" charset="-122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2 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UL </a:t>
            </a:r>
            <a:r>
              <a:rPr lang="fi-FI" altLang="zh-CN" sz="2000" dirty="0" err="1" smtClean="0">
                <a:latin typeface="Calibri" pitchFamily="34" charset="0"/>
                <a:ea typeface="宋体" panose="02010600030101010101" pitchFamily="2" charset="-122"/>
              </a:rPr>
              <a:t>interband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CA Class 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A4 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MSD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2UL / 3DL MSD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solidFill>
                  <a:srgbClr val="FF0000"/>
                </a:solidFill>
                <a:latin typeface="Calibri" pitchFamily="34" charset="0"/>
                <a:ea typeface="宋体" panose="02010600030101010101" pitchFamily="2" charset="-122"/>
              </a:rPr>
              <a:t>2DL/1UL CA</a:t>
            </a:r>
            <a:endParaRPr lang="fi-FI" altLang="zh-CN" sz="2000" dirty="0">
              <a:solidFill>
                <a:srgbClr val="FF0000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25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525463" y="-15305"/>
            <a:ext cx="10972800" cy="815975"/>
          </a:xfrm>
        </p:spPr>
        <p:txBody>
          <a:bodyPr/>
          <a:lstStyle/>
          <a:p>
            <a:pPr defTabSz="912813"/>
            <a:r>
              <a:rPr lang="en-US" altLang="zh-CN" dirty="0" smtClean="0">
                <a:solidFill>
                  <a:srgbClr val="404040"/>
                </a:solidFill>
                <a:ea typeface="Microsoft YaHei" pitchFamily="34" charset="-122"/>
              </a:rPr>
              <a:t>Proposal on antenna isolation issue</a:t>
            </a:r>
            <a:endParaRPr lang="zh-CN" altLang="en-US" dirty="0" smtClean="0">
              <a:solidFill>
                <a:srgbClr val="404040"/>
              </a:solidFill>
              <a:ea typeface="Microsoft YaHei" pitchFamily="34" charset="-122"/>
            </a:endParaRPr>
          </a:p>
        </p:txBody>
      </p:sp>
      <p:sp>
        <p:nvSpPr>
          <p:cNvPr id="5123" name="Content Placeholder 1"/>
          <p:cNvSpPr txBox="1">
            <a:spLocks/>
          </p:cNvSpPr>
          <p:nvPr/>
        </p:nvSpPr>
        <p:spPr bwMode="auto">
          <a:xfrm>
            <a:off x="320820" y="740062"/>
            <a:ext cx="11136312" cy="61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Proposed method</a:t>
            </a:r>
            <a:r>
              <a:rPr lang="fi-FI" altLang="zh-CN" sz="2000" dirty="0" smtClean="0">
                <a:solidFill>
                  <a:srgbClr val="FF0000"/>
                </a:solidFill>
                <a:latin typeface="Calibri" pitchFamily="34" charset="0"/>
                <a:ea typeface="宋体" panose="02010600030101010101" pitchFamily="2" charset="-122"/>
              </a:rPr>
              <a:t>s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 to be discussed further in RAN4#78 where decision </a:t>
            </a:r>
            <a:r>
              <a:rPr lang="fi-FI" altLang="zh-CN" sz="2000" dirty="0" smtClean="0">
                <a:solidFill>
                  <a:srgbClr val="FF0000"/>
                </a:solidFill>
                <a:latin typeface="Calibri" pitchFamily="34" charset="0"/>
                <a:ea typeface="宋体" panose="02010600030101010101" pitchFamily="2" charset="-122"/>
              </a:rPr>
              <a:t>is expected to be 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done for Method (1) or Method (2)</a:t>
            </a:r>
            <a:endParaRPr lang="fi-FI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1) Method</a:t>
            </a:r>
          </a:p>
          <a:p>
            <a:pPr marL="1371600" lvl="2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MSD requirements are calculated only for main receiver</a:t>
            </a:r>
          </a:p>
          <a:p>
            <a:pPr marL="1371600" lvl="2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No signal is feed to diversity receiver in test cases part of this WF</a:t>
            </a:r>
          </a:p>
          <a:p>
            <a:pPr marL="1371600" lvl="2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Interested companies recalculate existing MSD requirements for main receiver only </a:t>
            </a:r>
          </a:p>
          <a:p>
            <a:pPr marL="1371600" lvl="2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This new </a:t>
            </a:r>
            <a:r>
              <a:rPr lang="fi-FI" altLang="zh-CN" sz="2000" dirty="0">
                <a:latin typeface="Calibri" pitchFamily="34" charset="0"/>
                <a:ea typeface="宋体" panose="02010600030101010101" pitchFamily="2" charset="-122"/>
              </a:rPr>
              <a:t>approach is applied from REL-14 </a:t>
            </a: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onwards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solidFill>
                  <a:srgbClr val="FF0000"/>
                </a:solidFill>
                <a:latin typeface="Calibri" pitchFamily="34" charset="0"/>
                <a:ea typeface="宋体" panose="02010600030101010101" pitchFamily="2" charset="-122"/>
              </a:rPr>
              <a:t>2) Method</a:t>
            </a:r>
          </a:p>
          <a:p>
            <a:pPr marL="1371600" lvl="2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solidFill>
                  <a:srgbClr val="FF0000"/>
                </a:solidFill>
                <a:latin typeface="Calibri" pitchFamily="34" charset="0"/>
                <a:ea typeface="宋体" panose="02010600030101010101" pitchFamily="2" charset="-122"/>
              </a:rPr>
              <a:t>Alternatively, keep the test set as it is and MSD requirements are re-calculated with large antenna port isolation</a:t>
            </a:r>
          </a:p>
          <a:p>
            <a:pPr marL="1371600" lvl="2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>
                <a:solidFill>
                  <a:srgbClr val="FF0000"/>
                </a:solidFill>
                <a:latin typeface="Calibri" pitchFamily="34" charset="0"/>
                <a:ea typeface="宋体" panose="02010600030101010101" pitchFamily="2" charset="-122"/>
              </a:rPr>
              <a:t>This new approach is applied from REL-14 onwards</a:t>
            </a: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fi-FI" altLang="zh-CN" sz="2000" dirty="0" smtClean="0">
              <a:latin typeface="Calibri" pitchFamily="34" charset="0"/>
              <a:ea typeface="宋体" panose="02010600030101010101" pitchFamily="2" charset="-122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Issues to be discussed in RAN4#78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How to handle the case that UE has 2 main antenna ports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latin typeface="Calibri" pitchFamily="34" charset="0"/>
                <a:ea typeface="宋体" panose="02010600030101010101" pitchFamily="2" charset="-122"/>
              </a:rPr>
              <a:t>Is the diversity receiver port left open or terminated in 50 ohm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altLang="zh-CN" sz="2000" dirty="0" smtClean="0">
                <a:solidFill>
                  <a:srgbClr val="FF0000"/>
                </a:solidFill>
                <a:latin typeface="Calibri" pitchFamily="34" charset="0"/>
                <a:ea typeface="宋体" panose="02010600030101010101" pitchFamily="2" charset="-122"/>
              </a:rPr>
              <a:t>Discuss if existing requirements are maintained in the spec and how</a:t>
            </a:r>
            <a:endParaRPr lang="fi-FI" altLang="zh-CN" sz="2000" dirty="0">
              <a:solidFill>
                <a:srgbClr val="FF0000"/>
              </a:solidFill>
              <a:latin typeface="Calibri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defRPr/>
            </a:pPr>
            <a:endParaRPr lang="en-US" altLang="zh-CN" sz="2000" dirty="0">
              <a:latin typeface="Calibri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223</Words>
  <Application>Microsoft Office PowerPoint</Application>
  <PresentationFormat>Widescreen</PresentationFormat>
  <Paragraphs>27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Batang</vt:lpstr>
      <vt:lpstr>Microsoft YaHei</vt:lpstr>
      <vt:lpstr>Microsoft YaHei</vt:lpstr>
      <vt:lpstr>宋体</vt:lpstr>
      <vt:lpstr>宋体</vt:lpstr>
      <vt:lpstr>Arial</vt:lpstr>
      <vt:lpstr>Calibri</vt:lpstr>
      <vt:lpstr>Calibri Light</vt:lpstr>
      <vt:lpstr>FrutigerNext LT Light</vt:lpstr>
      <vt:lpstr>Office 主题</vt:lpstr>
      <vt:lpstr>Way forward on antenna isolation</vt:lpstr>
      <vt:lpstr>Background</vt:lpstr>
      <vt:lpstr>Proposal on antenna isolation issue</vt:lpstr>
    </vt:vector>
  </TitlesOfParts>
  <Company>CMCC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 on NB-IoT uplink</dc:title>
  <dc:creator>Liu Guangyi</dc:creator>
  <cp:lastModifiedBy>Schuh, Ralf X.</cp:lastModifiedBy>
  <cp:revision>91</cp:revision>
  <dcterms:created xsi:type="dcterms:W3CDTF">2015-11-12T02:44:42Z</dcterms:created>
  <dcterms:modified xsi:type="dcterms:W3CDTF">2015-11-20T23:24:55Z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1447605842</vt:lpwstr>
  </property>
  <property fmtid="{D5CDD505-2E9C-101B-9397-08002B2CF9AE}" pid="3" name="_NewReviewCycle">
    <vt:lpwstr/>
  </property>
</Properties>
</file>