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85" r:id="rId2"/>
    <p:sldId id="256" r:id="rId3"/>
    <p:sldId id="269" r:id="rId4"/>
    <p:sldId id="270" r:id="rId5"/>
    <p:sldId id="280" r:id="rId6"/>
    <p:sldId id="271" r:id="rId7"/>
    <p:sldId id="277" r:id="rId8"/>
    <p:sldId id="281" r:id="rId9"/>
    <p:sldId id="282" r:id="rId10"/>
    <p:sldId id="279" r:id="rId11"/>
    <p:sldId id="284" r:id="rId12"/>
    <p:sldId id="273" r:id="rId13"/>
    <p:sldId id="274" r:id="rId14"/>
    <p:sldId id="275" r:id="rId15"/>
    <p:sldId id="276" r:id="rId16"/>
  </p:sldIdLst>
  <p:sldSz cx="9144000" cy="6858000" type="screen4x3"/>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05" autoAdjust="0"/>
    <p:restoredTop sz="77374" autoAdjust="0"/>
  </p:normalViewPr>
  <p:slideViewPr>
    <p:cSldViewPr>
      <p:cViewPr varScale="1">
        <p:scale>
          <a:sx n="67" d="100"/>
          <a:sy n="67" d="100"/>
        </p:scale>
        <p:origin x="2006" y="5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C52A44C0-4679-45EA-917A-5A42CCD58AE5}" type="datetimeFigureOut">
              <a:rPr lang="en-US"/>
              <a:pPr>
                <a:defRPr/>
              </a:pPr>
              <a:t>10/13/2016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ea typeface="+mn-ea"/>
              </a:defRPr>
            </a:lvl1pPr>
          </a:lstStyle>
          <a:p>
            <a:pPr>
              <a:defRPr/>
            </a:pPr>
            <a:fld id="{3005257B-5D90-4E7F-8BDE-EB245DF1B938}" type="slidenum">
              <a:rPr lang="en-US"/>
              <a:pPr>
                <a:defRPr/>
              </a:pPr>
              <a:t>‹#›</a:t>
            </a:fld>
            <a:endParaRPr lang="en-US"/>
          </a:p>
        </p:txBody>
      </p:sp>
    </p:spTree>
    <p:extLst>
      <p:ext uri="{BB962C8B-B14F-4D97-AF65-F5344CB8AC3E}">
        <p14:creationId xmlns:p14="http://schemas.microsoft.com/office/powerpoint/2010/main" val="31654505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98493FA-B8E6-4C4F-A2B2-44910715AB73}" type="slidenum">
              <a:rPr lang="en-US" smtClean="0"/>
              <a:pPr/>
              <a:t>4</a:t>
            </a:fld>
            <a:endParaRPr lang="en-US"/>
          </a:p>
        </p:txBody>
      </p:sp>
    </p:spTree>
    <p:extLst>
      <p:ext uri="{BB962C8B-B14F-4D97-AF65-F5344CB8AC3E}">
        <p14:creationId xmlns:p14="http://schemas.microsoft.com/office/powerpoint/2010/main" val="10333621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dirty="0"/>
              <a:t>HPE: </a:t>
            </a:r>
            <a:r>
              <a:rPr lang="sv-SE" dirty="0" err="1"/>
              <a:t>likelihood</a:t>
            </a:r>
            <a:r>
              <a:rPr lang="sv-SE" dirty="0"/>
              <a:t> to </a:t>
            </a:r>
            <a:r>
              <a:rPr lang="sv-SE" dirty="0" err="1"/>
              <a:t>reach</a:t>
            </a:r>
            <a:r>
              <a:rPr lang="sv-SE" dirty="0"/>
              <a:t> </a:t>
            </a:r>
            <a:r>
              <a:rPr lang="sv-SE" dirty="0" err="1"/>
              <a:t>agreement</a:t>
            </a:r>
            <a:r>
              <a:rPr lang="sv-SE" dirty="0"/>
              <a:t> is </a:t>
            </a:r>
            <a:r>
              <a:rPr lang="sv-SE" dirty="0" err="1"/>
              <a:t>low</a:t>
            </a:r>
            <a:r>
              <a:rPr lang="sv-SE" dirty="0"/>
              <a:t> </a:t>
            </a:r>
            <a:r>
              <a:rPr lang="sv-SE" dirty="0" err="1"/>
              <a:t>here</a:t>
            </a:r>
            <a:endParaRPr lang="sv-SE" dirty="0"/>
          </a:p>
          <a:p>
            <a:r>
              <a:rPr lang="sv-SE" dirty="0"/>
              <a:t>BCM: ok to </a:t>
            </a:r>
            <a:r>
              <a:rPr lang="sv-SE" dirty="0" err="1"/>
              <a:t>have</a:t>
            </a:r>
            <a:r>
              <a:rPr lang="sv-SE" dirty="0"/>
              <a:t> test at </a:t>
            </a:r>
            <a:r>
              <a:rPr lang="sv-SE" dirty="0" err="1"/>
              <a:t>multiple</a:t>
            </a:r>
            <a:r>
              <a:rPr lang="sv-SE" dirty="0"/>
              <a:t> </a:t>
            </a:r>
            <a:r>
              <a:rPr lang="sv-SE" dirty="0" err="1"/>
              <a:t>levels</a:t>
            </a:r>
            <a:r>
              <a:rPr lang="sv-SE" dirty="0"/>
              <a:t>, </a:t>
            </a:r>
            <a:r>
              <a:rPr lang="sv-SE" dirty="0" err="1"/>
              <a:t>prefer</a:t>
            </a:r>
            <a:r>
              <a:rPr lang="sv-SE" dirty="0"/>
              <a:t> 0 dB</a:t>
            </a:r>
          </a:p>
          <a:p>
            <a:r>
              <a:rPr lang="sv-SE" dirty="0"/>
              <a:t>HPE: </a:t>
            </a:r>
            <a:r>
              <a:rPr lang="sv-SE" dirty="0" err="1"/>
              <a:t>whatever</a:t>
            </a:r>
            <a:r>
              <a:rPr lang="sv-SE" dirty="0"/>
              <a:t> test </a:t>
            </a:r>
            <a:r>
              <a:rPr lang="sv-SE" dirty="0" err="1"/>
              <a:t>level</a:t>
            </a:r>
            <a:r>
              <a:rPr lang="sv-SE" dirty="0"/>
              <a:t> </a:t>
            </a:r>
            <a:r>
              <a:rPr lang="sv-SE" dirty="0" err="1"/>
              <a:t>we</a:t>
            </a:r>
            <a:r>
              <a:rPr lang="sv-SE" dirty="0"/>
              <a:t> set is irrelevant, set the </a:t>
            </a:r>
            <a:r>
              <a:rPr lang="sv-SE" dirty="0" err="1"/>
              <a:t>wanted</a:t>
            </a:r>
            <a:r>
              <a:rPr lang="sv-SE" dirty="0"/>
              <a:t> </a:t>
            </a:r>
            <a:r>
              <a:rPr lang="sv-SE" dirty="0" err="1"/>
              <a:t>traffic</a:t>
            </a:r>
            <a:r>
              <a:rPr lang="sv-SE" dirty="0"/>
              <a:t> and </a:t>
            </a:r>
            <a:r>
              <a:rPr lang="sv-SE" dirty="0" err="1"/>
              <a:t>interferer</a:t>
            </a:r>
            <a:r>
              <a:rPr lang="sv-SE" dirty="0"/>
              <a:t> </a:t>
            </a:r>
            <a:r>
              <a:rPr lang="sv-SE" dirty="0" err="1"/>
              <a:t>relatively</a:t>
            </a:r>
            <a:r>
              <a:rPr lang="sv-SE" dirty="0"/>
              <a:t> </a:t>
            </a:r>
            <a:r>
              <a:rPr lang="sv-SE" dirty="0" err="1"/>
              <a:t>close</a:t>
            </a:r>
            <a:r>
              <a:rPr lang="sv-SE" dirty="0"/>
              <a:t> to </a:t>
            </a:r>
            <a:r>
              <a:rPr lang="sv-SE" dirty="0" err="1"/>
              <a:t>each</a:t>
            </a:r>
            <a:r>
              <a:rPr lang="sv-SE" dirty="0"/>
              <a:t> </a:t>
            </a:r>
            <a:r>
              <a:rPr lang="sv-SE" dirty="0" err="1"/>
              <a:t>other</a:t>
            </a:r>
            <a:endParaRPr lang="sv-SE" dirty="0"/>
          </a:p>
          <a:p>
            <a:r>
              <a:rPr lang="sv-SE" dirty="0" err="1"/>
              <a:t>Qualcomm</a:t>
            </a:r>
            <a:r>
              <a:rPr lang="sv-SE" dirty="0"/>
              <a:t>: </a:t>
            </a:r>
            <a:r>
              <a:rPr lang="sv-SE" dirty="0" err="1"/>
              <a:t>will</a:t>
            </a:r>
            <a:r>
              <a:rPr lang="sv-SE" dirty="0"/>
              <a:t> </a:t>
            </a:r>
            <a:r>
              <a:rPr lang="sv-SE" dirty="0" err="1"/>
              <a:t>include</a:t>
            </a:r>
            <a:r>
              <a:rPr lang="sv-SE" dirty="0"/>
              <a:t> </a:t>
            </a:r>
            <a:r>
              <a:rPr lang="sv-SE" dirty="0" err="1"/>
              <a:t>both</a:t>
            </a:r>
            <a:r>
              <a:rPr lang="sv-SE" dirty="0"/>
              <a:t> the SIR and </a:t>
            </a:r>
            <a:r>
              <a:rPr lang="sv-SE" dirty="0" err="1"/>
              <a:t>levels</a:t>
            </a:r>
            <a:r>
              <a:rPr lang="sv-SE" dirty="0"/>
              <a:t> in the TP.</a:t>
            </a:r>
          </a:p>
        </p:txBody>
      </p:sp>
      <p:sp>
        <p:nvSpPr>
          <p:cNvPr id="4" name="Slide Number Placeholder 3"/>
          <p:cNvSpPr>
            <a:spLocks noGrp="1"/>
          </p:cNvSpPr>
          <p:nvPr>
            <p:ph type="sldNum" sz="quarter" idx="10"/>
          </p:nvPr>
        </p:nvSpPr>
        <p:spPr/>
        <p:txBody>
          <a:bodyPr/>
          <a:lstStyle/>
          <a:p>
            <a:pPr>
              <a:defRPr/>
            </a:pPr>
            <a:fld id="{3005257B-5D90-4E7F-8BDE-EB245DF1B938}" type="slidenum">
              <a:rPr lang="en-US" smtClean="0"/>
              <a:pPr>
                <a:defRPr/>
              </a:pPr>
              <a:t>13</a:t>
            </a:fld>
            <a:endParaRPr lang="en-US"/>
          </a:p>
        </p:txBody>
      </p:sp>
    </p:spTree>
    <p:extLst>
      <p:ext uri="{BB962C8B-B14F-4D97-AF65-F5344CB8AC3E}">
        <p14:creationId xmlns:p14="http://schemas.microsoft.com/office/powerpoint/2010/main" val="30811809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HPE: three very important issues, all parties 802.11 devices commercially devices, included device multiple vendors, fine to accept 11n as well as 11ac. Main point of contention is “off the shelf”: means no changes in the devices be made, hard time to accept. Agreements on the words desired. </a:t>
            </a:r>
          </a:p>
          <a:p>
            <a:r>
              <a:rPr lang="en-US" dirty="0" err="1"/>
              <a:t>CableLabs</a:t>
            </a:r>
            <a:r>
              <a:rPr lang="en-US" dirty="0"/>
              <a:t>: another reason for changing off the shelf, the DUT should be commercial and not reference designs. Off the shelf is ambiguous</a:t>
            </a:r>
          </a:p>
          <a:p>
            <a:r>
              <a:rPr lang="en-US" dirty="0"/>
              <a:t>Ericsson: the criterion commercially available and off the shelf is the same thing, can we add something like “commercially available and not reference designs?</a:t>
            </a:r>
          </a:p>
          <a:p>
            <a:r>
              <a:rPr lang="en-US" dirty="0"/>
              <a:t>HPE: what is clear with “off the shelf”, we would be happy with “commercially available and not reference designs, acceptable to Ericsson and Qualcomm? Can we discuss what off the shelf hardware means?</a:t>
            </a:r>
          </a:p>
          <a:p>
            <a:r>
              <a:rPr lang="en-US" dirty="0"/>
              <a:t>Qualcomm: choice of devices refers to hardware, but the main concerns is off the shelf software configuration, </a:t>
            </a:r>
          </a:p>
          <a:p>
            <a:r>
              <a:rPr lang="en-US" dirty="0"/>
              <a:t>Verizon: we would like to see “real life device”, we don’t want anything particular for testing</a:t>
            </a:r>
          </a:p>
          <a:p>
            <a:r>
              <a:rPr lang="en-US" dirty="0"/>
              <a:t>HPE: like to defer to later discussion on device parameter setting, should not be reference designs, devices you can purchase and deploy. Open to proposal from QC and </a:t>
            </a:r>
            <a:r>
              <a:rPr lang="en-US" dirty="0" err="1"/>
              <a:t>Ericssson</a:t>
            </a:r>
            <a:r>
              <a:rPr lang="en-US" dirty="0"/>
              <a:t>.</a:t>
            </a:r>
          </a:p>
          <a:p>
            <a:r>
              <a:rPr lang="en-US" dirty="0"/>
              <a:t>Chair: “</a:t>
            </a:r>
            <a:r>
              <a:rPr lang="en-US" b="1" dirty="0"/>
              <a:t>commercially available and not reference design (see slide on device parameter settings)</a:t>
            </a:r>
          </a:p>
          <a:p>
            <a:r>
              <a:rPr lang="en-US" b="0" dirty="0"/>
              <a:t>Verizon: commercially available means many types of devices, need clarification</a:t>
            </a:r>
          </a:p>
          <a:p>
            <a:r>
              <a:rPr lang="en-US" b="0" dirty="0"/>
              <a:t>BCM: see parameters for device parameter settings, why tie this together?</a:t>
            </a:r>
          </a:p>
          <a:p>
            <a:r>
              <a:rPr lang="en-US" b="0" dirty="0"/>
              <a:t>Ericsson: keep the sentence on 11n and 11ac for the time being</a:t>
            </a:r>
          </a:p>
          <a:p>
            <a:r>
              <a:rPr lang="en-US" b="0" dirty="0"/>
              <a:t>BRM:  stays as FFS?</a:t>
            </a:r>
          </a:p>
          <a:p>
            <a:r>
              <a:rPr lang="en-US" b="0" dirty="0"/>
              <a:t>Ericsson: come back to this tomorrow, we keep the brackets. </a:t>
            </a:r>
          </a:p>
          <a:p>
            <a:r>
              <a:rPr lang="en-US" b="0" dirty="0"/>
              <a:t>BCM: BCM has a concerns on multiple generations only if 11n or 11ac. Then also multiple generations in brackets.</a:t>
            </a:r>
          </a:p>
          <a:p>
            <a:r>
              <a:rPr lang="en-US" b="0" dirty="0"/>
              <a:t>HPE: why not change for LAA</a:t>
            </a:r>
          </a:p>
          <a:p>
            <a:r>
              <a:rPr lang="en-US" b="0" dirty="0"/>
              <a:t>Ericsson: this has no meaning for LAA since conformance tested</a:t>
            </a:r>
          </a:p>
          <a:p>
            <a:r>
              <a:rPr lang="en-US" b="0" dirty="0"/>
              <a:t>Ericsson: we are fine to remove the square brackets on the selection of 802.11 devices</a:t>
            </a:r>
          </a:p>
          <a:p>
            <a:endParaRPr lang="en-US" dirty="0"/>
          </a:p>
        </p:txBody>
      </p:sp>
      <p:sp>
        <p:nvSpPr>
          <p:cNvPr id="4" name="Slide Number Placeholder 3"/>
          <p:cNvSpPr>
            <a:spLocks noGrp="1"/>
          </p:cNvSpPr>
          <p:nvPr>
            <p:ph type="sldNum" sz="quarter" idx="10"/>
          </p:nvPr>
        </p:nvSpPr>
        <p:spPr/>
        <p:txBody>
          <a:bodyPr/>
          <a:lstStyle/>
          <a:p>
            <a:fld id="{698493FA-B8E6-4C4F-A2B2-44910715AB73}" type="slidenum">
              <a:rPr lang="en-US" smtClean="0"/>
              <a:pPr/>
              <a:t>5</a:t>
            </a:fld>
            <a:endParaRPr lang="en-US"/>
          </a:p>
        </p:txBody>
      </p:sp>
    </p:spTree>
    <p:extLst>
      <p:ext uri="{BB962C8B-B14F-4D97-AF65-F5344CB8AC3E}">
        <p14:creationId xmlns:p14="http://schemas.microsoft.com/office/powerpoint/2010/main" val="2201819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dirty="0" err="1"/>
              <a:t>CableLabs</a:t>
            </a:r>
            <a:r>
              <a:rPr lang="sv-SE" dirty="0"/>
              <a:t>: in </a:t>
            </a:r>
            <a:r>
              <a:rPr lang="sv-SE" dirty="0" err="1"/>
              <a:t>agreement</a:t>
            </a:r>
            <a:r>
              <a:rPr lang="sv-SE" dirty="0"/>
              <a:t>, small </a:t>
            </a:r>
            <a:r>
              <a:rPr lang="sv-SE" dirty="0" err="1"/>
              <a:t>details</a:t>
            </a:r>
            <a:r>
              <a:rPr lang="sv-SE" dirty="0"/>
              <a:t> </a:t>
            </a:r>
            <a:r>
              <a:rPr lang="sv-SE" dirty="0" err="1"/>
              <a:t>remain</a:t>
            </a:r>
            <a:r>
              <a:rPr lang="sv-SE" dirty="0"/>
              <a:t>.</a:t>
            </a:r>
          </a:p>
        </p:txBody>
      </p:sp>
      <p:sp>
        <p:nvSpPr>
          <p:cNvPr id="4" name="Slide Number Placeholder 3"/>
          <p:cNvSpPr>
            <a:spLocks noGrp="1"/>
          </p:cNvSpPr>
          <p:nvPr>
            <p:ph type="sldNum" sz="quarter" idx="10"/>
          </p:nvPr>
        </p:nvSpPr>
        <p:spPr/>
        <p:txBody>
          <a:bodyPr/>
          <a:lstStyle/>
          <a:p>
            <a:pPr>
              <a:defRPr/>
            </a:pPr>
            <a:fld id="{3005257B-5D90-4E7F-8BDE-EB245DF1B938}" type="slidenum">
              <a:rPr lang="en-US" smtClean="0"/>
              <a:pPr>
                <a:defRPr/>
              </a:pPr>
              <a:t>6</a:t>
            </a:fld>
            <a:endParaRPr lang="en-US"/>
          </a:p>
        </p:txBody>
      </p:sp>
    </p:spTree>
    <p:extLst>
      <p:ext uri="{BB962C8B-B14F-4D97-AF65-F5344CB8AC3E}">
        <p14:creationId xmlns:p14="http://schemas.microsoft.com/office/powerpoint/2010/main" val="19567471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dirty="0"/>
              <a:t>HPE: </a:t>
            </a:r>
            <a:r>
              <a:rPr lang="sv-SE" dirty="0" err="1"/>
              <a:t>two</a:t>
            </a:r>
            <a:r>
              <a:rPr lang="sv-SE" dirty="0"/>
              <a:t> major </a:t>
            </a:r>
            <a:r>
              <a:rPr lang="sv-SE" dirty="0" err="1"/>
              <a:t>considerations</a:t>
            </a:r>
            <a:r>
              <a:rPr lang="sv-SE" dirty="0"/>
              <a:t>, shows Wi-Fi best </a:t>
            </a:r>
            <a:r>
              <a:rPr lang="sv-SE" dirty="0" err="1"/>
              <a:t>effort</a:t>
            </a:r>
            <a:r>
              <a:rPr lang="sv-SE" dirty="0"/>
              <a:t> </a:t>
            </a:r>
            <a:r>
              <a:rPr lang="sv-SE" dirty="0" err="1"/>
              <a:t>tested</a:t>
            </a:r>
            <a:r>
              <a:rPr lang="sv-SE" dirty="0"/>
              <a:t> in the </a:t>
            </a:r>
            <a:r>
              <a:rPr lang="sv-SE" dirty="0" err="1"/>
              <a:t>presence</a:t>
            </a:r>
            <a:r>
              <a:rPr lang="sv-SE" dirty="0"/>
              <a:t> </a:t>
            </a:r>
            <a:r>
              <a:rPr lang="sv-SE" dirty="0" err="1"/>
              <a:t>of</a:t>
            </a:r>
            <a:r>
              <a:rPr lang="sv-SE" dirty="0"/>
              <a:t> best </a:t>
            </a:r>
            <a:r>
              <a:rPr lang="sv-SE" dirty="0" err="1"/>
              <a:t>effort</a:t>
            </a:r>
            <a:r>
              <a:rPr lang="sv-SE" dirty="0"/>
              <a:t> and voice, </a:t>
            </a:r>
            <a:r>
              <a:rPr lang="sv-SE" dirty="0" err="1"/>
              <a:t>our</a:t>
            </a:r>
            <a:r>
              <a:rPr lang="sv-SE" dirty="0"/>
              <a:t> suggestion is </a:t>
            </a:r>
            <a:r>
              <a:rPr lang="sv-SE" dirty="0" err="1"/>
              <a:t>other</a:t>
            </a:r>
            <a:r>
              <a:rPr lang="sv-SE" dirty="0"/>
              <a:t> </a:t>
            </a:r>
            <a:r>
              <a:rPr lang="sv-SE" dirty="0" err="1"/>
              <a:t>configurations</a:t>
            </a:r>
            <a:r>
              <a:rPr lang="sv-SE" dirty="0"/>
              <a:t> </a:t>
            </a:r>
            <a:r>
              <a:rPr lang="sv-SE" dirty="0" err="1"/>
              <a:t>where</a:t>
            </a:r>
            <a:r>
              <a:rPr lang="sv-SE" dirty="0"/>
              <a:t> Wi-Fi voice is </a:t>
            </a:r>
            <a:r>
              <a:rPr lang="sv-SE" dirty="0" err="1"/>
              <a:t>tested</a:t>
            </a:r>
            <a:r>
              <a:rPr lang="sv-SE" dirty="0"/>
              <a:t> in the </a:t>
            </a:r>
            <a:r>
              <a:rPr lang="sv-SE" dirty="0" err="1"/>
              <a:t>presence</a:t>
            </a:r>
            <a:r>
              <a:rPr lang="sv-SE" dirty="0"/>
              <a:t> </a:t>
            </a:r>
            <a:r>
              <a:rPr lang="sv-SE" dirty="0" err="1"/>
              <a:t>of</a:t>
            </a:r>
            <a:r>
              <a:rPr lang="sv-SE" dirty="0"/>
              <a:t> LAA best </a:t>
            </a:r>
            <a:r>
              <a:rPr lang="sv-SE" dirty="0" err="1"/>
              <a:t>effort</a:t>
            </a:r>
            <a:r>
              <a:rPr lang="sv-SE" dirty="0"/>
              <a:t>. No </a:t>
            </a:r>
            <a:r>
              <a:rPr lang="sv-SE" dirty="0" err="1"/>
              <a:t>criterion</a:t>
            </a:r>
            <a:r>
              <a:rPr lang="sv-SE" dirty="0"/>
              <a:t> for pass </a:t>
            </a:r>
            <a:r>
              <a:rPr lang="sv-SE" dirty="0" err="1"/>
              <a:t>criterion</a:t>
            </a:r>
            <a:r>
              <a:rPr lang="sv-SE" dirty="0"/>
              <a:t> for Wi-Fi, </a:t>
            </a:r>
            <a:r>
              <a:rPr lang="sv-SE" dirty="0" err="1"/>
              <a:t>we</a:t>
            </a:r>
            <a:r>
              <a:rPr lang="sv-SE" dirty="0"/>
              <a:t> </a:t>
            </a:r>
            <a:r>
              <a:rPr lang="sv-SE" dirty="0" err="1"/>
              <a:t>would</a:t>
            </a:r>
            <a:r>
              <a:rPr lang="sv-SE" dirty="0"/>
              <a:t> like to </a:t>
            </a:r>
            <a:r>
              <a:rPr lang="sv-SE" dirty="0" err="1"/>
              <a:t>see</a:t>
            </a:r>
            <a:r>
              <a:rPr lang="sv-SE" dirty="0"/>
              <a:t> </a:t>
            </a:r>
            <a:r>
              <a:rPr lang="sv-SE" dirty="0" err="1"/>
              <a:t>some</a:t>
            </a:r>
            <a:r>
              <a:rPr lang="sv-SE" dirty="0"/>
              <a:t> </a:t>
            </a:r>
            <a:r>
              <a:rPr lang="sv-SE" dirty="0" err="1"/>
              <a:t>furhter</a:t>
            </a:r>
            <a:r>
              <a:rPr lang="sv-SE" dirty="0"/>
              <a:t> </a:t>
            </a:r>
            <a:r>
              <a:rPr lang="sv-SE" dirty="0" err="1"/>
              <a:t>discussions</a:t>
            </a:r>
            <a:r>
              <a:rPr lang="sv-SE" dirty="0"/>
              <a:t> to </a:t>
            </a:r>
            <a:r>
              <a:rPr lang="sv-SE" dirty="0" err="1"/>
              <a:t>clarify</a:t>
            </a:r>
            <a:r>
              <a:rPr lang="sv-SE" dirty="0"/>
              <a:t>.</a:t>
            </a:r>
          </a:p>
          <a:p>
            <a:r>
              <a:rPr lang="sv-SE" dirty="0"/>
              <a:t>BCM: </a:t>
            </a:r>
            <a:r>
              <a:rPr lang="sv-SE" dirty="0" err="1"/>
              <a:t>more</a:t>
            </a:r>
            <a:r>
              <a:rPr lang="sv-SE" dirty="0"/>
              <a:t> </a:t>
            </a:r>
            <a:r>
              <a:rPr lang="sv-SE" dirty="0" err="1"/>
              <a:t>effective</a:t>
            </a:r>
            <a:r>
              <a:rPr lang="sv-SE" dirty="0"/>
              <a:t> to </a:t>
            </a:r>
            <a:r>
              <a:rPr lang="sv-SE" dirty="0" err="1"/>
              <a:t>treat</a:t>
            </a:r>
            <a:r>
              <a:rPr lang="sv-SE" dirty="0"/>
              <a:t> the </a:t>
            </a:r>
            <a:r>
              <a:rPr lang="sv-SE" dirty="0" err="1"/>
              <a:t>traffic</a:t>
            </a:r>
            <a:r>
              <a:rPr lang="sv-SE" dirty="0"/>
              <a:t> </a:t>
            </a:r>
            <a:r>
              <a:rPr lang="sv-SE" dirty="0" err="1"/>
              <a:t>type</a:t>
            </a:r>
            <a:r>
              <a:rPr lang="sv-SE" dirty="0"/>
              <a:t> </a:t>
            </a:r>
            <a:r>
              <a:rPr lang="sv-SE" dirty="0" err="1"/>
              <a:t>together</a:t>
            </a:r>
            <a:endParaRPr lang="sv-SE" dirty="0"/>
          </a:p>
          <a:p>
            <a:r>
              <a:rPr lang="sv-SE" dirty="0" err="1"/>
              <a:t>Qualcomm</a:t>
            </a:r>
            <a:r>
              <a:rPr lang="sv-SE" dirty="0"/>
              <a:t>: </a:t>
            </a:r>
            <a:r>
              <a:rPr lang="sv-SE" dirty="0" err="1"/>
              <a:t>we</a:t>
            </a:r>
            <a:r>
              <a:rPr lang="sv-SE" dirty="0"/>
              <a:t> </a:t>
            </a:r>
            <a:r>
              <a:rPr lang="sv-SE" dirty="0" err="1"/>
              <a:t>should</a:t>
            </a:r>
            <a:r>
              <a:rPr lang="sv-SE" dirty="0"/>
              <a:t> </a:t>
            </a:r>
            <a:r>
              <a:rPr lang="sv-SE" dirty="0" err="1"/>
              <a:t>include</a:t>
            </a:r>
            <a:r>
              <a:rPr lang="sv-SE" dirty="0"/>
              <a:t> </a:t>
            </a:r>
            <a:r>
              <a:rPr lang="sv-SE" dirty="0" err="1"/>
              <a:t>this</a:t>
            </a:r>
            <a:r>
              <a:rPr lang="sv-SE" dirty="0"/>
              <a:t> table </a:t>
            </a:r>
            <a:r>
              <a:rPr lang="sv-SE" dirty="0" err="1"/>
              <a:t>since</a:t>
            </a:r>
            <a:r>
              <a:rPr lang="sv-SE" dirty="0"/>
              <a:t> </a:t>
            </a:r>
            <a:r>
              <a:rPr lang="sv-SE" dirty="0" err="1"/>
              <a:t>mandate</a:t>
            </a:r>
            <a:r>
              <a:rPr lang="sv-SE" dirty="0"/>
              <a:t> from RAN</a:t>
            </a:r>
          </a:p>
          <a:p>
            <a:r>
              <a:rPr lang="sv-SE" dirty="0"/>
              <a:t>HPE: </a:t>
            </a:r>
            <a:r>
              <a:rPr lang="sv-SE" dirty="0" err="1"/>
              <a:t>very</a:t>
            </a:r>
            <a:r>
              <a:rPr lang="sv-SE" dirty="0"/>
              <a:t> happy to </a:t>
            </a:r>
            <a:r>
              <a:rPr lang="sv-SE" dirty="0" err="1"/>
              <a:t>include</a:t>
            </a:r>
            <a:r>
              <a:rPr lang="sv-SE" dirty="0"/>
              <a:t> the table </a:t>
            </a:r>
            <a:r>
              <a:rPr lang="sv-SE" dirty="0" err="1"/>
              <a:t>with</a:t>
            </a:r>
            <a:r>
              <a:rPr lang="sv-SE" dirty="0"/>
              <a:t> the note</a:t>
            </a:r>
          </a:p>
          <a:p>
            <a:r>
              <a:rPr lang="sv-SE" dirty="0"/>
              <a:t>Verizon: </a:t>
            </a:r>
            <a:r>
              <a:rPr lang="sv-SE" dirty="0" err="1"/>
              <a:t>we</a:t>
            </a:r>
            <a:r>
              <a:rPr lang="sv-SE" dirty="0"/>
              <a:t> </a:t>
            </a:r>
            <a:r>
              <a:rPr lang="sv-SE" dirty="0" err="1"/>
              <a:t>agree</a:t>
            </a:r>
            <a:r>
              <a:rPr lang="sv-SE" dirty="0"/>
              <a:t> </a:t>
            </a:r>
            <a:r>
              <a:rPr lang="sv-SE" dirty="0" err="1"/>
              <a:t>with</a:t>
            </a:r>
            <a:r>
              <a:rPr lang="sv-SE" dirty="0"/>
              <a:t> </a:t>
            </a:r>
            <a:r>
              <a:rPr lang="sv-SE" dirty="0" err="1"/>
              <a:t>Qualcomm</a:t>
            </a:r>
            <a:r>
              <a:rPr lang="sv-SE" dirty="0"/>
              <a:t> </a:t>
            </a:r>
            <a:r>
              <a:rPr lang="sv-SE" dirty="0" err="1"/>
              <a:t>comment</a:t>
            </a:r>
            <a:r>
              <a:rPr lang="sv-SE" dirty="0"/>
              <a:t>.</a:t>
            </a:r>
          </a:p>
          <a:p>
            <a:r>
              <a:rPr lang="sv-SE" dirty="0" err="1"/>
              <a:t>Chair</a:t>
            </a:r>
            <a:r>
              <a:rPr lang="sv-SE" dirty="0"/>
              <a:t>: </a:t>
            </a:r>
            <a:r>
              <a:rPr lang="sv-SE" dirty="0" err="1"/>
              <a:t>Verizzon</a:t>
            </a:r>
            <a:r>
              <a:rPr lang="sv-SE" dirty="0"/>
              <a:t> and HPE </a:t>
            </a:r>
            <a:r>
              <a:rPr lang="sv-SE" dirty="0" err="1"/>
              <a:t>work</a:t>
            </a:r>
            <a:r>
              <a:rPr lang="sv-SE" dirty="0"/>
              <a:t> on the </a:t>
            </a:r>
            <a:r>
              <a:rPr lang="sv-SE" dirty="0" err="1"/>
              <a:t>sentence</a:t>
            </a:r>
            <a:r>
              <a:rPr lang="sv-SE" dirty="0"/>
              <a:t> (the FFS)</a:t>
            </a:r>
          </a:p>
          <a:p>
            <a:r>
              <a:rPr lang="sv-SE" dirty="0"/>
              <a:t>BCM: </a:t>
            </a:r>
            <a:r>
              <a:rPr lang="sv-SE" dirty="0" err="1"/>
              <a:t>slide</a:t>
            </a:r>
            <a:r>
              <a:rPr lang="sv-SE" dirty="0"/>
              <a:t> 6 and 7 </a:t>
            </a:r>
            <a:r>
              <a:rPr lang="sv-SE" dirty="0" err="1"/>
              <a:t>merged</a:t>
            </a:r>
            <a:r>
              <a:rPr lang="sv-SE" dirty="0"/>
              <a:t> [</a:t>
            </a:r>
            <a:r>
              <a:rPr lang="sv-SE" dirty="0" err="1"/>
              <a:t>discussion</a:t>
            </a:r>
            <a:r>
              <a:rPr lang="sv-SE" dirty="0"/>
              <a:t> on mixed </a:t>
            </a:r>
            <a:r>
              <a:rPr lang="sv-SE" dirty="0" err="1"/>
              <a:t>traffic</a:t>
            </a:r>
            <a:r>
              <a:rPr lang="sv-SE" dirty="0"/>
              <a:t> </a:t>
            </a:r>
            <a:r>
              <a:rPr lang="sv-SE" dirty="0" err="1"/>
              <a:t>cases</a:t>
            </a:r>
            <a:r>
              <a:rPr lang="sv-SE" dirty="0"/>
              <a:t> not </a:t>
            </a:r>
            <a:r>
              <a:rPr lang="sv-SE" dirty="0" err="1"/>
              <a:t>captured</a:t>
            </a:r>
            <a:r>
              <a:rPr lang="sv-SE" dirty="0"/>
              <a:t>]</a:t>
            </a:r>
          </a:p>
          <a:p>
            <a:r>
              <a:rPr lang="sv-SE" dirty="0" err="1"/>
              <a:t>Huawei</a:t>
            </a:r>
            <a:r>
              <a:rPr lang="sv-SE" dirty="0"/>
              <a:t>: </a:t>
            </a:r>
            <a:r>
              <a:rPr lang="sv-SE" dirty="0" err="1"/>
              <a:t>are</a:t>
            </a:r>
            <a:r>
              <a:rPr lang="sv-SE" dirty="0"/>
              <a:t> </a:t>
            </a:r>
            <a:r>
              <a:rPr lang="sv-SE" dirty="0" err="1"/>
              <a:t>sufficient</a:t>
            </a:r>
            <a:r>
              <a:rPr lang="sv-SE" dirty="0"/>
              <a:t> </a:t>
            </a:r>
            <a:r>
              <a:rPr lang="sv-SE" dirty="0" err="1"/>
              <a:t>now</a:t>
            </a:r>
            <a:r>
              <a:rPr lang="sv-SE" dirty="0"/>
              <a:t> for </a:t>
            </a:r>
            <a:r>
              <a:rPr lang="sv-SE" dirty="0" err="1"/>
              <a:t>covering</a:t>
            </a:r>
            <a:r>
              <a:rPr lang="sv-SE" dirty="0"/>
              <a:t> the SI</a:t>
            </a:r>
          </a:p>
          <a:p>
            <a:r>
              <a:rPr lang="sv-SE" dirty="0" err="1"/>
              <a:t>Chair</a:t>
            </a:r>
            <a:r>
              <a:rPr lang="sv-SE" dirty="0"/>
              <a:t>: </a:t>
            </a:r>
            <a:r>
              <a:rPr lang="sv-SE" dirty="0" err="1"/>
              <a:t>put</a:t>
            </a:r>
            <a:r>
              <a:rPr lang="sv-SE" dirty="0"/>
              <a:t> </a:t>
            </a:r>
            <a:r>
              <a:rPr lang="sv-SE" dirty="0" err="1"/>
              <a:t>other</a:t>
            </a:r>
            <a:r>
              <a:rPr lang="sv-SE" dirty="0"/>
              <a:t> </a:t>
            </a:r>
            <a:r>
              <a:rPr lang="sv-SE" dirty="0" err="1"/>
              <a:t>traffic</a:t>
            </a:r>
            <a:r>
              <a:rPr lang="sv-SE" dirty="0"/>
              <a:t> </a:t>
            </a:r>
            <a:r>
              <a:rPr lang="sv-SE" dirty="0" err="1"/>
              <a:t>cases</a:t>
            </a:r>
            <a:r>
              <a:rPr lang="sv-SE" dirty="0"/>
              <a:t> FFS.</a:t>
            </a:r>
          </a:p>
          <a:p>
            <a:r>
              <a:rPr lang="sv-SE" dirty="0"/>
              <a:t>BCM: </a:t>
            </a:r>
            <a:r>
              <a:rPr lang="sv-SE" dirty="0" err="1"/>
              <a:t>put</a:t>
            </a:r>
            <a:r>
              <a:rPr lang="sv-SE" dirty="0"/>
              <a:t> full </a:t>
            </a:r>
            <a:r>
              <a:rPr lang="sv-SE" dirty="0" err="1"/>
              <a:t>buffer</a:t>
            </a:r>
            <a:endParaRPr lang="sv-SE" dirty="0"/>
          </a:p>
          <a:p>
            <a:endParaRPr lang="sv-SE" dirty="0"/>
          </a:p>
          <a:p>
            <a:endParaRPr lang="sv-SE" dirty="0"/>
          </a:p>
          <a:p>
            <a:endParaRPr lang="sv-SE" dirty="0"/>
          </a:p>
        </p:txBody>
      </p:sp>
      <p:sp>
        <p:nvSpPr>
          <p:cNvPr id="4" name="Slide Number Placeholder 3"/>
          <p:cNvSpPr>
            <a:spLocks noGrp="1"/>
          </p:cNvSpPr>
          <p:nvPr>
            <p:ph type="sldNum" sz="quarter" idx="10"/>
          </p:nvPr>
        </p:nvSpPr>
        <p:spPr/>
        <p:txBody>
          <a:bodyPr/>
          <a:lstStyle/>
          <a:p>
            <a:pPr>
              <a:defRPr/>
            </a:pPr>
            <a:fld id="{3005257B-5D90-4E7F-8BDE-EB245DF1B938}" type="slidenum">
              <a:rPr lang="en-US" smtClean="0"/>
              <a:pPr>
                <a:defRPr/>
              </a:pPr>
              <a:t>7</a:t>
            </a:fld>
            <a:endParaRPr lang="en-US"/>
          </a:p>
        </p:txBody>
      </p:sp>
    </p:spTree>
    <p:extLst>
      <p:ext uri="{BB962C8B-B14F-4D97-AF65-F5344CB8AC3E}">
        <p14:creationId xmlns:p14="http://schemas.microsoft.com/office/powerpoint/2010/main" val="19997977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dirty="0" err="1"/>
              <a:t>Qualcomm</a:t>
            </a:r>
            <a:r>
              <a:rPr lang="sv-SE" dirty="0"/>
              <a:t>: the </a:t>
            </a:r>
            <a:r>
              <a:rPr lang="sv-SE" dirty="0" err="1"/>
              <a:t>purpose</a:t>
            </a:r>
            <a:r>
              <a:rPr lang="sv-SE" dirty="0"/>
              <a:t> </a:t>
            </a:r>
            <a:r>
              <a:rPr lang="sv-SE" dirty="0" err="1"/>
              <a:t>of</a:t>
            </a:r>
            <a:r>
              <a:rPr lang="sv-SE" dirty="0"/>
              <a:t> the test from Wi-Fi to LAA is to understand the </a:t>
            </a:r>
            <a:r>
              <a:rPr lang="sv-SE" dirty="0" err="1"/>
              <a:t>impact</a:t>
            </a:r>
            <a:r>
              <a:rPr lang="sv-SE" dirty="0"/>
              <a:t> </a:t>
            </a:r>
            <a:r>
              <a:rPr lang="sv-SE" dirty="0" err="1"/>
              <a:t>of</a:t>
            </a:r>
            <a:r>
              <a:rPr lang="sv-SE" dirty="0"/>
              <a:t> </a:t>
            </a:r>
            <a:r>
              <a:rPr lang="sv-SE" dirty="0" err="1"/>
              <a:t>WiFi</a:t>
            </a:r>
            <a:r>
              <a:rPr lang="sv-SE" dirty="0"/>
              <a:t> to LAA , </a:t>
            </a:r>
            <a:r>
              <a:rPr lang="sv-SE" dirty="0" err="1"/>
              <a:t>that’s</a:t>
            </a:r>
            <a:r>
              <a:rPr lang="sv-SE" dirty="0"/>
              <a:t> it</a:t>
            </a:r>
          </a:p>
          <a:p>
            <a:r>
              <a:rPr lang="sv-SE" dirty="0"/>
              <a:t>HPE: </a:t>
            </a:r>
            <a:r>
              <a:rPr lang="sv-SE" dirty="0" err="1"/>
              <a:t>does</a:t>
            </a:r>
            <a:r>
              <a:rPr lang="sv-SE" dirty="0"/>
              <a:t> </a:t>
            </a:r>
            <a:r>
              <a:rPr lang="sv-SE" dirty="0" err="1"/>
              <a:t>that</a:t>
            </a:r>
            <a:r>
              <a:rPr lang="sv-SE" dirty="0"/>
              <a:t> </a:t>
            </a:r>
            <a:r>
              <a:rPr lang="sv-SE" dirty="0" err="1"/>
              <a:t>mean</a:t>
            </a:r>
            <a:r>
              <a:rPr lang="sv-SE" dirty="0"/>
              <a:t> pass/</a:t>
            </a:r>
            <a:r>
              <a:rPr lang="sv-SE" dirty="0" err="1"/>
              <a:t>fail</a:t>
            </a:r>
            <a:r>
              <a:rPr lang="sv-SE" dirty="0"/>
              <a:t> </a:t>
            </a:r>
            <a:r>
              <a:rPr lang="sv-SE" dirty="0" err="1"/>
              <a:t>meets</a:t>
            </a:r>
            <a:r>
              <a:rPr lang="sv-SE" dirty="0"/>
              <a:t> </a:t>
            </a:r>
            <a:r>
              <a:rPr lang="sv-SE" dirty="0" err="1"/>
              <a:t>some</a:t>
            </a:r>
            <a:r>
              <a:rPr lang="sv-SE" dirty="0"/>
              <a:t> </a:t>
            </a:r>
            <a:r>
              <a:rPr lang="sv-SE" dirty="0" err="1"/>
              <a:t>performance</a:t>
            </a:r>
            <a:r>
              <a:rPr lang="sv-SE" dirty="0"/>
              <a:t> in the </a:t>
            </a:r>
            <a:r>
              <a:rPr lang="sv-SE" dirty="0" err="1"/>
              <a:t>presence</a:t>
            </a:r>
            <a:r>
              <a:rPr lang="sv-SE" dirty="0"/>
              <a:t> </a:t>
            </a:r>
            <a:r>
              <a:rPr lang="sv-SE" dirty="0" err="1"/>
              <a:t>of</a:t>
            </a:r>
            <a:r>
              <a:rPr lang="sv-SE" dirty="0"/>
              <a:t> </a:t>
            </a:r>
            <a:r>
              <a:rPr lang="sv-SE" dirty="0" err="1"/>
              <a:t>wi-Fi</a:t>
            </a:r>
            <a:r>
              <a:rPr lang="sv-SE" dirty="0"/>
              <a:t>?</a:t>
            </a:r>
          </a:p>
          <a:p>
            <a:r>
              <a:rPr lang="sv-SE" dirty="0" err="1"/>
              <a:t>Qualcomm</a:t>
            </a:r>
            <a:r>
              <a:rPr lang="sv-SE" dirty="0"/>
              <a:t>: the pass/</a:t>
            </a:r>
            <a:r>
              <a:rPr lang="sv-SE" dirty="0" err="1"/>
              <a:t>fail</a:t>
            </a:r>
            <a:r>
              <a:rPr lang="sv-SE" dirty="0"/>
              <a:t> is </a:t>
            </a:r>
            <a:r>
              <a:rPr lang="sv-SE" dirty="0" err="1"/>
              <a:t>exactly</a:t>
            </a:r>
            <a:r>
              <a:rPr lang="sv-SE" dirty="0"/>
              <a:t> the same, it has no </a:t>
            </a:r>
            <a:r>
              <a:rPr lang="sv-SE" dirty="0" err="1"/>
              <a:t>implication</a:t>
            </a:r>
            <a:r>
              <a:rPr lang="sv-SE" dirty="0"/>
              <a:t> </a:t>
            </a:r>
            <a:r>
              <a:rPr lang="sv-SE" dirty="0" err="1"/>
              <a:t>of</a:t>
            </a:r>
            <a:r>
              <a:rPr lang="sv-SE" dirty="0"/>
              <a:t> </a:t>
            </a:r>
            <a:r>
              <a:rPr lang="sv-SE" dirty="0" err="1"/>
              <a:t>wifi</a:t>
            </a:r>
            <a:r>
              <a:rPr lang="sv-SE" dirty="0"/>
              <a:t> </a:t>
            </a:r>
            <a:r>
              <a:rPr lang="sv-SE" dirty="0" err="1"/>
              <a:t>equipment</a:t>
            </a:r>
            <a:r>
              <a:rPr lang="sv-SE" dirty="0"/>
              <a:t>, </a:t>
            </a:r>
            <a:r>
              <a:rPr lang="sv-SE" dirty="0" err="1"/>
              <a:t>what</a:t>
            </a:r>
            <a:r>
              <a:rPr lang="sv-SE" dirty="0"/>
              <a:t> is the </a:t>
            </a:r>
            <a:r>
              <a:rPr lang="sv-SE" dirty="0" err="1"/>
              <a:t>impact</a:t>
            </a:r>
            <a:r>
              <a:rPr lang="sv-SE" dirty="0"/>
              <a:t> </a:t>
            </a:r>
            <a:r>
              <a:rPr lang="sv-SE" dirty="0" err="1"/>
              <a:t>of</a:t>
            </a:r>
            <a:r>
              <a:rPr lang="sv-SE" dirty="0"/>
              <a:t> a </a:t>
            </a:r>
            <a:r>
              <a:rPr lang="sv-SE" dirty="0" err="1"/>
              <a:t>particular</a:t>
            </a:r>
            <a:r>
              <a:rPr lang="sv-SE" dirty="0"/>
              <a:t> </a:t>
            </a:r>
            <a:r>
              <a:rPr lang="sv-SE" dirty="0" err="1"/>
              <a:t>device</a:t>
            </a:r>
            <a:r>
              <a:rPr lang="sv-SE" dirty="0"/>
              <a:t>. Test is </a:t>
            </a:r>
            <a:r>
              <a:rPr lang="sv-SE" dirty="0" err="1"/>
              <a:t>completely</a:t>
            </a:r>
            <a:r>
              <a:rPr lang="sv-SE" dirty="0"/>
              <a:t> </a:t>
            </a:r>
            <a:r>
              <a:rPr lang="sv-SE" dirty="0" err="1"/>
              <a:t>symmetric</a:t>
            </a:r>
            <a:r>
              <a:rPr lang="sv-SE" dirty="0"/>
              <a:t>, </a:t>
            </a:r>
            <a:r>
              <a:rPr lang="sv-SE" dirty="0" err="1"/>
              <a:t>nothing</a:t>
            </a:r>
            <a:r>
              <a:rPr lang="sv-SE" dirty="0"/>
              <a:t> </a:t>
            </a:r>
            <a:r>
              <a:rPr lang="sv-SE" dirty="0" err="1"/>
              <a:t>hidden</a:t>
            </a:r>
            <a:r>
              <a:rPr lang="sv-SE" dirty="0"/>
              <a:t>.</a:t>
            </a:r>
          </a:p>
          <a:p>
            <a:r>
              <a:rPr lang="sv-SE" dirty="0"/>
              <a:t>Nokia: </a:t>
            </a:r>
            <a:r>
              <a:rPr lang="sv-SE" dirty="0" err="1"/>
              <a:t>study</a:t>
            </a:r>
            <a:r>
              <a:rPr lang="sv-SE" dirty="0"/>
              <a:t> item to </a:t>
            </a:r>
            <a:r>
              <a:rPr lang="sv-SE" dirty="0" err="1"/>
              <a:t>study</a:t>
            </a:r>
            <a:r>
              <a:rPr lang="sv-SE" dirty="0"/>
              <a:t> the </a:t>
            </a:r>
            <a:r>
              <a:rPr lang="sv-SE" dirty="0" err="1"/>
              <a:t>direction</a:t>
            </a:r>
            <a:r>
              <a:rPr lang="sv-SE" dirty="0"/>
              <a:t> </a:t>
            </a:r>
            <a:r>
              <a:rPr lang="sv-SE" dirty="0" err="1"/>
              <a:t>of</a:t>
            </a:r>
            <a:r>
              <a:rPr lang="sv-SE" dirty="0"/>
              <a:t> the </a:t>
            </a:r>
            <a:r>
              <a:rPr lang="sv-SE" dirty="0" err="1"/>
              <a:t>coexistence</a:t>
            </a:r>
            <a:r>
              <a:rPr lang="sv-SE" dirty="0"/>
              <a:t>, </a:t>
            </a:r>
            <a:r>
              <a:rPr lang="sv-SE" dirty="0" err="1"/>
              <a:t>also</a:t>
            </a:r>
            <a:r>
              <a:rPr lang="sv-SE" dirty="0"/>
              <a:t> </a:t>
            </a:r>
            <a:r>
              <a:rPr lang="sv-SE" dirty="0" err="1"/>
              <a:t>wifi</a:t>
            </a:r>
            <a:r>
              <a:rPr lang="sv-SE" dirty="0"/>
              <a:t> to LAA.</a:t>
            </a:r>
          </a:p>
          <a:p>
            <a:r>
              <a:rPr lang="sv-SE" dirty="0" err="1"/>
              <a:t>CableLabs</a:t>
            </a:r>
            <a:r>
              <a:rPr lang="sv-SE" dirty="0"/>
              <a:t>: WFA </a:t>
            </a:r>
            <a:r>
              <a:rPr lang="sv-SE" dirty="0" err="1"/>
              <a:t>define</a:t>
            </a:r>
            <a:r>
              <a:rPr lang="sv-SE" dirty="0"/>
              <a:t> </a:t>
            </a:r>
            <a:r>
              <a:rPr lang="sv-SE" dirty="0" err="1"/>
              <a:t>compliance</a:t>
            </a:r>
            <a:r>
              <a:rPr lang="sv-SE" dirty="0"/>
              <a:t> for Wi-Fi </a:t>
            </a:r>
            <a:r>
              <a:rPr lang="sv-SE" dirty="0" err="1"/>
              <a:t>devices</a:t>
            </a:r>
            <a:r>
              <a:rPr lang="sv-SE" dirty="0"/>
              <a:t>. Not </a:t>
            </a:r>
            <a:r>
              <a:rPr lang="sv-SE" dirty="0" err="1"/>
              <a:t>clear</a:t>
            </a:r>
            <a:r>
              <a:rPr lang="sv-SE" dirty="0"/>
              <a:t> </a:t>
            </a:r>
            <a:r>
              <a:rPr lang="sv-SE" dirty="0" err="1"/>
              <a:t>if</a:t>
            </a:r>
            <a:r>
              <a:rPr lang="sv-SE" dirty="0"/>
              <a:t> RAN4 </a:t>
            </a:r>
            <a:r>
              <a:rPr lang="sv-SE" dirty="0" err="1"/>
              <a:t>should</a:t>
            </a:r>
            <a:r>
              <a:rPr lang="sv-SE" dirty="0"/>
              <a:t> do </a:t>
            </a:r>
            <a:r>
              <a:rPr lang="sv-SE" dirty="0" err="1"/>
              <a:t>this</a:t>
            </a:r>
            <a:r>
              <a:rPr lang="sv-SE" dirty="0"/>
              <a:t>?</a:t>
            </a:r>
          </a:p>
          <a:p>
            <a:r>
              <a:rPr lang="sv-SE" dirty="0"/>
              <a:t>BCM: is it OK to </a:t>
            </a:r>
            <a:r>
              <a:rPr lang="sv-SE" dirty="0" err="1"/>
              <a:t>define</a:t>
            </a:r>
            <a:r>
              <a:rPr lang="sv-SE" dirty="0"/>
              <a:t> </a:t>
            </a:r>
            <a:r>
              <a:rPr lang="sv-SE" dirty="0" err="1"/>
              <a:t>evaluation</a:t>
            </a:r>
            <a:r>
              <a:rPr lang="sv-SE" dirty="0"/>
              <a:t> test for </a:t>
            </a:r>
            <a:r>
              <a:rPr lang="sv-SE" dirty="0" err="1"/>
              <a:t>WiFi</a:t>
            </a:r>
            <a:r>
              <a:rPr lang="sv-SE" dirty="0"/>
              <a:t>, BCM </a:t>
            </a:r>
            <a:r>
              <a:rPr lang="sv-SE" dirty="0" err="1"/>
              <a:t>agrees</a:t>
            </a:r>
            <a:r>
              <a:rPr lang="sv-SE" dirty="0"/>
              <a:t> for </a:t>
            </a:r>
            <a:r>
              <a:rPr lang="sv-SE" dirty="0" err="1"/>
              <a:t>evaluation</a:t>
            </a:r>
            <a:r>
              <a:rPr lang="sv-SE" dirty="0"/>
              <a:t> purposes, not pass/</a:t>
            </a:r>
            <a:r>
              <a:rPr lang="sv-SE" dirty="0" err="1"/>
              <a:t>fail</a:t>
            </a:r>
            <a:r>
              <a:rPr lang="sv-SE" dirty="0"/>
              <a:t> for Wi-Fi</a:t>
            </a:r>
          </a:p>
          <a:p>
            <a:r>
              <a:rPr lang="sv-SE" dirty="0"/>
              <a:t>Verizon: </a:t>
            </a:r>
            <a:r>
              <a:rPr lang="sv-SE" dirty="0" err="1"/>
              <a:t>objective</a:t>
            </a:r>
            <a:r>
              <a:rPr lang="sv-SE" dirty="0"/>
              <a:t> is </a:t>
            </a:r>
            <a:r>
              <a:rPr lang="sv-SE" dirty="0" err="1"/>
              <a:t>coexistence</a:t>
            </a:r>
            <a:r>
              <a:rPr lang="sv-SE" dirty="0"/>
              <a:t>, </a:t>
            </a:r>
            <a:r>
              <a:rPr lang="sv-SE" dirty="0" err="1"/>
              <a:t>very</a:t>
            </a:r>
            <a:r>
              <a:rPr lang="sv-SE" dirty="0"/>
              <a:t> </a:t>
            </a:r>
            <a:r>
              <a:rPr lang="sv-SE" dirty="0" err="1"/>
              <a:t>clear</a:t>
            </a:r>
            <a:r>
              <a:rPr lang="sv-SE" dirty="0"/>
              <a:t>. </a:t>
            </a:r>
            <a:r>
              <a:rPr lang="sv-SE" dirty="0" err="1"/>
              <a:t>Can</a:t>
            </a:r>
            <a:r>
              <a:rPr lang="sv-SE" dirty="0"/>
              <a:t> </a:t>
            </a:r>
            <a:r>
              <a:rPr lang="sv-SE" dirty="0" err="1"/>
              <a:t>help</a:t>
            </a:r>
            <a:r>
              <a:rPr lang="sv-SE" dirty="0"/>
              <a:t> </a:t>
            </a:r>
            <a:r>
              <a:rPr lang="sv-SE" dirty="0" err="1"/>
              <a:t>us</a:t>
            </a:r>
            <a:r>
              <a:rPr lang="sv-SE" dirty="0"/>
              <a:t> understand the </a:t>
            </a:r>
            <a:r>
              <a:rPr lang="sv-SE" dirty="0" err="1"/>
              <a:t>weakest</a:t>
            </a:r>
            <a:r>
              <a:rPr lang="sv-SE" dirty="0"/>
              <a:t> </a:t>
            </a:r>
            <a:r>
              <a:rPr lang="sv-SE" dirty="0" err="1"/>
              <a:t>point</a:t>
            </a:r>
            <a:r>
              <a:rPr lang="sv-SE" dirty="0"/>
              <a:t>. Clear to </a:t>
            </a:r>
            <a:r>
              <a:rPr lang="sv-SE" dirty="0" err="1"/>
              <a:t>comparison</a:t>
            </a:r>
            <a:endParaRPr lang="sv-SE" dirty="0"/>
          </a:p>
          <a:p>
            <a:r>
              <a:rPr lang="sv-SE" dirty="0"/>
              <a:t>Ericsson: in RAN4 </a:t>
            </a:r>
            <a:r>
              <a:rPr lang="sv-SE" dirty="0" err="1"/>
              <a:t>we</a:t>
            </a:r>
            <a:r>
              <a:rPr lang="sv-SE" dirty="0"/>
              <a:t> </a:t>
            </a:r>
            <a:r>
              <a:rPr lang="sv-SE" dirty="0" err="1"/>
              <a:t>have</a:t>
            </a:r>
            <a:r>
              <a:rPr lang="sv-SE" dirty="0"/>
              <a:t> </a:t>
            </a:r>
            <a:r>
              <a:rPr lang="sv-SE" dirty="0" err="1"/>
              <a:t>many</a:t>
            </a:r>
            <a:r>
              <a:rPr lang="sv-SE" dirty="0"/>
              <a:t> test to test </a:t>
            </a:r>
            <a:r>
              <a:rPr lang="sv-SE" dirty="0" err="1"/>
              <a:t>external</a:t>
            </a:r>
            <a:r>
              <a:rPr lang="sv-SE" dirty="0"/>
              <a:t> </a:t>
            </a:r>
            <a:r>
              <a:rPr lang="sv-SE" dirty="0" err="1"/>
              <a:t>interferers</a:t>
            </a:r>
            <a:r>
              <a:rPr lang="sv-SE" dirty="0"/>
              <a:t>, not for </a:t>
            </a:r>
            <a:r>
              <a:rPr lang="sv-SE" dirty="0" err="1"/>
              <a:t>determining</a:t>
            </a:r>
            <a:r>
              <a:rPr lang="sv-SE" dirty="0"/>
              <a:t> pass/</a:t>
            </a:r>
            <a:r>
              <a:rPr lang="sv-SE" dirty="0" err="1"/>
              <a:t>fail</a:t>
            </a:r>
            <a:endParaRPr lang="sv-SE" dirty="0"/>
          </a:p>
          <a:p>
            <a:r>
              <a:rPr lang="sv-SE" dirty="0"/>
              <a:t>Nokia: </a:t>
            </a:r>
            <a:r>
              <a:rPr lang="sv-SE" dirty="0" err="1"/>
              <a:t>this</a:t>
            </a:r>
            <a:r>
              <a:rPr lang="sv-SE" dirty="0"/>
              <a:t> is </a:t>
            </a:r>
            <a:r>
              <a:rPr lang="sv-SE" dirty="0" err="1"/>
              <a:t>clearly</a:t>
            </a:r>
            <a:r>
              <a:rPr lang="sv-SE" dirty="0"/>
              <a:t> </a:t>
            </a:r>
            <a:r>
              <a:rPr lang="sv-SE" dirty="0" err="1"/>
              <a:t>stated</a:t>
            </a:r>
            <a:r>
              <a:rPr lang="sv-SE" dirty="0"/>
              <a:t> in second </a:t>
            </a:r>
            <a:r>
              <a:rPr lang="sv-SE" dirty="0" err="1"/>
              <a:t>bullet</a:t>
            </a:r>
            <a:r>
              <a:rPr lang="sv-SE" dirty="0"/>
              <a:t> </a:t>
            </a:r>
            <a:r>
              <a:rPr lang="sv-SE" dirty="0" err="1"/>
              <a:t>of</a:t>
            </a:r>
            <a:r>
              <a:rPr lang="sv-SE" dirty="0"/>
              <a:t> the SI, </a:t>
            </a:r>
            <a:r>
              <a:rPr lang="sv-SE" dirty="0" err="1"/>
              <a:t>reason</a:t>
            </a:r>
            <a:r>
              <a:rPr lang="sv-SE" dirty="0"/>
              <a:t> for cross </a:t>
            </a:r>
            <a:r>
              <a:rPr lang="sv-SE" dirty="0" err="1"/>
              <a:t>technology</a:t>
            </a:r>
            <a:endParaRPr lang="sv-SE" dirty="0"/>
          </a:p>
          <a:p>
            <a:r>
              <a:rPr lang="sv-SE" dirty="0"/>
              <a:t>HPE: </a:t>
            </a:r>
            <a:r>
              <a:rPr lang="sv-SE" dirty="0" err="1"/>
              <a:t>we</a:t>
            </a:r>
            <a:r>
              <a:rPr lang="sv-SE" dirty="0"/>
              <a:t> </a:t>
            </a:r>
            <a:r>
              <a:rPr lang="sv-SE" dirty="0" err="1"/>
              <a:t>have</a:t>
            </a:r>
            <a:r>
              <a:rPr lang="sv-SE" dirty="0"/>
              <a:t> a </a:t>
            </a:r>
            <a:r>
              <a:rPr lang="sv-SE" dirty="0" err="1"/>
              <a:t>lot</a:t>
            </a:r>
            <a:r>
              <a:rPr lang="sv-SE" dirty="0"/>
              <a:t> </a:t>
            </a:r>
            <a:r>
              <a:rPr lang="sv-SE" dirty="0" err="1"/>
              <a:t>of</a:t>
            </a:r>
            <a:r>
              <a:rPr lang="sv-SE" dirty="0"/>
              <a:t> </a:t>
            </a:r>
            <a:r>
              <a:rPr lang="sv-SE" dirty="0" err="1"/>
              <a:t>detail</a:t>
            </a:r>
            <a:r>
              <a:rPr lang="sv-SE" dirty="0"/>
              <a:t> </a:t>
            </a:r>
            <a:r>
              <a:rPr lang="sv-SE" dirty="0" err="1"/>
              <a:t>about</a:t>
            </a:r>
            <a:r>
              <a:rPr lang="sv-SE" dirty="0"/>
              <a:t> the </a:t>
            </a:r>
            <a:r>
              <a:rPr lang="sv-SE" dirty="0" err="1"/>
              <a:t>proposals</a:t>
            </a:r>
            <a:r>
              <a:rPr lang="sv-SE" dirty="0"/>
              <a:t> </a:t>
            </a:r>
            <a:r>
              <a:rPr lang="sv-SE" dirty="0" err="1"/>
              <a:t>how</a:t>
            </a:r>
            <a:r>
              <a:rPr lang="sv-SE" dirty="0"/>
              <a:t> </a:t>
            </a:r>
            <a:r>
              <a:rPr lang="sv-SE" dirty="0" err="1"/>
              <a:t>wifi-wifi</a:t>
            </a:r>
            <a:r>
              <a:rPr lang="sv-SE" dirty="0"/>
              <a:t> </a:t>
            </a:r>
            <a:r>
              <a:rPr lang="sv-SE" dirty="0" err="1"/>
              <a:t>etc</a:t>
            </a:r>
            <a:r>
              <a:rPr lang="sv-SE" dirty="0"/>
              <a:t> DUT </a:t>
            </a:r>
            <a:r>
              <a:rPr lang="sv-SE" dirty="0" err="1"/>
              <a:t>testing</a:t>
            </a:r>
            <a:r>
              <a:rPr lang="sv-SE" dirty="0"/>
              <a:t> be </a:t>
            </a:r>
            <a:r>
              <a:rPr lang="sv-SE" dirty="0" err="1"/>
              <a:t>performance</a:t>
            </a:r>
            <a:r>
              <a:rPr lang="sv-SE" dirty="0"/>
              <a:t> and </a:t>
            </a:r>
            <a:r>
              <a:rPr lang="sv-SE" dirty="0" err="1"/>
              <a:t>how</a:t>
            </a:r>
            <a:r>
              <a:rPr lang="sv-SE" dirty="0"/>
              <a:t> to </a:t>
            </a:r>
            <a:r>
              <a:rPr lang="sv-SE" dirty="0" err="1"/>
              <a:t>run</a:t>
            </a:r>
            <a:r>
              <a:rPr lang="sv-SE" dirty="0"/>
              <a:t> </a:t>
            </a:r>
            <a:r>
              <a:rPr lang="sv-SE" dirty="0" err="1"/>
              <a:t>those</a:t>
            </a:r>
            <a:r>
              <a:rPr lang="sv-SE" dirty="0"/>
              <a:t> tests, the </a:t>
            </a:r>
            <a:r>
              <a:rPr lang="sv-SE" dirty="0" err="1"/>
              <a:t>particlar</a:t>
            </a:r>
            <a:r>
              <a:rPr lang="sv-SE" dirty="0"/>
              <a:t> combination </a:t>
            </a:r>
            <a:r>
              <a:rPr lang="sv-SE" dirty="0" err="1"/>
              <a:t>of</a:t>
            </a:r>
            <a:r>
              <a:rPr lang="sv-SE" dirty="0"/>
              <a:t> </a:t>
            </a:r>
            <a:r>
              <a:rPr lang="sv-SE" dirty="0" err="1"/>
              <a:t>WiFi</a:t>
            </a:r>
            <a:r>
              <a:rPr lang="sv-SE" dirty="0"/>
              <a:t> aggressor </a:t>
            </a:r>
            <a:r>
              <a:rPr lang="sv-SE" dirty="0" err="1"/>
              <a:t>need</a:t>
            </a:r>
            <a:r>
              <a:rPr lang="sv-SE" dirty="0"/>
              <a:t> </a:t>
            </a:r>
            <a:r>
              <a:rPr lang="sv-SE" dirty="0" err="1"/>
              <a:t>more</a:t>
            </a:r>
            <a:r>
              <a:rPr lang="sv-SE" dirty="0"/>
              <a:t> </a:t>
            </a:r>
            <a:r>
              <a:rPr lang="sv-SE" dirty="0" err="1"/>
              <a:t>study</a:t>
            </a:r>
            <a:r>
              <a:rPr lang="sv-SE" dirty="0"/>
              <a:t>.</a:t>
            </a:r>
          </a:p>
          <a:p>
            <a:r>
              <a:rPr lang="sv-SE" dirty="0" err="1"/>
              <a:t>Qualcomm</a:t>
            </a:r>
            <a:r>
              <a:rPr lang="sv-SE" dirty="0"/>
              <a:t>: </a:t>
            </a:r>
            <a:r>
              <a:rPr lang="sv-SE" dirty="0" err="1"/>
              <a:t>we</a:t>
            </a:r>
            <a:r>
              <a:rPr lang="sv-SE" dirty="0"/>
              <a:t> </a:t>
            </a:r>
            <a:r>
              <a:rPr lang="sv-SE" dirty="0" err="1"/>
              <a:t>are</a:t>
            </a:r>
            <a:r>
              <a:rPr lang="sv-SE" dirty="0"/>
              <a:t> </a:t>
            </a:r>
            <a:r>
              <a:rPr lang="sv-SE" dirty="0" err="1"/>
              <a:t>goinground</a:t>
            </a:r>
            <a:r>
              <a:rPr lang="sv-SE" dirty="0"/>
              <a:t>, </a:t>
            </a:r>
            <a:r>
              <a:rPr lang="sv-SE" dirty="0" err="1"/>
              <a:t>clear</a:t>
            </a:r>
            <a:r>
              <a:rPr lang="sv-SE" dirty="0"/>
              <a:t> </a:t>
            </a:r>
            <a:r>
              <a:rPr lang="sv-SE" dirty="0" err="1"/>
              <a:t>we</a:t>
            </a:r>
            <a:r>
              <a:rPr lang="sv-SE" dirty="0"/>
              <a:t> </a:t>
            </a:r>
            <a:r>
              <a:rPr lang="sv-SE" dirty="0" err="1"/>
              <a:t>need</a:t>
            </a:r>
            <a:r>
              <a:rPr lang="sv-SE" dirty="0"/>
              <a:t> to du </a:t>
            </a:r>
            <a:r>
              <a:rPr lang="sv-SE" dirty="0" err="1"/>
              <a:t>symmetric</a:t>
            </a:r>
            <a:r>
              <a:rPr lang="sv-SE" dirty="0"/>
              <a:t> test, </a:t>
            </a:r>
            <a:r>
              <a:rPr lang="sv-SE" dirty="0" err="1"/>
              <a:t>we</a:t>
            </a:r>
            <a:r>
              <a:rPr lang="sv-SE" dirty="0"/>
              <a:t> </a:t>
            </a:r>
            <a:r>
              <a:rPr lang="sv-SE" dirty="0" err="1"/>
              <a:t>agree</a:t>
            </a:r>
            <a:r>
              <a:rPr lang="sv-SE" dirty="0"/>
              <a:t> WFA is </a:t>
            </a:r>
            <a:r>
              <a:rPr lang="sv-SE" dirty="0" err="1"/>
              <a:t>testing</a:t>
            </a:r>
            <a:r>
              <a:rPr lang="sv-SE" dirty="0"/>
              <a:t> </a:t>
            </a:r>
            <a:r>
              <a:rPr lang="sv-SE" dirty="0" err="1"/>
              <a:t>WiFi</a:t>
            </a:r>
            <a:r>
              <a:rPr lang="sv-SE" dirty="0"/>
              <a:t> </a:t>
            </a:r>
            <a:r>
              <a:rPr lang="sv-SE" dirty="0" err="1"/>
              <a:t>devices</a:t>
            </a:r>
            <a:r>
              <a:rPr lang="sv-SE" dirty="0"/>
              <a:t>, </a:t>
            </a:r>
            <a:r>
              <a:rPr lang="sv-SE" dirty="0" err="1"/>
              <a:t>but</a:t>
            </a:r>
            <a:r>
              <a:rPr lang="sv-SE" dirty="0"/>
              <a:t> as </a:t>
            </a:r>
            <a:r>
              <a:rPr lang="sv-SE" dirty="0" err="1"/>
              <a:t>victims</a:t>
            </a:r>
            <a:r>
              <a:rPr lang="sv-SE" dirty="0"/>
              <a:t>. Not </a:t>
            </a:r>
            <a:r>
              <a:rPr lang="sv-SE" dirty="0" err="1"/>
              <a:t>only</a:t>
            </a:r>
            <a:r>
              <a:rPr lang="sv-SE" dirty="0"/>
              <a:t> </a:t>
            </a:r>
            <a:r>
              <a:rPr lang="sv-SE" dirty="0" err="1"/>
              <a:t>WiFi</a:t>
            </a:r>
            <a:r>
              <a:rPr lang="sv-SE" dirty="0"/>
              <a:t> as </a:t>
            </a:r>
            <a:r>
              <a:rPr lang="sv-SE" dirty="0" err="1"/>
              <a:t>victims</a:t>
            </a:r>
            <a:r>
              <a:rPr lang="sv-SE" dirty="0"/>
              <a:t>. </a:t>
            </a:r>
            <a:r>
              <a:rPr lang="sv-SE" dirty="0" err="1"/>
              <a:t>Unfair</a:t>
            </a:r>
            <a:r>
              <a:rPr lang="sv-SE" dirty="0"/>
              <a:t> </a:t>
            </a:r>
            <a:r>
              <a:rPr lang="sv-SE" dirty="0" err="1"/>
              <a:t>only</a:t>
            </a:r>
            <a:r>
              <a:rPr lang="sv-SE" dirty="0"/>
              <a:t> </a:t>
            </a:r>
            <a:r>
              <a:rPr lang="sv-SE" dirty="0" err="1"/>
              <a:t>one</a:t>
            </a:r>
            <a:r>
              <a:rPr lang="sv-SE" dirty="0"/>
              <a:t> system as </a:t>
            </a:r>
            <a:r>
              <a:rPr lang="sv-SE" dirty="0" err="1"/>
              <a:t>victim</a:t>
            </a:r>
            <a:r>
              <a:rPr lang="sv-SE" dirty="0"/>
              <a:t>, </a:t>
            </a:r>
            <a:r>
              <a:rPr lang="sv-SE" dirty="0" err="1"/>
              <a:t>maybe</a:t>
            </a:r>
            <a:r>
              <a:rPr lang="sv-SE" dirty="0"/>
              <a:t> </a:t>
            </a:r>
            <a:r>
              <a:rPr lang="sv-SE" dirty="0" err="1"/>
              <a:t>we</a:t>
            </a:r>
            <a:r>
              <a:rPr lang="sv-SE" dirty="0"/>
              <a:t> </a:t>
            </a:r>
            <a:r>
              <a:rPr lang="sv-SE" dirty="0" err="1"/>
              <a:t>can</a:t>
            </a:r>
            <a:r>
              <a:rPr lang="sv-SE" dirty="0"/>
              <a:t> call it </a:t>
            </a:r>
            <a:r>
              <a:rPr lang="sv-SE" dirty="0" err="1"/>
              <a:t>evaluation</a:t>
            </a:r>
            <a:r>
              <a:rPr lang="sv-SE" dirty="0"/>
              <a:t> </a:t>
            </a:r>
            <a:r>
              <a:rPr lang="sv-SE" dirty="0" err="1"/>
              <a:t>instead</a:t>
            </a:r>
            <a:r>
              <a:rPr lang="sv-SE" dirty="0"/>
              <a:t> </a:t>
            </a:r>
            <a:r>
              <a:rPr lang="sv-SE" dirty="0" err="1"/>
              <a:t>of</a:t>
            </a:r>
            <a:r>
              <a:rPr lang="sv-SE" dirty="0"/>
              <a:t> pass/</a:t>
            </a:r>
            <a:r>
              <a:rPr lang="sv-SE" dirty="0" err="1"/>
              <a:t>fail</a:t>
            </a:r>
            <a:endParaRPr lang="sv-SE" dirty="0"/>
          </a:p>
          <a:p>
            <a:r>
              <a:rPr lang="sv-SE" dirty="0"/>
              <a:t>BCM: []</a:t>
            </a:r>
          </a:p>
          <a:p>
            <a:r>
              <a:rPr lang="sv-SE" dirty="0" err="1"/>
              <a:t>Qualcomm</a:t>
            </a:r>
            <a:r>
              <a:rPr lang="sv-SE" dirty="0"/>
              <a:t>: </a:t>
            </a:r>
            <a:r>
              <a:rPr lang="sv-SE" dirty="0" err="1"/>
              <a:t>redefining</a:t>
            </a:r>
            <a:r>
              <a:rPr lang="sv-SE" dirty="0"/>
              <a:t> the 11n and 11ac is </a:t>
            </a:r>
            <a:r>
              <a:rPr lang="sv-SE" dirty="0" err="1"/>
              <a:t>completely</a:t>
            </a:r>
            <a:r>
              <a:rPr lang="sv-SE" dirty="0"/>
              <a:t> </a:t>
            </a:r>
            <a:r>
              <a:rPr lang="sv-SE" dirty="0" err="1"/>
              <a:t>out</a:t>
            </a:r>
            <a:r>
              <a:rPr lang="sv-SE" dirty="0"/>
              <a:t> </a:t>
            </a:r>
            <a:r>
              <a:rPr lang="sv-SE" dirty="0" err="1"/>
              <a:t>of</a:t>
            </a:r>
            <a:r>
              <a:rPr lang="sv-SE" dirty="0"/>
              <a:t> </a:t>
            </a:r>
            <a:r>
              <a:rPr lang="sv-SE" dirty="0" err="1"/>
              <a:t>scope</a:t>
            </a:r>
            <a:r>
              <a:rPr lang="sv-SE" dirty="0"/>
              <a:t>, the </a:t>
            </a:r>
            <a:r>
              <a:rPr lang="sv-SE" dirty="0" err="1"/>
              <a:t>scope</a:t>
            </a:r>
            <a:r>
              <a:rPr lang="sv-SE" dirty="0"/>
              <a:t> </a:t>
            </a:r>
            <a:r>
              <a:rPr lang="sv-SE" dirty="0" err="1"/>
              <a:t>should</a:t>
            </a:r>
            <a:r>
              <a:rPr lang="sv-SE" dirty="0"/>
              <a:t> be </a:t>
            </a:r>
            <a:r>
              <a:rPr lang="sv-SE" dirty="0" err="1"/>
              <a:t>clear</a:t>
            </a:r>
            <a:endParaRPr lang="sv-SE" dirty="0"/>
          </a:p>
          <a:p>
            <a:r>
              <a:rPr lang="sv-SE" dirty="0" err="1"/>
              <a:t>CableLabs</a:t>
            </a:r>
            <a:r>
              <a:rPr lang="sv-SE" dirty="0"/>
              <a:t>: </a:t>
            </a:r>
            <a:r>
              <a:rPr lang="sv-SE" dirty="0" err="1"/>
              <a:t>evaluation</a:t>
            </a:r>
            <a:r>
              <a:rPr lang="sv-SE" dirty="0"/>
              <a:t> </a:t>
            </a:r>
            <a:r>
              <a:rPr lang="sv-SE" dirty="0" err="1"/>
              <a:t>testing</a:t>
            </a:r>
            <a:r>
              <a:rPr lang="sv-SE" dirty="0"/>
              <a:t> is </a:t>
            </a:r>
            <a:r>
              <a:rPr lang="sv-SE" dirty="0" err="1"/>
              <a:t>usually</a:t>
            </a:r>
            <a:r>
              <a:rPr lang="sv-SE" dirty="0"/>
              <a:t> </a:t>
            </a:r>
            <a:r>
              <a:rPr lang="sv-SE" dirty="0" err="1"/>
              <a:t>done</a:t>
            </a:r>
            <a:r>
              <a:rPr lang="sv-SE" dirty="0"/>
              <a:t> in private mode, </a:t>
            </a:r>
            <a:r>
              <a:rPr lang="sv-SE" dirty="0" err="1"/>
              <a:t>this</a:t>
            </a:r>
            <a:r>
              <a:rPr lang="sv-SE" dirty="0"/>
              <a:t> </a:t>
            </a:r>
            <a:r>
              <a:rPr lang="sv-SE" dirty="0" err="1"/>
              <a:t>could</a:t>
            </a:r>
            <a:r>
              <a:rPr lang="sv-SE" dirty="0"/>
              <a:t> be </a:t>
            </a:r>
            <a:r>
              <a:rPr lang="sv-SE" dirty="0" err="1"/>
              <a:t>done</a:t>
            </a:r>
            <a:r>
              <a:rPr lang="sv-SE" dirty="0"/>
              <a:t> in private sessions. </a:t>
            </a:r>
            <a:r>
              <a:rPr lang="sv-SE" dirty="0" err="1"/>
              <a:t>WiFi</a:t>
            </a:r>
            <a:r>
              <a:rPr lang="sv-SE" dirty="0"/>
              <a:t> </a:t>
            </a:r>
            <a:r>
              <a:rPr lang="sv-SE" dirty="0" err="1"/>
              <a:t>against</a:t>
            </a:r>
            <a:r>
              <a:rPr lang="sv-SE" dirty="0"/>
              <a:t> LAA </a:t>
            </a:r>
            <a:r>
              <a:rPr lang="sv-SE" dirty="0" err="1"/>
              <a:t>should</a:t>
            </a:r>
            <a:r>
              <a:rPr lang="sv-SE" dirty="0"/>
              <a:t> be </a:t>
            </a:r>
            <a:r>
              <a:rPr lang="sv-SE" dirty="0" err="1"/>
              <a:t>compliance</a:t>
            </a:r>
            <a:r>
              <a:rPr lang="sv-SE" dirty="0"/>
              <a:t>?</a:t>
            </a:r>
          </a:p>
          <a:p>
            <a:r>
              <a:rPr lang="sv-SE" dirty="0" err="1"/>
              <a:t>Huawei</a:t>
            </a:r>
            <a:r>
              <a:rPr lang="sv-SE" dirty="0"/>
              <a:t>: </a:t>
            </a:r>
            <a:r>
              <a:rPr lang="sv-SE" dirty="0" err="1"/>
              <a:t>it’s</a:t>
            </a:r>
            <a:r>
              <a:rPr lang="sv-SE" dirty="0"/>
              <a:t> </a:t>
            </a:r>
            <a:r>
              <a:rPr lang="sv-SE" dirty="0" err="1"/>
              <a:t>clear</a:t>
            </a:r>
            <a:r>
              <a:rPr lang="sv-SE" dirty="0"/>
              <a:t> in the </a:t>
            </a:r>
            <a:r>
              <a:rPr lang="sv-SE" dirty="0" err="1"/>
              <a:t>objective</a:t>
            </a:r>
            <a:r>
              <a:rPr lang="sv-SE" dirty="0"/>
              <a:t> in the SI </a:t>
            </a:r>
            <a:r>
              <a:rPr lang="sv-SE" dirty="0" err="1"/>
              <a:t>should</a:t>
            </a:r>
            <a:r>
              <a:rPr lang="sv-SE" dirty="0"/>
              <a:t> be bi-</a:t>
            </a:r>
            <a:r>
              <a:rPr lang="sv-SE" dirty="0" err="1"/>
              <a:t>directional</a:t>
            </a:r>
            <a:r>
              <a:rPr lang="sv-SE" dirty="0"/>
              <a:t>, fair to test </a:t>
            </a:r>
            <a:r>
              <a:rPr lang="sv-SE" dirty="0" err="1"/>
              <a:t>wifi</a:t>
            </a:r>
            <a:r>
              <a:rPr lang="sv-SE" dirty="0"/>
              <a:t> as aggressor</a:t>
            </a:r>
          </a:p>
          <a:p>
            <a:r>
              <a:rPr lang="sv-SE" dirty="0"/>
              <a:t>HPE: </a:t>
            </a:r>
            <a:r>
              <a:rPr lang="sv-SE" dirty="0" err="1"/>
              <a:t>we</a:t>
            </a:r>
            <a:r>
              <a:rPr lang="sv-SE" dirty="0"/>
              <a:t> </a:t>
            </a:r>
            <a:r>
              <a:rPr lang="sv-SE" dirty="0" err="1"/>
              <a:t>are</a:t>
            </a:r>
            <a:r>
              <a:rPr lang="sv-SE" dirty="0"/>
              <a:t> not </a:t>
            </a:r>
            <a:r>
              <a:rPr lang="sv-SE" dirty="0" err="1"/>
              <a:t>suggesting</a:t>
            </a:r>
            <a:r>
              <a:rPr lang="sv-SE" dirty="0"/>
              <a:t> </a:t>
            </a:r>
            <a:r>
              <a:rPr lang="sv-SE" dirty="0" err="1"/>
              <a:t>that</a:t>
            </a:r>
            <a:r>
              <a:rPr lang="sv-SE" dirty="0"/>
              <a:t> the </a:t>
            </a:r>
            <a:r>
              <a:rPr lang="sv-SE" dirty="0" err="1"/>
              <a:t>performance</a:t>
            </a:r>
            <a:r>
              <a:rPr lang="sv-SE" dirty="0"/>
              <a:t> </a:t>
            </a:r>
            <a:r>
              <a:rPr lang="sv-SE" dirty="0" err="1"/>
              <a:t>of</a:t>
            </a:r>
            <a:r>
              <a:rPr lang="sv-SE" dirty="0"/>
              <a:t> LAA in the </a:t>
            </a:r>
            <a:r>
              <a:rPr lang="sv-SE" dirty="0" err="1"/>
              <a:t>presence</a:t>
            </a:r>
            <a:r>
              <a:rPr lang="sv-SE" dirty="0"/>
              <a:t> </a:t>
            </a:r>
            <a:r>
              <a:rPr lang="sv-SE" dirty="0" err="1"/>
              <a:t>of</a:t>
            </a:r>
            <a:r>
              <a:rPr lang="sv-SE" dirty="0"/>
              <a:t> </a:t>
            </a:r>
            <a:r>
              <a:rPr lang="sv-SE" dirty="0" err="1"/>
              <a:t>WiFi</a:t>
            </a:r>
            <a:r>
              <a:rPr lang="sv-SE" dirty="0"/>
              <a:t>  </a:t>
            </a:r>
            <a:r>
              <a:rPr lang="sv-SE" dirty="0" err="1"/>
              <a:t>should</a:t>
            </a:r>
            <a:r>
              <a:rPr lang="sv-SE" dirty="0"/>
              <a:t> not be </a:t>
            </a:r>
            <a:r>
              <a:rPr lang="sv-SE" dirty="0" err="1"/>
              <a:t>tested</a:t>
            </a:r>
            <a:r>
              <a:rPr lang="sv-SE" dirty="0"/>
              <a:t>, </a:t>
            </a:r>
            <a:r>
              <a:rPr lang="sv-SE" dirty="0" err="1"/>
              <a:t>but</a:t>
            </a:r>
            <a:r>
              <a:rPr lang="sv-SE" dirty="0"/>
              <a:t> </a:t>
            </a:r>
            <a:r>
              <a:rPr lang="sv-SE" dirty="0" err="1"/>
              <a:t>how</a:t>
            </a:r>
            <a:r>
              <a:rPr lang="sv-SE" dirty="0"/>
              <a:t> to be </a:t>
            </a:r>
            <a:r>
              <a:rPr lang="sv-SE" dirty="0" err="1"/>
              <a:t>done</a:t>
            </a:r>
            <a:r>
              <a:rPr lang="sv-SE" dirty="0"/>
              <a:t> and </a:t>
            </a:r>
            <a:r>
              <a:rPr lang="sv-SE" dirty="0" err="1"/>
              <a:t>what</a:t>
            </a:r>
            <a:r>
              <a:rPr lang="sv-SE" dirty="0"/>
              <a:t> to do </a:t>
            </a:r>
            <a:r>
              <a:rPr lang="sv-SE" dirty="0" err="1"/>
              <a:t>with</a:t>
            </a:r>
            <a:r>
              <a:rPr lang="sv-SE" dirty="0"/>
              <a:t> the </a:t>
            </a:r>
            <a:r>
              <a:rPr lang="sv-SE" dirty="0" err="1"/>
              <a:t>results</a:t>
            </a:r>
            <a:r>
              <a:rPr lang="sv-SE" dirty="0"/>
              <a:t>. No </a:t>
            </a:r>
            <a:r>
              <a:rPr lang="sv-SE" dirty="0" err="1"/>
              <a:t>further</a:t>
            </a:r>
            <a:r>
              <a:rPr lang="sv-SE" dirty="0"/>
              <a:t> </a:t>
            </a:r>
            <a:r>
              <a:rPr lang="sv-SE" dirty="0" err="1"/>
              <a:t>descriptions</a:t>
            </a:r>
            <a:r>
              <a:rPr lang="sv-SE" dirty="0"/>
              <a:t> </a:t>
            </a:r>
            <a:r>
              <a:rPr lang="sv-SE" dirty="0" err="1"/>
              <a:t>today</a:t>
            </a:r>
            <a:r>
              <a:rPr lang="sv-SE" dirty="0"/>
              <a:t>, </a:t>
            </a:r>
            <a:r>
              <a:rPr lang="sv-SE" dirty="0" err="1"/>
              <a:t>keep</a:t>
            </a:r>
            <a:r>
              <a:rPr lang="sv-SE" dirty="0"/>
              <a:t> it for item for </a:t>
            </a:r>
            <a:r>
              <a:rPr lang="sv-SE" dirty="0" err="1"/>
              <a:t>further</a:t>
            </a:r>
            <a:r>
              <a:rPr lang="sv-SE" dirty="0"/>
              <a:t> </a:t>
            </a:r>
            <a:r>
              <a:rPr lang="sv-SE" dirty="0" err="1"/>
              <a:t>study</a:t>
            </a:r>
            <a:endParaRPr lang="sv-SE" dirty="0"/>
          </a:p>
          <a:p>
            <a:r>
              <a:rPr lang="sv-SE" dirty="0"/>
              <a:t>Verizon: </a:t>
            </a:r>
            <a:r>
              <a:rPr lang="sv-SE" dirty="0" err="1"/>
              <a:t>remove</a:t>
            </a:r>
            <a:r>
              <a:rPr lang="sv-SE" dirty="0"/>
              <a:t> the </a:t>
            </a:r>
            <a:r>
              <a:rPr lang="sv-SE" dirty="0" err="1"/>
              <a:t>VoIP</a:t>
            </a:r>
            <a:r>
              <a:rPr lang="sv-SE" dirty="0"/>
              <a:t> LAA aggressor </a:t>
            </a:r>
            <a:r>
              <a:rPr lang="sv-SE" dirty="0" err="1"/>
              <a:t>case</a:t>
            </a:r>
            <a:endParaRPr lang="sv-SE" dirty="0"/>
          </a:p>
          <a:p>
            <a:r>
              <a:rPr lang="sv-SE" dirty="0" err="1"/>
              <a:t>Huawei</a:t>
            </a:r>
            <a:r>
              <a:rPr lang="sv-SE" dirty="0"/>
              <a:t>: </a:t>
            </a:r>
          </a:p>
          <a:p>
            <a:endParaRPr lang="sv-SE" dirty="0"/>
          </a:p>
        </p:txBody>
      </p:sp>
      <p:sp>
        <p:nvSpPr>
          <p:cNvPr id="4" name="Slide Number Placeholder 3"/>
          <p:cNvSpPr>
            <a:spLocks noGrp="1"/>
          </p:cNvSpPr>
          <p:nvPr>
            <p:ph type="sldNum" sz="quarter" idx="10"/>
          </p:nvPr>
        </p:nvSpPr>
        <p:spPr/>
        <p:txBody>
          <a:bodyPr/>
          <a:lstStyle/>
          <a:p>
            <a:pPr>
              <a:defRPr/>
            </a:pPr>
            <a:fld id="{3005257B-5D90-4E7F-8BDE-EB245DF1B938}" type="slidenum">
              <a:rPr lang="en-US" smtClean="0"/>
              <a:pPr>
                <a:defRPr/>
              </a:pPr>
              <a:t>8</a:t>
            </a:fld>
            <a:endParaRPr lang="en-US"/>
          </a:p>
        </p:txBody>
      </p:sp>
    </p:spTree>
    <p:extLst>
      <p:ext uri="{BB962C8B-B14F-4D97-AF65-F5344CB8AC3E}">
        <p14:creationId xmlns:p14="http://schemas.microsoft.com/office/powerpoint/2010/main" val="32276317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dirty="0" err="1"/>
              <a:t>Qualcomm</a:t>
            </a:r>
            <a:r>
              <a:rPr lang="sv-SE" dirty="0"/>
              <a:t>: the </a:t>
            </a:r>
            <a:r>
              <a:rPr lang="sv-SE" dirty="0" err="1"/>
              <a:t>baseline</a:t>
            </a:r>
            <a:r>
              <a:rPr lang="sv-SE" dirty="0"/>
              <a:t> </a:t>
            </a:r>
            <a:r>
              <a:rPr lang="sv-SE" dirty="0" err="1"/>
              <a:t>setting</a:t>
            </a:r>
            <a:r>
              <a:rPr lang="sv-SE" dirty="0"/>
              <a:t> </a:t>
            </a:r>
            <a:r>
              <a:rPr lang="sv-SE" dirty="0" err="1"/>
              <a:t>should</a:t>
            </a:r>
            <a:r>
              <a:rPr lang="sv-SE" dirty="0"/>
              <a:t> be </a:t>
            </a:r>
            <a:r>
              <a:rPr lang="sv-SE" dirty="0" err="1"/>
              <a:t>thedefault</a:t>
            </a:r>
            <a:r>
              <a:rPr lang="sv-SE" dirty="0"/>
              <a:t> </a:t>
            </a:r>
            <a:r>
              <a:rPr lang="sv-SE" dirty="0" err="1"/>
              <a:t>settings</a:t>
            </a:r>
            <a:r>
              <a:rPr lang="sv-SE" dirty="0"/>
              <a:t>, </a:t>
            </a:r>
            <a:r>
              <a:rPr lang="sv-SE" dirty="0" err="1"/>
              <a:t>there</a:t>
            </a:r>
            <a:r>
              <a:rPr lang="sv-SE" dirty="0"/>
              <a:t> </a:t>
            </a:r>
            <a:r>
              <a:rPr lang="sv-SE" dirty="0" err="1"/>
              <a:t>could</a:t>
            </a:r>
            <a:r>
              <a:rPr lang="sv-SE" dirty="0"/>
              <a:t> be </a:t>
            </a:r>
            <a:r>
              <a:rPr lang="sv-SE" dirty="0" err="1"/>
              <a:t>some</a:t>
            </a:r>
            <a:r>
              <a:rPr lang="sv-SE" dirty="0"/>
              <a:t> </a:t>
            </a:r>
            <a:r>
              <a:rPr lang="sv-SE" dirty="0" err="1"/>
              <a:t>modification</a:t>
            </a:r>
            <a:r>
              <a:rPr lang="sv-SE" dirty="0"/>
              <a:t> </a:t>
            </a:r>
            <a:r>
              <a:rPr lang="sv-SE" dirty="0" err="1"/>
              <a:t>needed</a:t>
            </a:r>
            <a:r>
              <a:rPr lang="sv-SE" dirty="0"/>
              <a:t> for 1) </a:t>
            </a:r>
            <a:r>
              <a:rPr lang="sv-SE" dirty="0" err="1"/>
              <a:t>run</a:t>
            </a:r>
            <a:r>
              <a:rPr lang="sv-SE" dirty="0"/>
              <a:t> the test 2) </a:t>
            </a:r>
            <a:r>
              <a:rPr lang="sv-SE" dirty="0" err="1"/>
              <a:t>reprodicibility</a:t>
            </a:r>
            <a:r>
              <a:rPr lang="sv-SE" dirty="0"/>
              <a:t> 3) </a:t>
            </a:r>
            <a:r>
              <a:rPr lang="sv-SE" dirty="0" err="1"/>
              <a:t>oeprational</a:t>
            </a:r>
            <a:r>
              <a:rPr lang="sv-SE" dirty="0"/>
              <a:t> </a:t>
            </a:r>
            <a:r>
              <a:rPr lang="sv-SE" dirty="0" err="1"/>
              <a:t>behaviour</a:t>
            </a:r>
            <a:r>
              <a:rPr lang="sv-SE" dirty="0"/>
              <a:t>. </a:t>
            </a:r>
            <a:r>
              <a:rPr lang="sv-SE" dirty="0" err="1"/>
              <a:t>We</a:t>
            </a:r>
            <a:r>
              <a:rPr lang="sv-SE" dirty="0"/>
              <a:t> </a:t>
            </a:r>
            <a:r>
              <a:rPr lang="sv-SE" dirty="0" err="1"/>
              <a:t>are</a:t>
            </a:r>
            <a:r>
              <a:rPr lang="sv-SE" dirty="0"/>
              <a:t> </a:t>
            </a:r>
            <a:r>
              <a:rPr lang="sv-SE" dirty="0" err="1"/>
              <a:t>willing</a:t>
            </a:r>
            <a:r>
              <a:rPr lang="sv-SE" dirty="0"/>
              <a:t> to </a:t>
            </a:r>
            <a:r>
              <a:rPr lang="sv-SE" dirty="0" err="1"/>
              <a:t>compromise</a:t>
            </a:r>
            <a:r>
              <a:rPr lang="sv-SE" dirty="0"/>
              <a:t> a bit, </a:t>
            </a:r>
            <a:r>
              <a:rPr lang="sv-SE" dirty="0" err="1"/>
              <a:t>whatever</a:t>
            </a:r>
            <a:r>
              <a:rPr lang="sv-SE" dirty="0"/>
              <a:t> </a:t>
            </a:r>
            <a:r>
              <a:rPr lang="sv-SE" dirty="0" err="1"/>
              <a:t>we</a:t>
            </a:r>
            <a:r>
              <a:rPr lang="sv-SE" dirty="0"/>
              <a:t> </a:t>
            </a:r>
            <a:r>
              <a:rPr lang="sv-SE" dirty="0" err="1"/>
              <a:t>include</a:t>
            </a:r>
            <a:r>
              <a:rPr lang="sv-SE" dirty="0"/>
              <a:t> </a:t>
            </a:r>
            <a:r>
              <a:rPr lang="sv-SE" dirty="0" err="1"/>
              <a:t>needs</a:t>
            </a:r>
            <a:r>
              <a:rPr lang="sv-SE" dirty="0"/>
              <a:t> to be </a:t>
            </a:r>
            <a:r>
              <a:rPr lang="sv-SE" dirty="0" err="1"/>
              <a:t>clear</a:t>
            </a:r>
            <a:r>
              <a:rPr lang="sv-SE" dirty="0"/>
              <a:t> and </a:t>
            </a:r>
            <a:r>
              <a:rPr lang="sv-SE" dirty="0" err="1"/>
              <a:t>effective</a:t>
            </a:r>
            <a:r>
              <a:rPr lang="sv-SE" dirty="0"/>
              <a:t>. No </a:t>
            </a:r>
            <a:r>
              <a:rPr lang="sv-SE" dirty="0" err="1"/>
              <a:t>ambiguity</a:t>
            </a:r>
            <a:r>
              <a:rPr lang="sv-SE" dirty="0"/>
              <a:t>.</a:t>
            </a:r>
          </a:p>
          <a:p>
            <a:r>
              <a:rPr lang="sv-SE" dirty="0"/>
              <a:t>HPE: </a:t>
            </a:r>
            <a:r>
              <a:rPr lang="sv-SE" dirty="0" err="1"/>
              <a:t>we</a:t>
            </a:r>
            <a:r>
              <a:rPr lang="sv-SE" dirty="0"/>
              <a:t> </a:t>
            </a:r>
            <a:r>
              <a:rPr lang="sv-SE" dirty="0" err="1"/>
              <a:t>are</a:t>
            </a:r>
            <a:r>
              <a:rPr lang="sv-SE" dirty="0"/>
              <a:t> happy </a:t>
            </a:r>
            <a:r>
              <a:rPr lang="sv-SE" dirty="0" err="1"/>
              <a:t>with</a:t>
            </a:r>
            <a:r>
              <a:rPr lang="sv-SE" dirty="0"/>
              <a:t> </a:t>
            </a:r>
            <a:r>
              <a:rPr lang="sv-SE" dirty="0" err="1"/>
              <a:t>language</a:t>
            </a:r>
            <a:r>
              <a:rPr lang="sv-SE" dirty="0"/>
              <a:t> in </a:t>
            </a:r>
            <a:r>
              <a:rPr lang="sv-SE" dirty="0" err="1"/>
              <a:t>slide</a:t>
            </a:r>
            <a:r>
              <a:rPr lang="sv-SE" dirty="0"/>
              <a:t> 9 and </a:t>
            </a:r>
            <a:r>
              <a:rPr lang="sv-SE" dirty="0" err="1"/>
              <a:t>prepared</a:t>
            </a:r>
            <a:r>
              <a:rPr lang="sv-SE" dirty="0"/>
              <a:t> to go </a:t>
            </a:r>
            <a:r>
              <a:rPr lang="sv-SE" dirty="0" err="1"/>
              <a:t>with</a:t>
            </a:r>
            <a:r>
              <a:rPr lang="sv-SE" dirty="0"/>
              <a:t> </a:t>
            </a:r>
            <a:r>
              <a:rPr lang="sv-SE" dirty="0" err="1"/>
              <a:t>that</a:t>
            </a:r>
            <a:endParaRPr lang="sv-SE" dirty="0"/>
          </a:p>
        </p:txBody>
      </p:sp>
      <p:sp>
        <p:nvSpPr>
          <p:cNvPr id="4" name="Slide Number Placeholder 3"/>
          <p:cNvSpPr>
            <a:spLocks noGrp="1"/>
          </p:cNvSpPr>
          <p:nvPr>
            <p:ph type="sldNum" sz="quarter" idx="10"/>
          </p:nvPr>
        </p:nvSpPr>
        <p:spPr/>
        <p:txBody>
          <a:bodyPr/>
          <a:lstStyle/>
          <a:p>
            <a:pPr>
              <a:defRPr/>
            </a:pPr>
            <a:fld id="{3005257B-5D90-4E7F-8BDE-EB245DF1B938}" type="slidenum">
              <a:rPr lang="en-US" smtClean="0"/>
              <a:pPr>
                <a:defRPr/>
              </a:pPr>
              <a:t>9</a:t>
            </a:fld>
            <a:endParaRPr lang="en-US"/>
          </a:p>
        </p:txBody>
      </p:sp>
    </p:spTree>
    <p:extLst>
      <p:ext uri="{BB962C8B-B14F-4D97-AF65-F5344CB8AC3E}">
        <p14:creationId xmlns:p14="http://schemas.microsoft.com/office/powerpoint/2010/main" val="24950102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dirty="0" err="1"/>
              <a:t>Qualcomm</a:t>
            </a:r>
            <a:r>
              <a:rPr lang="sv-SE" dirty="0"/>
              <a:t>: problem is </a:t>
            </a:r>
            <a:r>
              <a:rPr lang="sv-SE" dirty="0" err="1"/>
              <a:t>if</a:t>
            </a:r>
            <a:r>
              <a:rPr lang="sv-SE" dirty="0"/>
              <a:t> ”</a:t>
            </a:r>
            <a:r>
              <a:rPr lang="sv-SE" dirty="0" err="1"/>
              <a:t>documented</a:t>
            </a:r>
            <a:r>
              <a:rPr lang="sv-SE" dirty="0"/>
              <a:t>” is </a:t>
            </a:r>
            <a:r>
              <a:rPr lang="sv-SE" dirty="0" err="1"/>
              <a:t>needed</a:t>
            </a:r>
            <a:r>
              <a:rPr lang="sv-SE" dirty="0"/>
              <a:t>? </a:t>
            </a:r>
            <a:r>
              <a:rPr lang="sv-SE" dirty="0" err="1"/>
              <a:t>We</a:t>
            </a:r>
            <a:r>
              <a:rPr lang="sv-SE" dirty="0"/>
              <a:t> </a:t>
            </a:r>
            <a:r>
              <a:rPr lang="sv-SE" dirty="0" err="1"/>
              <a:t>can</a:t>
            </a:r>
            <a:r>
              <a:rPr lang="sv-SE" dirty="0"/>
              <a:t> </a:t>
            </a:r>
            <a:r>
              <a:rPr lang="sv-SE" dirty="0" err="1"/>
              <a:t>discuss</a:t>
            </a:r>
            <a:r>
              <a:rPr lang="sv-SE" dirty="0"/>
              <a:t> </a:t>
            </a:r>
            <a:r>
              <a:rPr lang="sv-SE" dirty="0" err="1"/>
              <a:t>further</a:t>
            </a:r>
            <a:endParaRPr lang="sv-SE" dirty="0"/>
          </a:p>
          <a:p>
            <a:r>
              <a:rPr lang="sv-SE" dirty="0"/>
              <a:t>BCM: </a:t>
            </a:r>
            <a:r>
              <a:rPr lang="sv-SE" dirty="0" err="1"/>
              <a:t>this</a:t>
            </a:r>
            <a:r>
              <a:rPr lang="sv-SE" dirty="0"/>
              <a:t> </a:t>
            </a:r>
            <a:r>
              <a:rPr lang="sv-SE" dirty="0" err="1"/>
              <a:t>slide</a:t>
            </a:r>
            <a:r>
              <a:rPr lang="sv-SE" dirty="0"/>
              <a:t> has </a:t>
            </a:r>
            <a:r>
              <a:rPr lang="sv-SE" dirty="0" err="1"/>
              <a:t>been</a:t>
            </a:r>
            <a:r>
              <a:rPr lang="sv-SE" dirty="0"/>
              <a:t> </a:t>
            </a:r>
            <a:r>
              <a:rPr lang="sv-SE" dirty="0" err="1"/>
              <a:t>agreed</a:t>
            </a:r>
            <a:r>
              <a:rPr lang="sv-SE" dirty="0"/>
              <a:t> </a:t>
            </a:r>
            <a:r>
              <a:rPr lang="sv-SE" dirty="0" err="1"/>
              <a:t>offline</a:t>
            </a:r>
            <a:endParaRPr lang="sv-SE" dirty="0"/>
          </a:p>
          <a:p>
            <a:endParaRPr lang="sv-SE" dirty="0"/>
          </a:p>
        </p:txBody>
      </p:sp>
      <p:sp>
        <p:nvSpPr>
          <p:cNvPr id="4" name="Slide Number Placeholder 3"/>
          <p:cNvSpPr>
            <a:spLocks noGrp="1"/>
          </p:cNvSpPr>
          <p:nvPr>
            <p:ph type="sldNum" sz="quarter" idx="10"/>
          </p:nvPr>
        </p:nvSpPr>
        <p:spPr/>
        <p:txBody>
          <a:bodyPr/>
          <a:lstStyle/>
          <a:p>
            <a:pPr>
              <a:defRPr/>
            </a:pPr>
            <a:fld id="{3005257B-5D90-4E7F-8BDE-EB245DF1B938}" type="slidenum">
              <a:rPr lang="en-US" smtClean="0"/>
              <a:pPr>
                <a:defRPr/>
              </a:pPr>
              <a:t>10</a:t>
            </a:fld>
            <a:endParaRPr lang="en-US"/>
          </a:p>
        </p:txBody>
      </p:sp>
    </p:spTree>
    <p:extLst>
      <p:ext uri="{BB962C8B-B14F-4D97-AF65-F5344CB8AC3E}">
        <p14:creationId xmlns:p14="http://schemas.microsoft.com/office/powerpoint/2010/main" val="3591587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v-SE" dirty="0"/>
          </a:p>
        </p:txBody>
      </p:sp>
      <p:sp>
        <p:nvSpPr>
          <p:cNvPr id="4" name="Slide Number Placeholder 3"/>
          <p:cNvSpPr>
            <a:spLocks noGrp="1"/>
          </p:cNvSpPr>
          <p:nvPr>
            <p:ph type="sldNum" sz="quarter" idx="10"/>
          </p:nvPr>
        </p:nvSpPr>
        <p:spPr/>
        <p:txBody>
          <a:bodyPr/>
          <a:lstStyle/>
          <a:p>
            <a:pPr>
              <a:defRPr/>
            </a:pPr>
            <a:fld id="{3005257B-5D90-4E7F-8BDE-EB245DF1B938}" type="slidenum">
              <a:rPr lang="en-US" smtClean="0"/>
              <a:pPr>
                <a:defRPr/>
              </a:pPr>
              <a:t>11</a:t>
            </a:fld>
            <a:endParaRPr lang="en-US"/>
          </a:p>
        </p:txBody>
      </p:sp>
    </p:spTree>
    <p:extLst>
      <p:ext uri="{BB962C8B-B14F-4D97-AF65-F5344CB8AC3E}">
        <p14:creationId xmlns:p14="http://schemas.microsoft.com/office/powerpoint/2010/main" val="11816353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v-SE" dirty="0" err="1"/>
              <a:t>CableLabs</a:t>
            </a:r>
            <a:r>
              <a:rPr lang="sv-SE" dirty="0"/>
              <a:t>: </a:t>
            </a:r>
            <a:r>
              <a:rPr lang="sv-SE" dirty="0" err="1"/>
              <a:t>take</a:t>
            </a:r>
            <a:r>
              <a:rPr lang="sv-SE" dirty="0"/>
              <a:t> </a:t>
            </a:r>
            <a:r>
              <a:rPr lang="sv-SE" dirty="0" err="1"/>
              <a:t>of</a:t>
            </a:r>
            <a:r>
              <a:rPr lang="sv-SE" dirty="0"/>
              <a:t> the -62 and -82</a:t>
            </a:r>
          </a:p>
          <a:p>
            <a:r>
              <a:rPr lang="sv-SE" dirty="0"/>
              <a:t>Nokia: not </a:t>
            </a:r>
            <a:r>
              <a:rPr lang="sv-SE" dirty="0" err="1"/>
              <a:t>take</a:t>
            </a:r>
            <a:r>
              <a:rPr lang="sv-SE" dirty="0"/>
              <a:t> it </a:t>
            </a:r>
            <a:r>
              <a:rPr lang="sv-SE" dirty="0" err="1"/>
              <a:t>out</a:t>
            </a:r>
            <a:endParaRPr lang="sv-SE" dirty="0"/>
          </a:p>
          <a:p>
            <a:r>
              <a:rPr lang="sv-SE" dirty="0"/>
              <a:t>Ericsson: maximum </a:t>
            </a:r>
            <a:r>
              <a:rPr lang="sv-SE" dirty="0" err="1"/>
              <a:t>two</a:t>
            </a:r>
            <a:r>
              <a:rPr lang="sv-SE" dirty="0"/>
              <a:t> </a:t>
            </a:r>
            <a:r>
              <a:rPr lang="sv-SE" dirty="0" err="1"/>
              <a:t>levels</a:t>
            </a:r>
            <a:r>
              <a:rPr lang="sv-SE" dirty="0"/>
              <a:t>.</a:t>
            </a:r>
          </a:p>
          <a:p>
            <a:r>
              <a:rPr lang="sv-SE" dirty="0"/>
              <a:t>HPE: no </a:t>
            </a:r>
            <a:r>
              <a:rPr lang="sv-SE" dirty="0" err="1"/>
              <a:t>particular</a:t>
            </a:r>
            <a:r>
              <a:rPr lang="sv-SE" dirty="0"/>
              <a:t> </a:t>
            </a:r>
            <a:r>
              <a:rPr lang="sv-SE" dirty="0" err="1"/>
              <a:t>view</a:t>
            </a:r>
            <a:r>
              <a:rPr lang="sv-SE" dirty="0"/>
              <a:t> </a:t>
            </a:r>
            <a:r>
              <a:rPr lang="sv-SE" dirty="0" err="1"/>
              <a:t>of</a:t>
            </a:r>
            <a:r>
              <a:rPr lang="sv-SE" dirty="0"/>
              <a:t> </a:t>
            </a:r>
            <a:r>
              <a:rPr lang="sv-SE" dirty="0" err="1"/>
              <a:t>levels</a:t>
            </a:r>
            <a:r>
              <a:rPr lang="sv-SE" dirty="0"/>
              <a:t>, </a:t>
            </a:r>
            <a:r>
              <a:rPr lang="sv-SE" dirty="0" err="1"/>
              <a:t>one</a:t>
            </a:r>
            <a:r>
              <a:rPr lang="sv-SE" dirty="0"/>
              <a:t> </a:t>
            </a:r>
            <a:r>
              <a:rPr lang="sv-SE" dirty="0" err="1"/>
              <a:t>level</a:t>
            </a:r>
            <a:r>
              <a:rPr lang="sv-SE" dirty="0"/>
              <a:t> </a:t>
            </a:r>
            <a:r>
              <a:rPr lang="sv-SE" dirty="0" err="1"/>
              <a:t>that</a:t>
            </a:r>
            <a:r>
              <a:rPr lang="sv-SE" dirty="0"/>
              <a:t> is in </a:t>
            </a:r>
            <a:r>
              <a:rPr lang="sv-SE" dirty="0" err="1"/>
              <a:t>between</a:t>
            </a:r>
            <a:r>
              <a:rPr lang="sv-SE" dirty="0"/>
              <a:t> -72 and -82, </a:t>
            </a:r>
            <a:r>
              <a:rPr lang="sv-SE" dirty="0" err="1"/>
              <a:t>difficult</a:t>
            </a:r>
            <a:r>
              <a:rPr lang="sv-SE" dirty="0"/>
              <a:t> to get </a:t>
            </a:r>
            <a:r>
              <a:rPr lang="sv-SE" dirty="0" err="1"/>
              <a:t>reliavle</a:t>
            </a:r>
            <a:r>
              <a:rPr lang="sv-SE" dirty="0"/>
              <a:t> test </a:t>
            </a:r>
            <a:r>
              <a:rPr lang="sv-SE" dirty="0" err="1"/>
              <a:t>results</a:t>
            </a:r>
            <a:r>
              <a:rPr lang="sv-SE" dirty="0"/>
              <a:t> at </a:t>
            </a:r>
            <a:r>
              <a:rPr lang="sv-SE" dirty="0" err="1"/>
              <a:t>levels</a:t>
            </a:r>
            <a:r>
              <a:rPr lang="sv-SE" dirty="0"/>
              <a:t> </a:t>
            </a:r>
            <a:r>
              <a:rPr lang="sv-SE" dirty="0" err="1"/>
              <a:t>that</a:t>
            </a:r>
            <a:r>
              <a:rPr lang="sv-SE" dirty="0"/>
              <a:t> </a:t>
            </a:r>
            <a:r>
              <a:rPr lang="sv-SE" dirty="0" err="1"/>
              <a:t>are</a:t>
            </a:r>
            <a:r>
              <a:rPr lang="sv-SE" dirty="0"/>
              <a:t> as </a:t>
            </a:r>
            <a:r>
              <a:rPr lang="sv-SE" dirty="0" err="1"/>
              <a:t>low</a:t>
            </a:r>
            <a:r>
              <a:rPr lang="sv-SE" dirty="0"/>
              <a:t> as -82</a:t>
            </a:r>
          </a:p>
          <a:p>
            <a:r>
              <a:rPr lang="sv-SE" dirty="0"/>
              <a:t>BCM: </a:t>
            </a:r>
            <a:r>
              <a:rPr lang="sv-SE" dirty="0" err="1"/>
              <a:t>agree</a:t>
            </a:r>
            <a:r>
              <a:rPr lang="sv-SE" dirty="0"/>
              <a:t> </a:t>
            </a:r>
            <a:r>
              <a:rPr lang="sv-SE" dirty="0" err="1"/>
              <a:t>with</a:t>
            </a:r>
            <a:r>
              <a:rPr lang="sv-SE" dirty="0"/>
              <a:t> HPE</a:t>
            </a:r>
          </a:p>
          <a:p>
            <a:r>
              <a:rPr lang="sv-SE" dirty="0"/>
              <a:t>Nokia: LBT test is </a:t>
            </a:r>
            <a:r>
              <a:rPr lang="sv-SE" dirty="0" err="1"/>
              <a:t>with</a:t>
            </a:r>
            <a:r>
              <a:rPr lang="sv-SE" dirty="0"/>
              <a:t> -72 in the </a:t>
            </a:r>
            <a:r>
              <a:rPr lang="sv-SE" dirty="0" err="1"/>
              <a:t>conformance</a:t>
            </a:r>
            <a:r>
              <a:rPr lang="sv-SE" dirty="0"/>
              <a:t> test</a:t>
            </a:r>
          </a:p>
          <a:p>
            <a:pPr marL="0" marR="0" lvl="0" indent="0" algn="l" defTabSz="914400" rtl="0" eaLnBrk="0" fontAlgn="base" latinLnBrk="0" hangingPunct="0">
              <a:lnSpc>
                <a:spcPct val="100000"/>
              </a:lnSpc>
              <a:spcBef>
                <a:spcPct val="30000"/>
              </a:spcBef>
              <a:spcAft>
                <a:spcPct val="0"/>
              </a:spcAft>
              <a:buClrTx/>
              <a:buSzTx/>
              <a:buFontTx/>
              <a:buNone/>
              <a:tabLst/>
              <a:defRPr/>
            </a:pPr>
            <a:r>
              <a:rPr lang="sv-SE" dirty="0" err="1"/>
              <a:t>Qualcomm</a:t>
            </a:r>
            <a:r>
              <a:rPr lang="sv-SE" dirty="0"/>
              <a:t>: no </a:t>
            </a:r>
            <a:r>
              <a:rPr lang="sv-SE" dirty="0" err="1"/>
              <a:t>substantial</a:t>
            </a:r>
            <a:r>
              <a:rPr lang="sv-SE" dirty="0"/>
              <a:t> </a:t>
            </a:r>
            <a:r>
              <a:rPr lang="sv-SE" dirty="0" err="1"/>
              <a:t>difference</a:t>
            </a:r>
            <a:r>
              <a:rPr lang="sv-SE" dirty="0"/>
              <a:t> </a:t>
            </a:r>
            <a:r>
              <a:rPr lang="sv-SE" dirty="0" err="1"/>
              <a:t>between</a:t>
            </a:r>
            <a:r>
              <a:rPr lang="sv-SE" dirty="0"/>
              <a:t> -77 </a:t>
            </a:r>
            <a:r>
              <a:rPr lang="sv-SE" dirty="0" err="1"/>
              <a:t>dBm</a:t>
            </a:r>
            <a:r>
              <a:rPr lang="sv-SE" dirty="0"/>
              <a:t> and -82 </a:t>
            </a:r>
            <a:r>
              <a:rPr lang="sv-SE" dirty="0" err="1"/>
              <a:t>dBm</a:t>
            </a:r>
            <a:r>
              <a:rPr lang="sv-SE" dirty="0"/>
              <a:t>, </a:t>
            </a:r>
          </a:p>
          <a:p>
            <a:r>
              <a:rPr lang="sv-SE" dirty="0"/>
              <a:t>HPE: </a:t>
            </a:r>
            <a:r>
              <a:rPr lang="sv-SE" dirty="0" err="1"/>
              <a:t>unlikely</a:t>
            </a:r>
            <a:r>
              <a:rPr lang="sv-SE" dirty="0"/>
              <a:t> </a:t>
            </a:r>
            <a:r>
              <a:rPr lang="sv-SE" dirty="0" err="1"/>
              <a:t>that</a:t>
            </a:r>
            <a:r>
              <a:rPr lang="sv-SE" dirty="0"/>
              <a:t> </a:t>
            </a:r>
            <a:r>
              <a:rPr lang="sv-SE" dirty="0" err="1"/>
              <a:t>there</a:t>
            </a:r>
            <a:r>
              <a:rPr lang="sv-SE" dirty="0"/>
              <a:t> is </a:t>
            </a:r>
            <a:r>
              <a:rPr lang="sv-SE" dirty="0" err="1"/>
              <a:t>substantial</a:t>
            </a:r>
            <a:r>
              <a:rPr lang="sv-SE" dirty="0"/>
              <a:t> </a:t>
            </a:r>
            <a:r>
              <a:rPr lang="sv-SE" dirty="0" err="1"/>
              <a:t>difference</a:t>
            </a:r>
            <a:r>
              <a:rPr lang="sv-SE" dirty="0"/>
              <a:t> </a:t>
            </a:r>
            <a:r>
              <a:rPr lang="sv-SE" dirty="0" err="1"/>
              <a:t>between</a:t>
            </a:r>
            <a:r>
              <a:rPr lang="sv-SE" dirty="0"/>
              <a:t> -82 and -77 </a:t>
            </a:r>
            <a:r>
              <a:rPr lang="sv-SE" dirty="0" err="1"/>
              <a:t>therefore</a:t>
            </a:r>
            <a:r>
              <a:rPr lang="sv-SE" dirty="0"/>
              <a:t> </a:t>
            </a:r>
            <a:r>
              <a:rPr lang="sv-SE" dirty="0" err="1"/>
              <a:t>we</a:t>
            </a:r>
            <a:r>
              <a:rPr lang="sv-SE" dirty="0"/>
              <a:t> </a:t>
            </a:r>
            <a:r>
              <a:rPr lang="sv-SE" dirty="0" err="1"/>
              <a:t>would</a:t>
            </a:r>
            <a:r>
              <a:rPr lang="sv-SE" dirty="0"/>
              <a:t> to </a:t>
            </a:r>
            <a:r>
              <a:rPr lang="sv-SE" dirty="0" err="1"/>
              <a:t>agree</a:t>
            </a:r>
            <a:r>
              <a:rPr lang="sv-SE" dirty="0"/>
              <a:t> </a:t>
            </a:r>
            <a:r>
              <a:rPr lang="sv-SE" dirty="0" err="1"/>
              <a:t>with</a:t>
            </a:r>
            <a:r>
              <a:rPr lang="sv-SE" dirty="0"/>
              <a:t> </a:t>
            </a:r>
            <a:r>
              <a:rPr lang="sv-SE" dirty="0" err="1"/>
              <a:t>Qualcomm</a:t>
            </a:r>
            <a:r>
              <a:rPr lang="sv-SE" dirty="0"/>
              <a:t> </a:t>
            </a:r>
            <a:r>
              <a:rPr lang="sv-SE" dirty="0" err="1"/>
              <a:t>that</a:t>
            </a:r>
            <a:r>
              <a:rPr lang="sv-SE" dirty="0"/>
              <a:t> the </a:t>
            </a:r>
            <a:r>
              <a:rPr lang="sv-SE" dirty="0" err="1"/>
              <a:t>level</a:t>
            </a:r>
            <a:r>
              <a:rPr lang="sv-SE" dirty="0"/>
              <a:t> </a:t>
            </a:r>
            <a:r>
              <a:rPr lang="sv-SE" dirty="0" err="1"/>
              <a:t>below</a:t>
            </a:r>
            <a:r>
              <a:rPr lang="sv-SE" dirty="0"/>
              <a:t> </a:t>
            </a:r>
            <a:r>
              <a:rPr lang="sv-SE" dirty="0" err="1"/>
              <a:t>should</a:t>
            </a:r>
            <a:r>
              <a:rPr lang="sv-SE" dirty="0"/>
              <a:t> be no </a:t>
            </a:r>
            <a:r>
              <a:rPr lang="sv-SE" dirty="0" err="1"/>
              <a:t>substantial</a:t>
            </a:r>
            <a:r>
              <a:rPr lang="sv-SE" dirty="0"/>
              <a:t> </a:t>
            </a:r>
            <a:r>
              <a:rPr lang="sv-SE" dirty="0" err="1"/>
              <a:t>difference</a:t>
            </a:r>
            <a:r>
              <a:rPr lang="sv-SE" dirty="0"/>
              <a:t> </a:t>
            </a:r>
            <a:r>
              <a:rPr lang="sv-SE" dirty="0" err="1"/>
              <a:t>between</a:t>
            </a:r>
            <a:r>
              <a:rPr lang="sv-SE" dirty="0"/>
              <a:t> -77 </a:t>
            </a:r>
            <a:r>
              <a:rPr lang="sv-SE" dirty="0" err="1"/>
              <a:t>dBm</a:t>
            </a:r>
            <a:r>
              <a:rPr lang="sv-SE" dirty="0"/>
              <a:t> and -82 </a:t>
            </a:r>
            <a:r>
              <a:rPr lang="sv-SE" dirty="0" err="1"/>
              <a:t>dBm</a:t>
            </a:r>
            <a:r>
              <a:rPr lang="sv-SE" dirty="0"/>
              <a:t>, </a:t>
            </a:r>
          </a:p>
          <a:p>
            <a:r>
              <a:rPr lang="sv-SE" dirty="0" err="1"/>
              <a:t>CableLabs</a:t>
            </a:r>
            <a:r>
              <a:rPr lang="sv-SE" dirty="0"/>
              <a:t>: </a:t>
            </a:r>
            <a:r>
              <a:rPr lang="sv-SE" dirty="0" err="1"/>
              <a:t>agree</a:t>
            </a:r>
            <a:r>
              <a:rPr lang="sv-SE" dirty="0"/>
              <a:t> </a:t>
            </a:r>
            <a:r>
              <a:rPr lang="sv-SE" dirty="0" err="1"/>
              <a:t>with</a:t>
            </a:r>
            <a:r>
              <a:rPr lang="sv-SE" dirty="0"/>
              <a:t> the </a:t>
            </a:r>
            <a:r>
              <a:rPr lang="sv-SE" dirty="0" err="1"/>
              <a:t>justification</a:t>
            </a:r>
            <a:r>
              <a:rPr lang="sv-SE" dirty="0"/>
              <a:t> </a:t>
            </a:r>
            <a:r>
              <a:rPr lang="sv-SE" dirty="0" err="1"/>
              <a:t>of</a:t>
            </a:r>
            <a:r>
              <a:rPr lang="sv-SE" dirty="0"/>
              <a:t> </a:t>
            </a:r>
            <a:r>
              <a:rPr lang="sv-SE" dirty="0" err="1"/>
              <a:t>Qualcomm</a:t>
            </a:r>
            <a:r>
              <a:rPr lang="sv-SE" dirty="0"/>
              <a:t> and HPE</a:t>
            </a:r>
          </a:p>
          <a:p>
            <a:r>
              <a:rPr lang="sv-SE" dirty="0"/>
              <a:t>Ericsson: </a:t>
            </a:r>
            <a:r>
              <a:rPr lang="sv-SE" dirty="0" err="1"/>
              <a:t>one</a:t>
            </a:r>
            <a:r>
              <a:rPr lang="sv-SE" dirty="0"/>
              <a:t> </a:t>
            </a:r>
            <a:r>
              <a:rPr lang="sv-SE" dirty="0" err="1"/>
              <a:t>level</a:t>
            </a:r>
            <a:r>
              <a:rPr lang="sv-SE" dirty="0"/>
              <a:t> </a:t>
            </a:r>
            <a:r>
              <a:rPr lang="sv-SE" dirty="0" err="1"/>
              <a:t>with</a:t>
            </a:r>
            <a:r>
              <a:rPr lang="sv-SE" dirty="0"/>
              <a:t> -72 and </a:t>
            </a:r>
            <a:r>
              <a:rPr lang="sv-SE" dirty="0" err="1"/>
              <a:t>another</a:t>
            </a:r>
            <a:r>
              <a:rPr lang="sv-SE" dirty="0"/>
              <a:t> </a:t>
            </a:r>
            <a:r>
              <a:rPr lang="sv-SE" dirty="0" err="1"/>
              <a:t>should</a:t>
            </a:r>
            <a:r>
              <a:rPr lang="sv-SE" dirty="0"/>
              <a:t> be -82</a:t>
            </a:r>
          </a:p>
          <a:p>
            <a:r>
              <a:rPr lang="sv-SE" dirty="0"/>
              <a:t>HPE: </a:t>
            </a:r>
            <a:r>
              <a:rPr lang="sv-SE" dirty="0" err="1"/>
              <a:t>considering</a:t>
            </a:r>
            <a:r>
              <a:rPr lang="sv-SE" dirty="0"/>
              <a:t> </a:t>
            </a:r>
            <a:r>
              <a:rPr lang="sv-SE" dirty="0" err="1"/>
              <a:t>that</a:t>
            </a:r>
            <a:r>
              <a:rPr lang="sv-SE" dirty="0"/>
              <a:t> QC and </a:t>
            </a:r>
            <a:r>
              <a:rPr lang="sv-SE" dirty="0" err="1"/>
              <a:t>CableLabs</a:t>
            </a:r>
            <a:r>
              <a:rPr lang="sv-SE" dirty="0"/>
              <a:t> </a:t>
            </a:r>
            <a:r>
              <a:rPr lang="sv-SE" dirty="0" err="1"/>
              <a:t>that</a:t>
            </a:r>
            <a:r>
              <a:rPr lang="sv-SE" dirty="0"/>
              <a:t> </a:t>
            </a:r>
            <a:r>
              <a:rPr lang="sv-SE" dirty="0" err="1"/>
              <a:t>there</a:t>
            </a:r>
            <a:r>
              <a:rPr lang="sv-SE" dirty="0"/>
              <a:t> is no </a:t>
            </a:r>
            <a:r>
              <a:rPr lang="sv-SE" dirty="0" err="1"/>
              <a:t>substantial</a:t>
            </a:r>
            <a:r>
              <a:rPr lang="sv-SE" dirty="0"/>
              <a:t> </a:t>
            </a:r>
            <a:r>
              <a:rPr lang="sv-SE" dirty="0" err="1"/>
              <a:t>difference</a:t>
            </a:r>
            <a:r>
              <a:rPr lang="sv-SE" dirty="0"/>
              <a:t> </a:t>
            </a:r>
            <a:r>
              <a:rPr lang="sv-SE" dirty="0" err="1"/>
              <a:t>between</a:t>
            </a:r>
            <a:r>
              <a:rPr lang="sv-SE" dirty="0"/>
              <a:t> -77 and -82, </a:t>
            </a:r>
            <a:r>
              <a:rPr lang="sv-SE" dirty="0" err="1"/>
              <a:t>there</a:t>
            </a:r>
            <a:r>
              <a:rPr lang="sv-SE" dirty="0"/>
              <a:t> </a:t>
            </a:r>
            <a:r>
              <a:rPr lang="sv-SE" dirty="0" err="1"/>
              <a:t>may</a:t>
            </a:r>
            <a:r>
              <a:rPr lang="sv-SE" dirty="0"/>
              <a:t> be </a:t>
            </a:r>
            <a:r>
              <a:rPr lang="sv-SE" dirty="0" err="1"/>
              <a:t>unusual</a:t>
            </a:r>
            <a:r>
              <a:rPr lang="sv-SE" dirty="0"/>
              <a:t> </a:t>
            </a:r>
            <a:r>
              <a:rPr lang="sv-SE" dirty="0" err="1"/>
              <a:t>cases</a:t>
            </a:r>
            <a:r>
              <a:rPr lang="sv-SE" dirty="0"/>
              <a:t> </a:t>
            </a:r>
            <a:r>
              <a:rPr lang="sv-SE" dirty="0" err="1"/>
              <a:t>we</a:t>
            </a:r>
            <a:r>
              <a:rPr lang="sv-SE" dirty="0"/>
              <a:t> </a:t>
            </a:r>
            <a:r>
              <a:rPr lang="sv-SE" dirty="0" err="1"/>
              <a:t>would</a:t>
            </a:r>
            <a:r>
              <a:rPr lang="sv-SE" dirty="0"/>
              <a:t> </a:t>
            </a:r>
            <a:r>
              <a:rPr lang="sv-SE" dirty="0" err="1"/>
              <a:t>strongly</a:t>
            </a:r>
            <a:r>
              <a:rPr lang="sv-SE" dirty="0"/>
              <a:t> </a:t>
            </a:r>
            <a:r>
              <a:rPr lang="sv-SE" dirty="0" err="1"/>
              <a:t>recommend</a:t>
            </a:r>
            <a:r>
              <a:rPr lang="sv-SE" dirty="0"/>
              <a:t> </a:t>
            </a:r>
            <a:r>
              <a:rPr lang="sv-SE" dirty="0" err="1"/>
              <a:t>we</a:t>
            </a:r>
            <a:r>
              <a:rPr lang="sv-SE" dirty="0"/>
              <a:t> </a:t>
            </a:r>
            <a:r>
              <a:rPr lang="sv-SE" dirty="0" err="1"/>
              <a:t>choose</a:t>
            </a:r>
            <a:r>
              <a:rPr lang="sv-SE" dirty="0"/>
              <a:t> -77 </a:t>
            </a:r>
          </a:p>
          <a:p>
            <a:r>
              <a:rPr lang="sv-SE" dirty="0" err="1"/>
              <a:t>Huawei</a:t>
            </a:r>
            <a:r>
              <a:rPr lang="sv-SE" dirty="0"/>
              <a:t>: </a:t>
            </a:r>
            <a:r>
              <a:rPr lang="sv-SE" dirty="0" err="1"/>
              <a:t>WiFi</a:t>
            </a:r>
            <a:r>
              <a:rPr lang="sv-SE" dirty="0"/>
              <a:t> and LAA has the same </a:t>
            </a:r>
            <a:r>
              <a:rPr lang="sv-SE" dirty="0" err="1"/>
              <a:t>behaviour</a:t>
            </a:r>
            <a:endParaRPr lang="sv-SE" dirty="0"/>
          </a:p>
          <a:p>
            <a:r>
              <a:rPr lang="sv-SE" dirty="0"/>
              <a:t>Nokia: </a:t>
            </a:r>
            <a:r>
              <a:rPr lang="sv-SE" dirty="0" err="1"/>
              <a:t>we</a:t>
            </a:r>
            <a:r>
              <a:rPr lang="sv-SE" dirty="0"/>
              <a:t> </a:t>
            </a:r>
            <a:r>
              <a:rPr lang="sv-SE" dirty="0" err="1"/>
              <a:t>considered</a:t>
            </a:r>
            <a:r>
              <a:rPr lang="sv-SE" dirty="0"/>
              <a:t> all </a:t>
            </a:r>
            <a:r>
              <a:rPr lang="sv-SE" dirty="0" err="1"/>
              <a:t>proposals</a:t>
            </a:r>
            <a:r>
              <a:rPr lang="sv-SE" dirty="0"/>
              <a:t>, in </a:t>
            </a:r>
            <a:r>
              <a:rPr lang="sv-SE" dirty="0" err="1"/>
              <a:t>each</a:t>
            </a:r>
            <a:r>
              <a:rPr lang="sv-SE" dirty="0"/>
              <a:t> </a:t>
            </a:r>
            <a:r>
              <a:rPr lang="sv-SE" dirty="0" err="1"/>
              <a:t>proposal</a:t>
            </a:r>
            <a:r>
              <a:rPr lang="sv-SE" dirty="0"/>
              <a:t> -82</a:t>
            </a:r>
          </a:p>
          <a:p>
            <a:r>
              <a:rPr lang="sv-SE" dirty="0"/>
              <a:t>BCM: </a:t>
            </a:r>
            <a:r>
              <a:rPr lang="sv-SE" dirty="0" err="1"/>
              <a:t>we</a:t>
            </a:r>
            <a:r>
              <a:rPr lang="sv-SE" dirty="0"/>
              <a:t> </a:t>
            </a:r>
            <a:r>
              <a:rPr lang="sv-SE" dirty="0" err="1"/>
              <a:t>would</a:t>
            </a:r>
            <a:r>
              <a:rPr lang="sv-SE" dirty="0"/>
              <a:t> like to </a:t>
            </a:r>
            <a:r>
              <a:rPr lang="sv-SE" dirty="0" err="1"/>
              <a:t>say</a:t>
            </a:r>
            <a:r>
              <a:rPr lang="sv-SE" dirty="0"/>
              <a:t>, -57, -67 </a:t>
            </a:r>
            <a:r>
              <a:rPr lang="sv-SE" dirty="0" err="1"/>
              <a:t>etc</a:t>
            </a:r>
            <a:r>
              <a:rPr lang="sv-SE" dirty="0"/>
              <a:t>, the </a:t>
            </a:r>
            <a:r>
              <a:rPr lang="sv-SE" dirty="0" err="1"/>
              <a:t>proposal</a:t>
            </a:r>
            <a:r>
              <a:rPr lang="sv-SE" dirty="0"/>
              <a:t> is to </a:t>
            </a:r>
            <a:r>
              <a:rPr lang="sv-SE" dirty="0" err="1"/>
              <a:t>include</a:t>
            </a:r>
            <a:r>
              <a:rPr lang="sv-SE" dirty="0"/>
              <a:t> all the </a:t>
            </a:r>
            <a:r>
              <a:rPr lang="sv-SE" dirty="0" err="1"/>
              <a:t>cases</a:t>
            </a:r>
            <a:endParaRPr lang="sv-SE" dirty="0"/>
          </a:p>
          <a:p>
            <a:r>
              <a:rPr lang="sv-SE" dirty="0"/>
              <a:t>Ericsson: </a:t>
            </a:r>
            <a:r>
              <a:rPr lang="sv-SE" dirty="0" err="1"/>
              <a:t>important</a:t>
            </a:r>
            <a:r>
              <a:rPr lang="sv-SE" dirty="0"/>
              <a:t> to limit the test </a:t>
            </a:r>
            <a:r>
              <a:rPr lang="sv-SE" dirty="0" err="1"/>
              <a:t>cases</a:t>
            </a:r>
            <a:endParaRPr lang="sv-SE" dirty="0"/>
          </a:p>
          <a:p>
            <a:r>
              <a:rPr lang="sv-SE" dirty="0"/>
              <a:t>BCM: </a:t>
            </a:r>
            <a:r>
              <a:rPr lang="sv-SE" dirty="0" err="1"/>
              <a:t>we</a:t>
            </a:r>
            <a:r>
              <a:rPr lang="sv-SE" dirty="0"/>
              <a:t> </a:t>
            </a:r>
            <a:r>
              <a:rPr lang="sv-SE" dirty="0" err="1"/>
              <a:t>should</a:t>
            </a:r>
            <a:r>
              <a:rPr lang="sv-SE" dirty="0"/>
              <a:t> </a:t>
            </a:r>
            <a:r>
              <a:rPr lang="sv-SE" dirty="0" err="1"/>
              <a:t>select</a:t>
            </a:r>
            <a:r>
              <a:rPr lang="sv-SE" dirty="0"/>
              <a:t> </a:t>
            </a:r>
            <a:r>
              <a:rPr lang="sv-SE" dirty="0" err="1"/>
              <a:t>realistic</a:t>
            </a:r>
            <a:r>
              <a:rPr lang="sv-SE" dirty="0"/>
              <a:t> test </a:t>
            </a:r>
            <a:r>
              <a:rPr lang="sv-SE" dirty="0" err="1"/>
              <a:t>cases</a:t>
            </a:r>
            <a:endParaRPr lang="sv-SE"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sv-SE" dirty="0" err="1"/>
              <a:t>Chair</a:t>
            </a:r>
            <a:r>
              <a:rPr lang="sv-SE" dirty="0"/>
              <a:t>: -57dBm, -67dBm, -77dBm?</a:t>
            </a:r>
          </a:p>
          <a:p>
            <a:r>
              <a:rPr lang="sv-SE" dirty="0"/>
              <a:t>QC: </a:t>
            </a:r>
            <a:r>
              <a:rPr lang="sv-SE" dirty="0" err="1"/>
              <a:t>surprise</a:t>
            </a:r>
            <a:r>
              <a:rPr lang="sv-SE" dirty="0"/>
              <a:t> </a:t>
            </a:r>
            <a:r>
              <a:rPr lang="sv-SE" dirty="0" err="1"/>
              <a:t>there</a:t>
            </a:r>
            <a:r>
              <a:rPr lang="sv-SE" dirty="0"/>
              <a:t> is no -82 </a:t>
            </a:r>
            <a:r>
              <a:rPr lang="sv-SE" dirty="0" err="1"/>
              <a:t>dBm</a:t>
            </a:r>
            <a:r>
              <a:rPr lang="sv-SE" dirty="0"/>
              <a:t> </a:t>
            </a:r>
          </a:p>
          <a:p>
            <a:r>
              <a:rPr lang="sv-SE" dirty="0"/>
              <a:t>BCM: supports </a:t>
            </a:r>
            <a:r>
              <a:rPr lang="sv-SE" dirty="0" err="1"/>
              <a:t>chair</a:t>
            </a:r>
            <a:endParaRPr lang="sv-SE" dirty="0"/>
          </a:p>
          <a:p>
            <a:r>
              <a:rPr lang="sv-SE" dirty="0"/>
              <a:t>HPE: supports </a:t>
            </a:r>
            <a:r>
              <a:rPr lang="sv-SE" dirty="0" err="1"/>
              <a:t>chair</a:t>
            </a:r>
            <a:endParaRPr lang="sv-SE" dirty="0"/>
          </a:p>
          <a:p>
            <a:r>
              <a:rPr lang="sv-SE" dirty="0" err="1"/>
              <a:t>CableLabs</a:t>
            </a:r>
            <a:r>
              <a:rPr lang="sv-SE" dirty="0"/>
              <a:t>: </a:t>
            </a:r>
            <a:r>
              <a:rPr lang="sv-SE" dirty="0" err="1"/>
              <a:t>we</a:t>
            </a:r>
            <a:r>
              <a:rPr lang="sv-SE" dirty="0"/>
              <a:t> support the </a:t>
            </a:r>
            <a:r>
              <a:rPr lang="sv-SE" dirty="0" err="1"/>
              <a:t>proposal</a:t>
            </a:r>
            <a:endParaRPr lang="sv-SE" dirty="0"/>
          </a:p>
          <a:p>
            <a:r>
              <a:rPr lang="sv-SE" dirty="0"/>
              <a:t>Nokia: Not </a:t>
            </a:r>
            <a:r>
              <a:rPr lang="sv-SE" dirty="0" err="1"/>
              <a:t>agree</a:t>
            </a:r>
            <a:r>
              <a:rPr lang="sv-SE" dirty="0"/>
              <a:t> </a:t>
            </a:r>
            <a:r>
              <a:rPr lang="sv-SE" dirty="0" err="1"/>
              <a:t>three</a:t>
            </a:r>
            <a:r>
              <a:rPr lang="sv-SE" dirty="0"/>
              <a:t> </a:t>
            </a:r>
            <a:r>
              <a:rPr lang="sv-SE" dirty="0" err="1"/>
              <a:t>levels</a:t>
            </a:r>
            <a:endParaRPr lang="sv-SE" dirty="0"/>
          </a:p>
          <a:p>
            <a:r>
              <a:rPr lang="sv-SE" dirty="0"/>
              <a:t>Ericsson: </a:t>
            </a:r>
            <a:r>
              <a:rPr lang="sv-SE" dirty="0" err="1"/>
              <a:t>agree</a:t>
            </a:r>
            <a:r>
              <a:rPr lang="sv-SE" dirty="0"/>
              <a:t> </a:t>
            </a:r>
            <a:r>
              <a:rPr lang="sv-SE" dirty="0" err="1"/>
              <a:t>with</a:t>
            </a:r>
            <a:r>
              <a:rPr lang="sv-SE" dirty="0"/>
              <a:t> Nokia</a:t>
            </a:r>
          </a:p>
          <a:p>
            <a:r>
              <a:rPr lang="sv-SE" dirty="0"/>
              <a:t>BCM: support the </a:t>
            </a:r>
            <a:r>
              <a:rPr lang="sv-SE" dirty="0" err="1"/>
              <a:t>chair</a:t>
            </a:r>
            <a:r>
              <a:rPr lang="sv-SE" dirty="0"/>
              <a:t> </a:t>
            </a:r>
            <a:r>
              <a:rPr lang="sv-SE" dirty="0" err="1"/>
              <a:t>proposal</a:t>
            </a:r>
            <a:endParaRPr lang="sv-SE" dirty="0"/>
          </a:p>
          <a:p>
            <a:r>
              <a:rPr lang="sv-SE" dirty="0"/>
              <a:t>Ericsson: -77 </a:t>
            </a:r>
            <a:r>
              <a:rPr lang="sv-SE" dirty="0" err="1"/>
              <a:t>dBm</a:t>
            </a:r>
            <a:r>
              <a:rPr lang="sv-SE" dirty="0"/>
              <a:t> LAA </a:t>
            </a:r>
            <a:r>
              <a:rPr lang="sv-SE" dirty="0" err="1"/>
              <a:t>may</a:t>
            </a:r>
            <a:r>
              <a:rPr lang="sv-SE" dirty="0"/>
              <a:t> not be fair to </a:t>
            </a:r>
            <a:r>
              <a:rPr lang="sv-SE" dirty="0" err="1"/>
              <a:t>WiFi</a:t>
            </a:r>
            <a:endParaRPr lang="sv-SE" dirty="0"/>
          </a:p>
          <a:p>
            <a:r>
              <a:rPr lang="sv-SE" dirty="0" err="1"/>
              <a:t>Qualcomm</a:t>
            </a:r>
            <a:r>
              <a:rPr lang="sv-SE" dirty="0"/>
              <a:t>: </a:t>
            </a:r>
            <a:r>
              <a:rPr lang="sv-SE" dirty="0" err="1"/>
              <a:t>more</a:t>
            </a:r>
            <a:r>
              <a:rPr lang="sv-SE" dirty="0"/>
              <a:t> </a:t>
            </a:r>
            <a:r>
              <a:rPr lang="sv-SE" dirty="0" err="1"/>
              <a:t>discussions</a:t>
            </a:r>
            <a:endParaRPr lang="sv-SE" dirty="0"/>
          </a:p>
          <a:p>
            <a:endParaRPr lang="sv-SE" dirty="0"/>
          </a:p>
          <a:p>
            <a:endParaRPr lang="sv-SE" dirty="0"/>
          </a:p>
          <a:p>
            <a:endParaRPr lang="sv-SE" dirty="0"/>
          </a:p>
        </p:txBody>
      </p:sp>
      <p:sp>
        <p:nvSpPr>
          <p:cNvPr id="4" name="Slide Number Placeholder 3"/>
          <p:cNvSpPr>
            <a:spLocks noGrp="1"/>
          </p:cNvSpPr>
          <p:nvPr>
            <p:ph type="sldNum" sz="quarter" idx="10"/>
          </p:nvPr>
        </p:nvSpPr>
        <p:spPr/>
        <p:txBody>
          <a:bodyPr/>
          <a:lstStyle/>
          <a:p>
            <a:pPr>
              <a:defRPr/>
            </a:pPr>
            <a:fld id="{3005257B-5D90-4E7F-8BDE-EB245DF1B938}" type="slidenum">
              <a:rPr lang="en-US" smtClean="0"/>
              <a:pPr>
                <a:defRPr/>
              </a:pPr>
              <a:t>12</a:t>
            </a:fld>
            <a:endParaRPr lang="en-US"/>
          </a:p>
        </p:txBody>
      </p:sp>
    </p:spTree>
    <p:extLst>
      <p:ext uri="{BB962C8B-B14F-4D97-AF65-F5344CB8AC3E}">
        <p14:creationId xmlns:p14="http://schemas.microsoft.com/office/powerpoint/2010/main" val="20666837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lvl1pPr>
              <a:defRPr/>
            </a:lvl1pPr>
          </a:lstStyle>
          <a:p>
            <a:pPr>
              <a:defRPr/>
            </a:pPr>
            <a:fld id="{C446A152-21A8-4B23-8938-264CDDD209BB}" type="datetimeFigureOut">
              <a:rPr lang="zh-CN" altLang="en-US"/>
              <a:pPr>
                <a:defRPr/>
              </a:pPr>
              <a:t>2016/10/13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AE5A845F-6455-484F-A297-7811B5B1ABA0}" type="slidenum">
              <a:rPr lang="zh-CN" altLang="en-US"/>
              <a:pPr>
                <a:defRPr/>
              </a:pPr>
              <a:t>‹#›</a:t>
            </a:fld>
            <a:endParaRPr lang="zh-CN" altLang="en-US"/>
          </a:p>
        </p:txBody>
      </p:sp>
    </p:spTree>
    <p:extLst>
      <p:ext uri="{BB962C8B-B14F-4D97-AF65-F5344CB8AC3E}">
        <p14:creationId xmlns:p14="http://schemas.microsoft.com/office/powerpoint/2010/main" val="28983105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BCE1C953-3DEB-4085-8B36-F394993EF815}" type="datetimeFigureOut">
              <a:rPr lang="zh-CN" altLang="en-US"/>
              <a:pPr>
                <a:defRPr/>
              </a:pPr>
              <a:t>2016/10/13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4346AFB-B1EC-468C-A3E4-7207DD14269A}" type="slidenum">
              <a:rPr lang="zh-CN" altLang="en-US"/>
              <a:pPr>
                <a:defRPr/>
              </a:pPr>
              <a:t>‹#›</a:t>
            </a:fld>
            <a:endParaRPr lang="zh-CN" altLang="en-US"/>
          </a:p>
        </p:txBody>
      </p:sp>
    </p:spTree>
    <p:extLst>
      <p:ext uri="{BB962C8B-B14F-4D97-AF65-F5344CB8AC3E}">
        <p14:creationId xmlns:p14="http://schemas.microsoft.com/office/powerpoint/2010/main" val="28191684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C76F0821-8D2E-4737-903C-74EFEFAAA750}" type="datetimeFigureOut">
              <a:rPr lang="zh-CN" altLang="en-US"/>
              <a:pPr>
                <a:defRPr/>
              </a:pPr>
              <a:t>2016/10/13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B336C46B-869B-447D-94FD-CADEB08E28E1}" type="slidenum">
              <a:rPr lang="zh-CN" altLang="en-US"/>
              <a:pPr>
                <a:defRPr/>
              </a:pPr>
              <a:t>‹#›</a:t>
            </a:fld>
            <a:endParaRPr lang="zh-CN" altLang="en-US"/>
          </a:p>
        </p:txBody>
      </p:sp>
    </p:spTree>
    <p:extLst>
      <p:ext uri="{BB962C8B-B14F-4D97-AF65-F5344CB8AC3E}">
        <p14:creationId xmlns:p14="http://schemas.microsoft.com/office/powerpoint/2010/main" val="3403151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0AE03A3E-58EA-44D2-8968-B8B5B3FFFA99}" type="datetimeFigureOut">
              <a:rPr lang="zh-CN" altLang="en-US"/>
              <a:pPr>
                <a:defRPr/>
              </a:pPr>
              <a:t>2016/10/13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6DBF5B9-6568-49B3-8312-0AD424538FAB}" type="slidenum">
              <a:rPr lang="zh-CN" altLang="en-US"/>
              <a:pPr>
                <a:defRPr/>
              </a:pPr>
              <a:t>‹#›</a:t>
            </a:fld>
            <a:endParaRPr lang="zh-CN" altLang="en-US"/>
          </a:p>
        </p:txBody>
      </p:sp>
    </p:spTree>
    <p:extLst>
      <p:ext uri="{BB962C8B-B14F-4D97-AF65-F5344CB8AC3E}">
        <p14:creationId xmlns:p14="http://schemas.microsoft.com/office/powerpoint/2010/main" val="5350592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pPr>
              <a:defRPr/>
            </a:pPr>
            <a:fld id="{EF592667-A61F-4AAF-BFDD-198583104BFC}" type="datetimeFigureOut">
              <a:rPr lang="zh-CN" altLang="en-US"/>
              <a:pPr>
                <a:defRPr/>
              </a:pPr>
              <a:t>2016/10/13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3405271-7825-4D56-8FD0-E41A073676AD}" type="slidenum">
              <a:rPr lang="zh-CN" altLang="en-US"/>
              <a:pPr>
                <a:defRPr/>
              </a:pPr>
              <a:t>‹#›</a:t>
            </a:fld>
            <a:endParaRPr lang="zh-CN" altLang="en-US"/>
          </a:p>
        </p:txBody>
      </p:sp>
    </p:spTree>
    <p:extLst>
      <p:ext uri="{BB962C8B-B14F-4D97-AF65-F5344CB8AC3E}">
        <p14:creationId xmlns:p14="http://schemas.microsoft.com/office/powerpoint/2010/main" val="32435045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401A9641-AAE3-4BF4-9ACB-29BF3E0989AA}" type="datetimeFigureOut">
              <a:rPr lang="zh-CN" altLang="en-US"/>
              <a:pPr>
                <a:defRPr/>
              </a:pPr>
              <a:t>2016/10/13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CB71753-0D64-42F1-B138-ABE891DAE8C7}" type="slidenum">
              <a:rPr lang="zh-CN" altLang="en-US"/>
              <a:pPr>
                <a:defRPr/>
              </a:pPr>
              <a:t>‹#›</a:t>
            </a:fld>
            <a:endParaRPr lang="zh-CN" altLang="en-US"/>
          </a:p>
        </p:txBody>
      </p:sp>
    </p:spTree>
    <p:extLst>
      <p:ext uri="{BB962C8B-B14F-4D97-AF65-F5344CB8AC3E}">
        <p14:creationId xmlns:p14="http://schemas.microsoft.com/office/powerpoint/2010/main" val="26846479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4A556C25-E921-4EDA-ABD4-DC774CDC6C8D}" type="datetimeFigureOut">
              <a:rPr lang="zh-CN" altLang="en-US"/>
              <a:pPr>
                <a:defRPr/>
              </a:pPr>
              <a:t>2016/10/13</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18EF488A-459D-4167-99E3-2F034CE9C354}" type="slidenum">
              <a:rPr lang="zh-CN" altLang="en-US"/>
              <a:pPr>
                <a:defRPr/>
              </a:pPr>
              <a:t>‹#›</a:t>
            </a:fld>
            <a:endParaRPr lang="zh-CN" altLang="en-US"/>
          </a:p>
        </p:txBody>
      </p:sp>
    </p:spTree>
    <p:extLst>
      <p:ext uri="{BB962C8B-B14F-4D97-AF65-F5344CB8AC3E}">
        <p14:creationId xmlns:p14="http://schemas.microsoft.com/office/powerpoint/2010/main" val="2486228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CDD47461-D668-47BB-9E39-1448001554E4}" type="datetimeFigureOut">
              <a:rPr lang="zh-CN" altLang="en-US"/>
              <a:pPr>
                <a:defRPr/>
              </a:pPr>
              <a:t>2016/10/13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16B33DE8-CD03-407E-96DB-47547C6FD818}" type="slidenum">
              <a:rPr lang="zh-CN" altLang="en-US"/>
              <a:pPr>
                <a:defRPr/>
              </a:pPr>
              <a:t>‹#›</a:t>
            </a:fld>
            <a:endParaRPr lang="zh-CN" altLang="en-US"/>
          </a:p>
        </p:txBody>
      </p:sp>
    </p:spTree>
    <p:extLst>
      <p:ext uri="{BB962C8B-B14F-4D97-AF65-F5344CB8AC3E}">
        <p14:creationId xmlns:p14="http://schemas.microsoft.com/office/powerpoint/2010/main" val="6778212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A2A8C1A7-97FB-4A11-A61D-B1FAD2AD8D05}" type="datetimeFigureOut">
              <a:rPr lang="zh-CN" altLang="en-US"/>
              <a:pPr>
                <a:defRPr/>
              </a:pPr>
              <a:t>2016/10/13</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BAB08EE0-006D-405F-818A-D203B959CAA1}" type="slidenum">
              <a:rPr lang="zh-CN" altLang="en-US"/>
              <a:pPr>
                <a:defRPr/>
              </a:pPr>
              <a:t>‹#›</a:t>
            </a:fld>
            <a:endParaRPr lang="zh-CN" altLang="en-US"/>
          </a:p>
        </p:txBody>
      </p:sp>
    </p:spTree>
    <p:extLst>
      <p:ext uri="{BB962C8B-B14F-4D97-AF65-F5344CB8AC3E}">
        <p14:creationId xmlns:p14="http://schemas.microsoft.com/office/powerpoint/2010/main" val="11779463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B50214A9-B979-4990-B8AC-694E305C1A35}" type="datetimeFigureOut">
              <a:rPr lang="zh-CN" altLang="en-US"/>
              <a:pPr>
                <a:defRPr/>
              </a:pPr>
              <a:t>2016/10/13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B5E1D65A-7CA3-4A39-9AF9-0B09F2872B1E}" type="slidenum">
              <a:rPr lang="zh-CN" altLang="en-US"/>
              <a:pPr>
                <a:defRPr/>
              </a:pPr>
              <a:t>‹#›</a:t>
            </a:fld>
            <a:endParaRPr lang="zh-CN" altLang="en-US"/>
          </a:p>
        </p:txBody>
      </p:sp>
    </p:spTree>
    <p:extLst>
      <p:ext uri="{BB962C8B-B14F-4D97-AF65-F5344CB8AC3E}">
        <p14:creationId xmlns:p14="http://schemas.microsoft.com/office/powerpoint/2010/main" val="33402167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p:cNvSpPr>
            <a:spLocks noGrp="1"/>
          </p:cNvSpPr>
          <p:nvPr>
            <p:ph type="dt" sz="half" idx="10"/>
          </p:nvPr>
        </p:nvSpPr>
        <p:spPr/>
        <p:txBody>
          <a:bodyPr/>
          <a:lstStyle>
            <a:lvl1pPr>
              <a:defRPr/>
            </a:lvl1pPr>
          </a:lstStyle>
          <a:p>
            <a:pPr>
              <a:defRPr/>
            </a:pPr>
            <a:fld id="{DF4234E9-F91C-4D0B-B850-E0D2F4973DBB}" type="datetimeFigureOut">
              <a:rPr lang="zh-CN" altLang="en-US"/>
              <a:pPr>
                <a:defRPr/>
              </a:pPr>
              <a:t>2016/10/13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9CDDC276-F2AF-41B0-A424-2ABBEAB3B4B9}" type="slidenum">
              <a:rPr lang="zh-CN" altLang="en-US"/>
              <a:pPr>
                <a:defRPr/>
              </a:pPr>
              <a:t>‹#›</a:t>
            </a:fld>
            <a:endParaRPr lang="zh-CN" altLang="en-US"/>
          </a:p>
        </p:txBody>
      </p:sp>
    </p:spTree>
    <p:extLst>
      <p:ext uri="{BB962C8B-B14F-4D97-AF65-F5344CB8AC3E}">
        <p14:creationId xmlns:p14="http://schemas.microsoft.com/office/powerpoint/2010/main" val="41772439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3DC626EF-4B5C-44C8-BAFF-AE4552E9086C}" type="datetimeFigureOut">
              <a:rPr lang="zh-CN" altLang="en-US"/>
              <a:pPr>
                <a:defRPr/>
              </a:pPr>
              <a:t>2016/10/13</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ea typeface="+mn-ea"/>
              </a:defRPr>
            </a:lvl1pPr>
          </a:lstStyle>
          <a:p>
            <a:pPr>
              <a:defRPr/>
            </a:pPr>
            <a:fld id="{ADB7C9E5-CC9D-4C93-944E-66B9C58CC2B9}"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918698"/>
            <a:ext cx="8229600" cy="3207465"/>
          </a:xfrm>
        </p:spPr>
        <p:txBody>
          <a:bodyPr/>
          <a:lstStyle/>
          <a:p>
            <a:r>
              <a:rPr lang="sv-SE" sz="2000" dirty="0"/>
              <a:t>The </a:t>
            </a:r>
            <a:r>
              <a:rPr lang="sv-SE" sz="2000" dirty="0" err="1"/>
              <a:t>following</a:t>
            </a:r>
            <a:r>
              <a:rPr lang="sv-SE" sz="2000" dirty="0"/>
              <a:t> </a:t>
            </a:r>
            <a:r>
              <a:rPr lang="sv-SE" sz="2000" dirty="0" err="1"/>
              <a:t>slide</a:t>
            </a:r>
            <a:r>
              <a:rPr lang="sv-SE" sz="2000" dirty="0"/>
              <a:t> set </a:t>
            </a:r>
            <a:r>
              <a:rPr lang="sv-SE" sz="2000" dirty="0" err="1"/>
              <a:t>contains</a:t>
            </a:r>
            <a:r>
              <a:rPr lang="sv-SE" sz="2000" dirty="0"/>
              <a:t> </a:t>
            </a:r>
            <a:r>
              <a:rPr lang="sv-SE" sz="2000" dirty="0" err="1"/>
              <a:t>items</a:t>
            </a:r>
            <a:r>
              <a:rPr lang="sv-SE" sz="2000" dirty="0"/>
              <a:t> </a:t>
            </a:r>
            <a:r>
              <a:rPr lang="sv-SE" sz="2000" dirty="0" err="1"/>
              <a:t>discussed</a:t>
            </a:r>
            <a:r>
              <a:rPr lang="sv-SE" sz="2000" dirty="0"/>
              <a:t> at the </a:t>
            </a:r>
            <a:r>
              <a:rPr lang="sv-SE" sz="2000" dirty="0" err="1"/>
              <a:t>Thursday</a:t>
            </a:r>
            <a:r>
              <a:rPr lang="sv-SE" sz="2000" dirty="0"/>
              <a:t> (13 </a:t>
            </a:r>
            <a:r>
              <a:rPr lang="sv-SE" sz="2000" dirty="0" err="1"/>
              <a:t>Oct</a:t>
            </a:r>
            <a:r>
              <a:rPr lang="sv-SE" sz="2000" dirty="0"/>
              <a:t>) and </a:t>
            </a:r>
            <a:r>
              <a:rPr lang="sv-SE" sz="2000" dirty="0" err="1"/>
              <a:t>Friday</a:t>
            </a:r>
            <a:r>
              <a:rPr lang="sv-SE" sz="2000" dirty="0"/>
              <a:t> (14th </a:t>
            </a:r>
            <a:r>
              <a:rPr lang="sv-SE" sz="2000" dirty="0" err="1"/>
              <a:t>Oct</a:t>
            </a:r>
            <a:r>
              <a:rPr lang="sv-SE" sz="2000" dirty="0"/>
              <a:t>) </a:t>
            </a:r>
            <a:r>
              <a:rPr lang="sv-SE" sz="2000" dirty="0" err="1"/>
              <a:t>adhocs</a:t>
            </a:r>
            <a:r>
              <a:rPr lang="sv-SE" sz="2000" dirty="0"/>
              <a:t> on multi-</a:t>
            </a:r>
            <a:r>
              <a:rPr lang="sv-SE" sz="2000" dirty="0" err="1"/>
              <a:t>node</a:t>
            </a:r>
            <a:r>
              <a:rPr lang="sv-SE" sz="2000" dirty="0"/>
              <a:t> </a:t>
            </a:r>
            <a:r>
              <a:rPr lang="sv-SE" sz="2000" dirty="0" err="1"/>
              <a:t>testing</a:t>
            </a:r>
            <a:r>
              <a:rPr lang="sv-SE" sz="2000" dirty="0"/>
              <a:t>, and the </a:t>
            </a:r>
            <a:r>
              <a:rPr lang="sv-SE" sz="2000" dirty="0" err="1"/>
              <a:t>minutes</a:t>
            </a:r>
            <a:r>
              <a:rPr lang="sv-SE" sz="2000" dirty="0"/>
              <a:t> (</a:t>
            </a:r>
            <a:r>
              <a:rPr lang="sv-SE" sz="2000" dirty="0" err="1"/>
              <a:t>see</a:t>
            </a:r>
            <a:r>
              <a:rPr lang="sv-SE" sz="2000" dirty="0"/>
              <a:t> the </a:t>
            </a:r>
            <a:r>
              <a:rPr lang="sv-SE" sz="2000" dirty="0" err="1"/>
              <a:t>comments</a:t>
            </a:r>
            <a:r>
              <a:rPr lang="sv-SE" sz="2000" dirty="0"/>
              <a:t> </a:t>
            </a:r>
            <a:r>
              <a:rPr lang="sv-SE" sz="2000" dirty="0" err="1"/>
              <a:t>field</a:t>
            </a:r>
            <a:r>
              <a:rPr lang="sv-SE" sz="2000" dirty="0"/>
              <a:t> </a:t>
            </a:r>
            <a:r>
              <a:rPr lang="sv-SE" sz="2000" dirty="0" err="1"/>
              <a:t>below</a:t>
            </a:r>
            <a:r>
              <a:rPr lang="sv-SE" sz="2000" dirty="0"/>
              <a:t> the </a:t>
            </a:r>
            <a:r>
              <a:rPr lang="sv-SE" sz="2000" dirty="0" err="1"/>
              <a:t>slides</a:t>
            </a:r>
            <a:r>
              <a:rPr lang="sv-SE" sz="2000" dirty="0"/>
              <a:t>)</a:t>
            </a:r>
          </a:p>
          <a:p>
            <a:endParaRPr lang="sv-SE" sz="2000" dirty="0"/>
          </a:p>
          <a:p>
            <a:endParaRPr lang="sv-SE" dirty="0"/>
          </a:p>
        </p:txBody>
      </p:sp>
      <p:sp>
        <p:nvSpPr>
          <p:cNvPr id="5" name="TextBox 4"/>
          <p:cNvSpPr txBox="1">
            <a:spLocks noChangeArrowheads="1"/>
          </p:cNvSpPr>
          <p:nvPr/>
        </p:nvSpPr>
        <p:spPr bwMode="auto">
          <a:xfrm>
            <a:off x="250825" y="333375"/>
            <a:ext cx="8424863"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GB" altLang="zh-CN" sz="1800" b="1" dirty="0"/>
              <a:t>3GPP TSG-RAN WG4 Meeting #80Bis	                                                          R4-168999 </a:t>
            </a:r>
            <a:endParaRPr lang="zh-CN" altLang="zh-CN" sz="1800" dirty="0"/>
          </a:p>
          <a:p>
            <a:pPr eaLnBrk="1" hangingPunct="1">
              <a:spcBef>
                <a:spcPct val="0"/>
              </a:spcBef>
              <a:buFontTx/>
              <a:buNone/>
            </a:pPr>
            <a:r>
              <a:rPr lang="en-US" altLang="zh-CN" sz="1800" b="1" dirty="0"/>
              <a:t>Ljubljana, Slovenia, 10-14 October, 2016</a:t>
            </a:r>
          </a:p>
          <a:p>
            <a:pPr eaLnBrk="1" hangingPunct="1">
              <a:spcBef>
                <a:spcPct val="0"/>
              </a:spcBef>
              <a:buFontTx/>
              <a:buNone/>
            </a:pPr>
            <a:endParaRPr lang="en-US" altLang="zh-CN" sz="1800" b="1" i="1" dirty="0"/>
          </a:p>
          <a:p>
            <a:pPr eaLnBrk="1" hangingPunct="1">
              <a:spcBef>
                <a:spcPct val="0"/>
              </a:spcBef>
              <a:buFontTx/>
              <a:buNone/>
            </a:pPr>
            <a:endParaRPr lang="en-US" altLang="zh-CN" sz="1800" b="1" i="1" dirty="0"/>
          </a:p>
          <a:p>
            <a:pPr eaLnBrk="1" hangingPunct="1">
              <a:spcBef>
                <a:spcPct val="0"/>
              </a:spcBef>
              <a:buFontTx/>
              <a:buNone/>
            </a:pPr>
            <a:r>
              <a:rPr lang="en-US" altLang="zh-CN" sz="2000" b="1" dirty="0"/>
              <a:t>Title: Minutes of RAN4#80bis </a:t>
            </a:r>
            <a:r>
              <a:rPr lang="en-US" altLang="zh-CN" sz="2000" b="1" dirty="0" err="1"/>
              <a:t>adhoc</a:t>
            </a:r>
            <a:r>
              <a:rPr lang="en-US" altLang="zh-CN" sz="2000" b="1" dirty="0"/>
              <a:t> meetings on multi-node testing</a:t>
            </a:r>
          </a:p>
          <a:p>
            <a:pPr eaLnBrk="1" hangingPunct="1">
              <a:spcBef>
                <a:spcPct val="0"/>
              </a:spcBef>
              <a:buFontTx/>
              <a:buNone/>
            </a:pPr>
            <a:r>
              <a:rPr lang="en-US" altLang="zh-CN" sz="2000" b="1" dirty="0"/>
              <a:t>Agenda item: 7.1.1</a:t>
            </a:r>
          </a:p>
          <a:p>
            <a:pPr eaLnBrk="1" hangingPunct="1">
              <a:spcBef>
                <a:spcPct val="0"/>
              </a:spcBef>
              <a:buNone/>
            </a:pPr>
            <a:r>
              <a:rPr lang="en-US" altLang="zh-CN" sz="2000" b="1" dirty="0"/>
              <a:t>Document for: Approval</a:t>
            </a:r>
          </a:p>
          <a:p>
            <a:pPr eaLnBrk="1" hangingPunct="1">
              <a:spcBef>
                <a:spcPct val="0"/>
              </a:spcBef>
              <a:buFontTx/>
              <a:buNone/>
            </a:pPr>
            <a:endParaRPr lang="zh-CN" altLang="zh-CN" sz="1800" b="1" i="1" dirty="0"/>
          </a:p>
          <a:p>
            <a:pPr eaLnBrk="1" hangingPunct="1">
              <a:spcBef>
                <a:spcPct val="0"/>
              </a:spcBef>
              <a:buFontTx/>
              <a:buNone/>
            </a:pPr>
            <a:endParaRPr lang="zh-CN" altLang="en-US" sz="1800" dirty="0"/>
          </a:p>
        </p:txBody>
      </p:sp>
    </p:spTree>
    <p:extLst>
      <p:ext uri="{BB962C8B-B14F-4D97-AF65-F5344CB8AC3E}">
        <p14:creationId xmlns:p14="http://schemas.microsoft.com/office/powerpoint/2010/main" val="40516214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50106"/>
          </a:xfrm>
        </p:spPr>
        <p:txBody>
          <a:bodyPr>
            <a:normAutofit/>
          </a:bodyPr>
          <a:lstStyle/>
          <a:p>
            <a:r>
              <a:rPr lang="en-US" dirty="0"/>
              <a:t>Device parameter settings</a:t>
            </a:r>
            <a:endParaRPr lang="en-US" dirty="0">
              <a:solidFill>
                <a:srgbClr val="FF0000"/>
              </a:solidFill>
            </a:endParaRPr>
          </a:p>
        </p:txBody>
      </p:sp>
      <p:sp>
        <p:nvSpPr>
          <p:cNvPr id="3" name="Content Placeholder 2"/>
          <p:cNvSpPr>
            <a:spLocks noGrp="1"/>
          </p:cNvSpPr>
          <p:nvPr>
            <p:ph idx="1"/>
          </p:nvPr>
        </p:nvSpPr>
        <p:spPr>
          <a:xfrm>
            <a:off x="251520" y="1052736"/>
            <a:ext cx="8568952" cy="5688632"/>
          </a:xfrm>
        </p:spPr>
        <p:txBody>
          <a:bodyPr>
            <a:normAutofit fontScale="62500" lnSpcReduction="20000"/>
          </a:bodyPr>
          <a:lstStyle/>
          <a:p>
            <a:pPr>
              <a:buFont typeface="Wingdings" charset="2"/>
              <a:buChar char="§"/>
            </a:pPr>
            <a:r>
              <a:rPr lang="en-US" sz="4900" dirty="0"/>
              <a:t>The tests shall ensure repeatability and representative operational behavior. </a:t>
            </a:r>
          </a:p>
          <a:p>
            <a:pPr>
              <a:buFont typeface="Wingdings" charset="2"/>
              <a:buChar char="§"/>
            </a:pPr>
            <a:endParaRPr lang="en-US" sz="4900" dirty="0"/>
          </a:p>
          <a:p>
            <a:r>
              <a:rPr lang="en-US" sz="4900" dirty="0"/>
              <a:t>The starting point of the configuration of both 802.11 and LAA equipment shall be based on the default settings.</a:t>
            </a:r>
          </a:p>
          <a:p>
            <a:endParaRPr lang="en-US" sz="4900" dirty="0">
              <a:solidFill>
                <a:srgbClr val="FF0000"/>
              </a:solidFill>
            </a:endParaRPr>
          </a:p>
          <a:p>
            <a:r>
              <a:rPr lang="en-US" sz="4900" dirty="0"/>
              <a:t>If needed, modifications to the default settings to achieve the test objectives of repeatability and representative operational behavior, shall be documented [HPE can work with QC on the text]</a:t>
            </a:r>
          </a:p>
          <a:p>
            <a:endParaRPr lang="en-US" sz="4900" dirty="0"/>
          </a:p>
          <a:p>
            <a:r>
              <a:rPr lang="en-US" sz="4900" dirty="0"/>
              <a:t>The above modifications, if needed, are FFS</a:t>
            </a:r>
            <a:endParaRPr lang="en-US" sz="2400" dirty="0"/>
          </a:p>
          <a:p>
            <a:pPr marL="0" indent="0">
              <a:buNone/>
            </a:pPr>
            <a:endParaRPr lang="en-US" sz="2400" dirty="0"/>
          </a:p>
          <a:p>
            <a:endParaRPr lang="en-US" sz="2400" dirty="0"/>
          </a:p>
        </p:txBody>
      </p:sp>
      <p:sp>
        <p:nvSpPr>
          <p:cNvPr id="4" name="TextBox 3"/>
          <p:cNvSpPr txBox="1"/>
          <p:nvPr/>
        </p:nvSpPr>
        <p:spPr>
          <a:xfrm rot="18975146">
            <a:off x="6337429" y="627267"/>
            <a:ext cx="3240360" cy="646331"/>
          </a:xfrm>
          <a:prstGeom prst="rect">
            <a:avLst/>
          </a:prstGeom>
          <a:noFill/>
        </p:spPr>
        <p:txBody>
          <a:bodyPr wrap="square" rtlCol="0">
            <a:spAutoFit/>
          </a:bodyPr>
          <a:lstStyle/>
          <a:p>
            <a:pPr algn="ctr"/>
            <a:r>
              <a:rPr lang="en-US" sz="3600" dirty="0">
                <a:solidFill>
                  <a:srgbClr val="FF0000"/>
                </a:solidFill>
              </a:rPr>
              <a:t>Remove</a:t>
            </a:r>
          </a:p>
        </p:txBody>
      </p:sp>
    </p:spTree>
    <p:extLst>
      <p:ext uri="{BB962C8B-B14F-4D97-AF65-F5344CB8AC3E}">
        <p14:creationId xmlns:p14="http://schemas.microsoft.com/office/powerpoint/2010/main" val="1981491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Device parameter settings</a:t>
            </a:r>
          </a:p>
        </p:txBody>
      </p:sp>
      <p:sp>
        <p:nvSpPr>
          <p:cNvPr id="3" name="Content Placeholder 2"/>
          <p:cNvSpPr>
            <a:spLocks noGrp="1"/>
          </p:cNvSpPr>
          <p:nvPr>
            <p:ph idx="1"/>
          </p:nvPr>
        </p:nvSpPr>
        <p:spPr/>
        <p:txBody>
          <a:bodyPr>
            <a:normAutofit fontScale="85000" lnSpcReduction="10000"/>
          </a:bodyPr>
          <a:lstStyle/>
          <a:p>
            <a:pPr>
              <a:buFont typeface="Wingdings" charset="2"/>
              <a:buChar char="§"/>
            </a:pPr>
            <a:r>
              <a:rPr lang="en-US" dirty="0"/>
              <a:t>The tests shall ensure repeatability and representative operational behavior. </a:t>
            </a:r>
          </a:p>
          <a:p>
            <a:r>
              <a:rPr lang="en-US" dirty="0"/>
              <a:t>The starting point of the configuration of both 802.11 and LAA equipment shall be based on the default settings.</a:t>
            </a:r>
          </a:p>
          <a:p>
            <a:r>
              <a:rPr lang="en-US" dirty="0"/>
              <a:t>In order to achieve the test objectives of repeatability and representative operational behavior, modifications to the default settings might or might not be needed</a:t>
            </a:r>
          </a:p>
          <a:p>
            <a:r>
              <a:rPr lang="en-US" dirty="0"/>
              <a:t>The above modifications, if needed, are FFS</a:t>
            </a:r>
          </a:p>
          <a:p>
            <a:r>
              <a:rPr lang="en-US" dirty="0"/>
              <a:t>Modifications compared to the defaults settings, if any, shall be documented</a:t>
            </a:r>
          </a:p>
          <a:p>
            <a:pPr marL="0" indent="0">
              <a:buNone/>
            </a:pPr>
            <a:endParaRPr lang="en-US" dirty="0"/>
          </a:p>
        </p:txBody>
      </p:sp>
      <p:sp>
        <p:nvSpPr>
          <p:cNvPr id="4" name="TextBox 3"/>
          <p:cNvSpPr txBox="1"/>
          <p:nvPr/>
        </p:nvSpPr>
        <p:spPr>
          <a:xfrm rot="18975146">
            <a:off x="6337429" y="627267"/>
            <a:ext cx="3240360" cy="646331"/>
          </a:xfrm>
          <a:prstGeom prst="rect">
            <a:avLst/>
          </a:prstGeom>
          <a:noFill/>
        </p:spPr>
        <p:txBody>
          <a:bodyPr wrap="square" rtlCol="0">
            <a:spAutoFit/>
          </a:bodyPr>
          <a:lstStyle/>
          <a:p>
            <a:pPr algn="ctr"/>
            <a:r>
              <a:rPr lang="en-US" sz="3600" dirty="0">
                <a:solidFill>
                  <a:srgbClr val="FF0000"/>
                </a:solidFill>
              </a:rPr>
              <a:t>Agreed</a:t>
            </a:r>
          </a:p>
        </p:txBody>
      </p:sp>
    </p:spTree>
    <p:extLst>
      <p:ext uri="{BB962C8B-B14F-4D97-AF65-F5344CB8AC3E}">
        <p14:creationId xmlns:p14="http://schemas.microsoft.com/office/powerpoint/2010/main" val="4299147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Throughput Tests: Rx levels</a:t>
            </a:r>
            <a:br>
              <a:rPr lang="en-US" dirty="0"/>
            </a:br>
            <a:r>
              <a:rPr lang="en-US" dirty="0"/>
              <a:t> (current proposals)</a:t>
            </a:r>
          </a:p>
        </p:txBody>
      </p:sp>
      <p:sp>
        <p:nvSpPr>
          <p:cNvPr id="3" name="Content Placeholder 2"/>
          <p:cNvSpPr>
            <a:spLocks noGrp="1"/>
          </p:cNvSpPr>
          <p:nvPr>
            <p:ph idx="1"/>
          </p:nvPr>
        </p:nvSpPr>
        <p:spPr/>
        <p:txBody>
          <a:bodyPr>
            <a:normAutofit/>
          </a:bodyPr>
          <a:lstStyle/>
          <a:p>
            <a:r>
              <a:rPr lang="en-US" dirty="0"/>
              <a:t>Proposed RX levels in </a:t>
            </a:r>
            <a:r>
              <a:rPr lang="en-US" dirty="0" err="1"/>
              <a:t>dBm</a:t>
            </a:r>
            <a:endParaRPr lang="en-US" dirty="0"/>
          </a:p>
          <a:p>
            <a:pPr lvl="1"/>
            <a:r>
              <a:rPr lang="en-US" dirty="0"/>
              <a:t>-72+∆1 and -82-∆2 (R4-168545)</a:t>
            </a:r>
          </a:p>
          <a:p>
            <a:pPr lvl="1"/>
            <a:r>
              <a:rPr lang="en-US" dirty="0"/>
              <a:t>-62+∆ and -82-∆ (R4-167653)</a:t>
            </a:r>
          </a:p>
          <a:p>
            <a:pPr lvl="1"/>
            <a:r>
              <a:rPr lang="en-US" dirty="0"/>
              <a:t>-62 ±∆ and -82 ±∆ (R4-165830)  </a:t>
            </a:r>
          </a:p>
          <a:p>
            <a:pPr lvl="1"/>
            <a:r>
              <a:rPr lang="en-US" dirty="0"/>
              <a:t>-62 and -82 (R4-168405) </a:t>
            </a:r>
          </a:p>
          <a:p>
            <a:pPr lvl="1"/>
            <a:r>
              <a:rPr lang="sv-SE" dirty="0"/>
              <a:t>-57dBm, -67dBm, -77dBm, -82dBm</a:t>
            </a:r>
            <a:r>
              <a:rPr lang="en-US" dirty="0"/>
              <a:t>(R4-167941)</a:t>
            </a:r>
          </a:p>
          <a:p>
            <a:r>
              <a:rPr lang="en-US" dirty="0"/>
              <a:t>No agreement  </a:t>
            </a:r>
          </a:p>
          <a:p>
            <a:endParaRPr lang="en-US" dirty="0"/>
          </a:p>
          <a:p>
            <a:endParaRPr lang="en-US" dirty="0"/>
          </a:p>
        </p:txBody>
      </p:sp>
      <p:sp>
        <p:nvSpPr>
          <p:cNvPr id="5" name="Rectangle 4"/>
          <p:cNvSpPr/>
          <p:nvPr/>
        </p:nvSpPr>
        <p:spPr>
          <a:xfrm rot="19130294">
            <a:off x="6228184" y="1279140"/>
            <a:ext cx="2664296" cy="646331"/>
          </a:xfrm>
          <a:prstGeom prst="rect">
            <a:avLst/>
          </a:prstGeom>
        </p:spPr>
        <p:txBody>
          <a:bodyPr wrap="square">
            <a:spAutoFit/>
          </a:bodyPr>
          <a:lstStyle/>
          <a:p>
            <a:r>
              <a:rPr lang="sv-SE" sz="3600" dirty="0" err="1">
                <a:solidFill>
                  <a:srgbClr val="FF0000"/>
                </a:solidFill>
              </a:rPr>
              <a:t>Include</a:t>
            </a:r>
            <a:r>
              <a:rPr lang="sv-SE" sz="3600" dirty="0">
                <a:solidFill>
                  <a:srgbClr val="FF0000"/>
                </a:solidFill>
              </a:rPr>
              <a:t> in TP</a:t>
            </a:r>
            <a:endParaRPr lang="en-US" sz="3600" dirty="0">
              <a:solidFill>
                <a:srgbClr val="FF0000"/>
              </a:solidFill>
            </a:endParaRPr>
          </a:p>
        </p:txBody>
      </p:sp>
    </p:spTree>
    <p:extLst>
      <p:ext uri="{BB962C8B-B14F-4D97-AF65-F5344CB8AC3E}">
        <p14:creationId xmlns:p14="http://schemas.microsoft.com/office/powerpoint/2010/main" val="5154414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Throughput Tests: target operating point (current proposals)</a:t>
            </a:r>
          </a:p>
        </p:txBody>
      </p:sp>
      <p:sp>
        <p:nvSpPr>
          <p:cNvPr id="3" name="Content Placeholder 2"/>
          <p:cNvSpPr>
            <a:spLocks noGrp="1"/>
          </p:cNvSpPr>
          <p:nvPr>
            <p:ph idx="1"/>
          </p:nvPr>
        </p:nvSpPr>
        <p:spPr/>
        <p:txBody>
          <a:bodyPr>
            <a:normAutofit/>
          </a:bodyPr>
          <a:lstStyle/>
          <a:p>
            <a:r>
              <a:rPr lang="en-US" dirty="0"/>
              <a:t>SNR/SINR/SIR levels</a:t>
            </a:r>
          </a:p>
          <a:p>
            <a:pPr lvl="1"/>
            <a:r>
              <a:rPr lang="en-US" dirty="0"/>
              <a:t>SINR=15dB (R4-168545)</a:t>
            </a:r>
          </a:p>
          <a:p>
            <a:pPr lvl="1"/>
            <a:r>
              <a:rPr lang="en-US" dirty="0"/>
              <a:t>SNR=16dB (R4-167653)</a:t>
            </a:r>
          </a:p>
          <a:p>
            <a:pPr lvl="1"/>
            <a:r>
              <a:rPr lang="en-US" dirty="0"/>
              <a:t>SIR=15dB (R4-165830)  </a:t>
            </a:r>
          </a:p>
          <a:p>
            <a:pPr lvl="1"/>
            <a:r>
              <a:rPr lang="en-US" dirty="0"/>
              <a:t>SIR=0dB (R4-167941)</a:t>
            </a:r>
          </a:p>
          <a:p>
            <a:pPr lvl="1"/>
            <a:r>
              <a:rPr lang="en-US" dirty="0"/>
              <a:t>SINR = 0dB(R4-168405)</a:t>
            </a:r>
          </a:p>
        </p:txBody>
      </p:sp>
      <p:sp>
        <p:nvSpPr>
          <p:cNvPr id="4" name="Rectangle 3"/>
          <p:cNvSpPr/>
          <p:nvPr/>
        </p:nvSpPr>
        <p:spPr>
          <a:xfrm rot="19130294">
            <a:off x="6228184" y="1279140"/>
            <a:ext cx="2664296" cy="646331"/>
          </a:xfrm>
          <a:prstGeom prst="rect">
            <a:avLst/>
          </a:prstGeom>
        </p:spPr>
        <p:txBody>
          <a:bodyPr wrap="square">
            <a:spAutoFit/>
          </a:bodyPr>
          <a:lstStyle/>
          <a:p>
            <a:r>
              <a:rPr lang="sv-SE" sz="3600" dirty="0" err="1">
                <a:solidFill>
                  <a:srgbClr val="FF0000"/>
                </a:solidFill>
              </a:rPr>
              <a:t>Include</a:t>
            </a:r>
            <a:r>
              <a:rPr lang="sv-SE" sz="3600" dirty="0">
                <a:solidFill>
                  <a:srgbClr val="FF0000"/>
                </a:solidFill>
              </a:rPr>
              <a:t> in TP</a:t>
            </a:r>
            <a:endParaRPr lang="en-US" sz="3600" dirty="0">
              <a:solidFill>
                <a:srgbClr val="FF0000"/>
              </a:solidFill>
            </a:endParaRPr>
          </a:p>
        </p:txBody>
      </p:sp>
    </p:spTree>
    <p:extLst>
      <p:ext uri="{BB962C8B-B14F-4D97-AF65-F5344CB8AC3E}">
        <p14:creationId xmlns:p14="http://schemas.microsoft.com/office/powerpoint/2010/main" val="10687624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Throughput Tests: pass fail criteria (current proposals)</a:t>
            </a:r>
          </a:p>
        </p:txBody>
      </p:sp>
      <p:sp>
        <p:nvSpPr>
          <p:cNvPr id="3" name="Content Placeholder 2"/>
          <p:cNvSpPr>
            <a:spLocks noGrp="1"/>
          </p:cNvSpPr>
          <p:nvPr>
            <p:ph idx="1"/>
          </p:nvPr>
        </p:nvSpPr>
        <p:spPr/>
        <p:txBody>
          <a:bodyPr>
            <a:normAutofit fontScale="92500" lnSpcReduction="10000"/>
          </a:bodyPr>
          <a:lstStyle/>
          <a:p>
            <a:r>
              <a:rPr lang="en-US" dirty="0"/>
              <a:t>Pass fail criteria</a:t>
            </a:r>
          </a:p>
          <a:p>
            <a:pPr lvl="1"/>
            <a:r>
              <a:rPr lang="en-US" dirty="0"/>
              <a:t>Median of recorded throughput CDF (R4-168545)</a:t>
            </a:r>
          </a:p>
          <a:p>
            <a:pPr lvl="1"/>
            <a:r>
              <a:rPr lang="en-US" dirty="0"/>
              <a:t>Mean of the recorded throughput CDF (R4-165830)  </a:t>
            </a:r>
          </a:p>
          <a:p>
            <a:pPr lvl="1"/>
            <a:r>
              <a:rPr lang="en-US" dirty="0"/>
              <a:t>Normalized best effort throughput and at </a:t>
            </a:r>
            <a:r>
              <a:rPr lang="sv-SE" dirty="0"/>
              <a:t>{5%ile, 25%ile, 50%ile, 75%ile, 95%ile} </a:t>
            </a:r>
            <a:r>
              <a:rPr lang="en-US" dirty="0"/>
              <a:t>(R4-167941)</a:t>
            </a:r>
          </a:p>
          <a:p>
            <a:pPr lvl="1"/>
            <a:r>
              <a:rPr lang="en-US" dirty="0"/>
              <a:t>Mean of the recorded throughput CDF (R4-168405)</a:t>
            </a:r>
          </a:p>
          <a:p>
            <a:pPr lvl="1"/>
            <a:endParaRPr lang="en-US" dirty="0"/>
          </a:p>
          <a:p>
            <a:r>
              <a:rPr lang="en-US" dirty="0"/>
              <a:t>Accuracy for pass/fail criteria</a:t>
            </a:r>
          </a:p>
          <a:p>
            <a:pPr lvl="1"/>
            <a:r>
              <a:rPr lang="en-US" dirty="0"/>
              <a:t>10%</a:t>
            </a:r>
          </a:p>
          <a:p>
            <a:r>
              <a:rPr lang="en-US" dirty="0">
                <a:solidFill>
                  <a:srgbClr val="FF0000"/>
                </a:solidFill>
              </a:rPr>
              <a:t>More than pass/fail criteria can be considered</a:t>
            </a:r>
          </a:p>
        </p:txBody>
      </p:sp>
      <p:sp>
        <p:nvSpPr>
          <p:cNvPr id="4" name="TextBox 3"/>
          <p:cNvSpPr txBox="1"/>
          <p:nvPr/>
        </p:nvSpPr>
        <p:spPr>
          <a:xfrm rot="18975146">
            <a:off x="6337429" y="350268"/>
            <a:ext cx="3240360" cy="1200329"/>
          </a:xfrm>
          <a:prstGeom prst="rect">
            <a:avLst/>
          </a:prstGeom>
          <a:noFill/>
        </p:spPr>
        <p:txBody>
          <a:bodyPr wrap="square" rtlCol="0">
            <a:spAutoFit/>
          </a:bodyPr>
          <a:lstStyle/>
          <a:p>
            <a:pPr algn="ctr"/>
            <a:r>
              <a:rPr lang="en-US" sz="3600" dirty="0">
                <a:solidFill>
                  <a:srgbClr val="FF0000"/>
                </a:solidFill>
              </a:rPr>
              <a:t>Under consideration</a:t>
            </a:r>
          </a:p>
        </p:txBody>
      </p:sp>
    </p:spTree>
    <p:extLst>
      <p:ext uri="{BB962C8B-B14F-4D97-AF65-F5344CB8AC3E}">
        <p14:creationId xmlns:p14="http://schemas.microsoft.com/office/powerpoint/2010/main" val="3780936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Outage test</a:t>
            </a:r>
          </a:p>
        </p:txBody>
      </p:sp>
      <p:sp>
        <p:nvSpPr>
          <p:cNvPr id="3" name="Content Placeholder 2"/>
          <p:cNvSpPr>
            <a:spLocks noGrp="1"/>
          </p:cNvSpPr>
          <p:nvPr>
            <p:ph idx="1"/>
          </p:nvPr>
        </p:nvSpPr>
        <p:spPr>
          <a:xfrm>
            <a:off x="457200" y="1600200"/>
            <a:ext cx="8229600" cy="4853136"/>
          </a:xfrm>
        </p:spPr>
        <p:txBody>
          <a:bodyPr>
            <a:normAutofit fontScale="77500" lnSpcReduction="20000"/>
          </a:bodyPr>
          <a:lstStyle/>
          <a:p>
            <a:r>
              <a:rPr lang="en-US" dirty="0"/>
              <a:t>Similar to throughput test</a:t>
            </a:r>
          </a:p>
          <a:p>
            <a:pPr lvl="1"/>
            <a:r>
              <a:rPr lang="en-US" dirty="0"/>
              <a:t>Test setup</a:t>
            </a:r>
          </a:p>
          <a:p>
            <a:pPr lvl="1"/>
            <a:r>
              <a:rPr lang="en-US" dirty="0"/>
              <a:t>Choice of devices</a:t>
            </a:r>
          </a:p>
          <a:p>
            <a:pPr lvl="1"/>
            <a:r>
              <a:rPr lang="en-US" dirty="0"/>
              <a:t>RX levels</a:t>
            </a:r>
          </a:p>
          <a:p>
            <a:pPr lvl="1"/>
            <a:r>
              <a:rPr lang="en-US" dirty="0"/>
              <a:t>Operating point</a:t>
            </a:r>
          </a:p>
          <a:p>
            <a:pPr lvl="1"/>
            <a:endParaRPr lang="en-US" dirty="0"/>
          </a:p>
          <a:p>
            <a:r>
              <a:rPr lang="en-US" dirty="0"/>
              <a:t>Traffic cases</a:t>
            </a:r>
          </a:p>
          <a:p>
            <a:pPr lvl="1"/>
            <a:r>
              <a:rPr lang="en-US" dirty="0"/>
              <a:t>VoIP traffic in both links</a:t>
            </a:r>
          </a:p>
          <a:p>
            <a:r>
              <a:rPr lang="en-US" dirty="0">
                <a:solidFill>
                  <a:srgbClr val="FF0000"/>
                </a:solidFill>
              </a:rPr>
              <a:t>Pass/fail criteria:</a:t>
            </a:r>
          </a:p>
          <a:p>
            <a:pPr lvl="1"/>
            <a:r>
              <a:rPr lang="en-US" dirty="0">
                <a:solidFill>
                  <a:srgbClr val="FF0000"/>
                </a:solidFill>
              </a:rPr>
              <a:t>What is the metric?</a:t>
            </a:r>
          </a:p>
          <a:p>
            <a:pPr lvl="2"/>
            <a:r>
              <a:rPr lang="en-US" dirty="0">
                <a:solidFill>
                  <a:srgbClr val="FF0000"/>
                </a:solidFill>
              </a:rPr>
              <a:t>What percentage of packets lost within a period of time? How many times of burst packet loss? i.e. 3 consecutive packets lost within certain time?</a:t>
            </a:r>
          </a:p>
          <a:p>
            <a:pPr lvl="2"/>
            <a:r>
              <a:rPr lang="en-US" dirty="0">
                <a:solidFill>
                  <a:srgbClr val="FF0000"/>
                </a:solidFill>
              </a:rPr>
              <a:t>Jitter</a:t>
            </a:r>
          </a:p>
          <a:p>
            <a:pPr lvl="2"/>
            <a:r>
              <a:rPr lang="en-US" dirty="0">
                <a:solidFill>
                  <a:srgbClr val="FF0000"/>
                </a:solidFill>
              </a:rPr>
              <a:t>Latency </a:t>
            </a:r>
          </a:p>
          <a:p>
            <a:pPr lvl="1"/>
            <a:endParaRPr lang="en-US" dirty="0"/>
          </a:p>
        </p:txBody>
      </p:sp>
      <p:sp>
        <p:nvSpPr>
          <p:cNvPr id="4" name="TextBox 3"/>
          <p:cNvSpPr txBox="1"/>
          <p:nvPr/>
        </p:nvSpPr>
        <p:spPr>
          <a:xfrm rot="18975146">
            <a:off x="6337429" y="350268"/>
            <a:ext cx="3240360" cy="1200329"/>
          </a:xfrm>
          <a:prstGeom prst="rect">
            <a:avLst/>
          </a:prstGeom>
          <a:noFill/>
        </p:spPr>
        <p:txBody>
          <a:bodyPr wrap="square" rtlCol="0">
            <a:spAutoFit/>
          </a:bodyPr>
          <a:lstStyle/>
          <a:p>
            <a:pPr algn="ctr"/>
            <a:r>
              <a:rPr lang="en-US" sz="3600" dirty="0">
                <a:solidFill>
                  <a:srgbClr val="FF0000"/>
                </a:solidFill>
              </a:rPr>
              <a:t>Under consideration</a:t>
            </a:r>
          </a:p>
        </p:txBody>
      </p:sp>
    </p:spTree>
    <p:extLst>
      <p:ext uri="{BB962C8B-B14F-4D97-AF65-F5344CB8AC3E}">
        <p14:creationId xmlns:p14="http://schemas.microsoft.com/office/powerpoint/2010/main" val="39915887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标题 1"/>
          <p:cNvSpPr>
            <a:spLocks noGrp="1"/>
          </p:cNvSpPr>
          <p:nvPr>
            <p:ph type="ctrTitle"/>
          </p:nvPr>
        </p:nvSpPr>
        <p:spPr>
          <a:xfrm>
            <a:off x="685800" y="2130425"/>
            <a:ext cx="8278813" cy="1470025"/>
          </a:xfrm>
        </p:spPr>
        <p:txBody>
          <a:bodyPr/>
          <a:lstStyle/>
          <a:p>
            <a:pPr eaLnBrk="1" hangingPunct="1"/>
            <a:r>
              <a:rPr lang="en-GB" altLang="zh-CN" sz="4000" b="1" dirty="0"/>
              <a:t>Way Forward on additional issues related to multi-node tests for LAA</a:t>
            </a:r>
            <a:endParaRPr lang="zh-CN" altLang="en-US" sz="4000" dirty="0"/>
          </a:p>
        </p:txBody>
      </p:sp>
      <p:sp>
        <p:nvSpPr>
          <p:cNvPr id="3075" name="副标题 2"/>
          <p:cNvSpPr>
            <a:spLocks noGrp="1"/>
          </p:cNvSpPr>
          <p:nvPr>
            <p:ph type="subTitle" idx="1"/>
          </p:nvPr>
        </p:nvSpPr>
        <p:spPr/>
        <p:txBody>
          <a:bodyPr/>
          <a:lstStyle/>
          <a:p>
            <a:pPr eaLnBrk="1" hangingPunct="1"/>
            <a:r>
              <a:rPr lang="en-US" altLang="zh-CN" dirty="0">
                <a:solidFill>
                  <a:schemeClr val="tx1"/>
                </a:solidFill>
              </a:rPr>
              <a:t>Ericsson, Qualcomm Incorporated, Huawei, Nokia, …</a:t>
            </a:r>
            <a:endParaRPr lang="zh-CN" altLang="en-US" dirty="0">
              <a:solidFill>
                <a:schemeClr val="tx1"/>
              </a:solidFill>
            </a:endParaRPr>
          </a:p>
        </p:txBody>
      </p:sp>
      <p:sp>
        <p:nvSpPr>
          <p:cNvPr id="3076" name="TextBox 4"/>
          <p:cNvSpPr txBox="1">
            <a:spLocks noChangeArrowheads="1"/>
          </p:cNvSpPr>
          <p:nvPr/>
        </p:nvSpPr>
        <p:spPr bwMode="auto">
          <a:xfrm>
            <a:off x="250825" y="333375"/>
            <a:ext cx="84248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9pPr>
          </a:lstStyle>
          <a:p>
            <a:pPr eaLnBrk="1" hangingPunct="1">
              <a:spcBef>
                <a:spcPct val="0"/>
              </a:spcBef>
              <a:buFontTx/>
              <a:buNone/>
            </a:pPr>
            <a:r>
              <a:rPr lang="en-GB" altLang="zh-CN" sz="1800" b="1" dirty="0"/>
              <a:t>3GPP TSG-RAN WG4 Meeting #80Bis	                                                                 </a:t>
            </a:r>
            <a:r>
              <a:rPr lang="en-US" sz="1800" b="1" strike="sngStrike" dirty="0">
                <a:solidFill>
                  <a:srgbClr val="FF0000"/>
                </a:solidFill>
              </a:rPr>
              <a:t>R4-168893</a:t>
            </a:r>
            <a:r>
              <a:rPr lang="en-US" sz="1800" strike="sngStrike" dirty="0">
                <a:solidFill>
                  <a:srgbClr val="FF0000"/>
                </a:solidFill>
              </a:rPr>
              <a:t> </a:t>
            </a:r>
            <a:r>
              <a:rPr lang="en-GB" altLang="zh-CN" sz="1800" b="1" dirty="0"/>
              <a:t> </a:t>
            </a:r>
            <a:endParaRPr lang="zh-CN" altLang="zh-CN" sz="1800" dirty="0"/>
          </a:p>
          <a:p>
            <a:pPr eaLnBrk="1" hangingPunct="1">
              <a:spcBef>
                <a:spcPct val="0"/>
              </a:spcBef>
              <a:buFontTx/>
              <a:buNone/>
            </a:pPr>
            <a:r>
              <a:rPr lang="en-US" altLang="zh-CN" sz="1800" b="1" dirty="0"/>
              <a:t>Ljubljana, Slovenia, 10-14 October, 2016</a:t>
            </a:r>
            <a:endParaRPr lang="zh-CN" altLang="zh-CN" sz="1800" b="1" i="1" dirty="0"/>
          </a:p>
          <a:p>
            <a:pPr eaLnBrk="1" hangingPunct="1">
              <a:spcBef>
                <a:spcPct val="0"/>
              </a:spcBef>
              <a:buFontTx/>
              <a:buNone/>
            </a:pPr>
            <a:endParaRPr lang="zh-CN" altLang="en-US"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p:txBody>
          <a:bodyPr/>
          <a:lstStyle/>
          <a:p>
            <a:r>
              <a:rPr lang="en-US" dirty="0"/>
              <a:t>In RAN4#80 and RAN4#79, two way forwards [1], [2] on multi-node tests have been agreed.</a:t>
            </a:r>
          </a:p>
          <a:p>
            <a:r>
              <a:rPr lang="en-US" dirty="0"/>
              <a:t>Two tests has been agreed, namely:</a:t>
            </a:r>
          </a:p>
          <a:p>
            <a:pPr lvl="1"/>
            <a:r>
              <a:rPr lang="en-US" dirty="0"/>
              <a:t>Throughput test (related to channel access priority class 3)</a:t>
            </a:r>
          </a:p>
          <a:p>
            <a:pPr lvl="1"/>
            <a:r>
              <a:rPr lang="en-US" dirty="0"/>
              <a:t>Outage test (related to channel access priority class 1)</a:t>
            </a:r>
          </a:p>
          <a:p>
            <a:r>
              <a:rPr lang="en-US" dirty="0"/>
              <a:t>[1] R4-166971, WF on LAA Multi-node test</a:t>
            </a:r>
          </a:p>
          <a:p>
            <a:r>
              <a:rPr lang="en-US" dirty="0"/>
              <a:t>[2] R4-164971 WF on LAA co-existence testing </a:t>
            </a:r>
          </a:p>
          <a:p>
            <a:endParaRPr lang="en-US" dirty="0"/>
          </a:p>
        </p:txBody>
      </p:sp>
    </p:spTree>
    <p:extLst>
      <p:ext uri="{BB962C8B-B14F-4D97-AF65-F5344CB8AC3E}">
        <p14:creationId xmlns:p14="http://schemas.microsoft.com/office/powerpoint/2010/main" val="41798859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Choice of devices</a:t>
            </a:r>
          </a:p>
        </p:txBody>
      </p:sp>
      <p:sp>
        <p:nvSpPr>
          <p:cNvPr id="3" name="Content Placeholder 2"/>
          <p:cNvSpPr>
            <a:spLocks noGrp="1"/>
          </p:cNvSpPr>
          <p:nvPr>
            <p:ph idx="1"/>
          </p:nvPr>
        </p:nvSpPr>
        <p:spPr/>
        <p:txBody>
          <a:bodyPr>
            <a:normAutofit fontScale="92500" lnSpcReduction="10000"/>
          </a:bodyPr>
          <a:lstStyle/>
          <a:p>
            <a:r>
              <a:rPr lang="en-US" dirty="0"/>
              <a:t>For IEEE 802.11 devices to be used in the test, both APs and STAs, they should be representative and taken off the shelf</a:t>
            </a:r>
          </a:p>
          <a:p>
            <a:pPr lvl="1"/>
            <a:r>
              <a:rPr lang="en-US" dirty="0"/>
              <a:t>For IEEE 802.11 APs and STAs, the devices should come from multi-vendor and multi-standard (i.e. multi-generation IEEE 802.11 systems). </a:t>
            </a:r>
          </a:p>
          <a:p>
            <a:r>
              <a:rPr lang="en-US" dirty="0"/>
              <a:t>For LAA:</a:t>
            </a:r>
          </a:p>
          <a:p>
            <a:pPr lvl="1"/>
            <a:r>
              <a:rPr lang="en-US" dirty="0"/>
              <a:t>LAA BS supplied by vendors</a:t>
            </a:r>
          </a:p>
          <a:p>
            <a:pPr lvl="1"/>
            <a:r>
              <a:rPr lang="en-US" dirty="0"/>
              <a:t>LAA UEs should be representative and taken off the shelf</a:t>
            </a:r>
          </a:p>
          <a:p>
            <a:endParaRPr lang="en-US" dirty="0"/>
          </a:p>
          <a:p>
            <a:endParaRPr lang="en-US" dirty="0"/>
          </a:p>
          <a:p>
            <a:endParaRPr lang="en-US" dirty="0"/>
          </a:p>
        </p:txBody>
      </p:sp>
      <p:sp>
        <p:nvSpPr>
          <p:cNvPr id="4" name="TextBox 3"/>
          <p:cNvSpPr txBox="1"/>
          <p:nvPr/>
        </p:nvSpPr>
        <p:spPr>
          <a:xfrm rot="18975146">
            <a:off x="6891564" y="406211"/>
            <a:ext cx="2360805" cy="1200329"/>
          </a:xfrm>
          <a:prstGeom prst="rect">
            <a:avLst/>
          </a:prstGeom>
          <a:noFill/>
        </p:spPr>
        <p:txBody>
          <a:bodyPr wrap="square" rtlCol="0">
            <a:spAutoFit/>
          </a:bodyPr>
          <a:lstStyle/>
          <a:p>
            <a:pPr algn="ctr"/>
            <a:r>
              <a:rPr lang="en-US" sz="3600" dirty="0">
                <a:solidFill>
                  <a:srgbClr val="FF0000"/>
                </a:solidFill>
              </a:rPr>
              <a:t>Original version</a:t>
            </a:r>
          </a:p>
        </p:txBody>
      </p:sp>
    </p:spTree>
    <p:extLst>
      <p:ext uri="{BB962C8B-B14F-4D97-AF65-F5344CB8AC3E}">
        <p14:creationId xmlns:p14="http://schemas.microsoft.com/office/powerpoint/2010/main" val="10353804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Choice of devices</a:t>
            </a:r>
          </a:p>
        </p:txBody>
      </p:sp>
      <p:sp>
        <p:nvSpPr>
          <p:cNvPr id="3" name="Content Placeholder 2"/>
          <p:cNvSpPr>
            <a:spLocks noGrp="1"/>
          </p:cNvSpPr>
          <p:nvPr>
            <p:ph idx="1"/>
          </p:nvPr>
        </p:nvSpPr>
        <p:spPr/>
        <p:txBody>
          <a:bodyPr>
            <a:normAutofit fontScale="70000" lnSpcReduction="20000"/>
          </a:bodyPr>
          <a:lstStyle/>
          <a:p>
            <a:r>
              <a:rPr lang="en-US" dirty="0"/>
              <a:t>All 802.11 devices should be commercially available </a:t>
            </a:r>
            <a:r>
              <a:rPr lang="en-US" b="1" dirty="0"/>
              <a:t>and not reference design</a:t>
            </a:r>
            <a:endParaRPr lang="en-US" dirty="0"/>
          </a:p>
          <a:p>
            <a:r>
              <a:rPr lang="en-US" strike="sngStrike" dirty="0">
                <a:solidFill>
                  <a:srgbClr val="FF0000"/>
                </a:solidFill>
              </a:rPr>
              <a:t>For IEEE 802.11 devices to be used in the test, both APs and STAs, they should be representative and taken off the shelf</a:t>
            </a:r>
          </a:p>
          <a:p>
            <a:pPr marL="457200" lvl="1" indent="0">
              <a:buNone/>
            </a:pPr>
            <a:r>
              <a:rPr lang="en-US" dirty="0"/>
              <a:t>IEEE 802.11 APs and STAs, should be selected </a:t>
            </a:r>
            <a:r>
              <a:rPr lang="en-US" strike="sngStrike" dirty="0">
                <a:solidFill>
                  <a:srgbClr val="FF0000"/>
                </a:solidFill>
              </a:rPr>
              <a:t>representing  the devices should come </a:t>
            </a:r>
            <a:r>
              <a:rPr lang="en-US" dirty="0"/>
              <a:t>from multiple vendors and multiple generations of the 802.11 standard. </a:t>
            </a:r>
            <a:r>
              <a:rPr lang="en-US" strike="sngStrike" dirty="0">
                <a:solidFill>
                  <a:srgbClr val="FF0000"/>
                </a:solidFill>
              </a:rPr>
              <a:t>-standard (i.e. multi-generation IEEE 802.11 systems).</a:t>
            </a:r>
          </a:p>
          <a:p>
            <a:pPr lvl="1"/>
            <a:r>
              <a:rPr lang="en-US" b="1" i="1" dirty="0">
                <a:solidFill>
                  <a:srgbClr val="FF0000"/>
                </a:solidFill>
              </a:rPr>
              <a:t>Devices shall be selected from 802.11n and 802.11ac. </a:t>
            </a:r>
          </a:p>
          <a:p>
            <a:endParaRPr lang="en-US" dirty="0"/>
          </a:p>
          <a:p>
            <a:r>
              <a:rPr lang="en-US" dirty="0"/>
              <a:t>For LAA:</a:t>
            </a:r>
          </a:p>
          <a:p>
            <a:pPr lvl="1"/>
            <a:r>
              <a:rPr lang="en-US" dirty="0"/>
              <a:t>LAA BS supplied by vendors</a:t>
            </a:r>
          </a:p>
          <a:p>
            <a:pPr lvl="1"/>
            <a:r>
              <a:rPr lang="en-US" dirty="0"/>
              <a:t>LAA UEs should be representative “commercially available” or “ready for market” </a:t>
            </a:r>
            <a:r>
              <a:rPr lang="en-US" strike="sngStrike" dirty="0">
                <a:solidFill>
                  <a:srgbClr val="FF0000"/>
                </a:solidFill>
              </a:rPr>
              <a:t>and taken off the shelf </a:t>
            </a:r>
          </a:p>
          <a:p>
            <a:pPr lvl="1"/>
            <a:endParaRPr lang="en-US" strike="sngStrike" dirty="0">
              <a:solidFill>
                <a:srgbClr val="FF0000"/>
              </a:solidFill>
            </a:endParaRPr>
          </a:p>
          <a:p>
            <a:pPr marL="457200" lvl="1" indent="0">
              <a:buNone/>
            </a:pPr>
            <a:r>
              <a:rPr lang="en-US" strike="sngStrike" dirty="0">
                <a:solidFill>
                  <a:srgbClr val="FF0000"/>
                </a:solidFill>
              </a:rPr>
              <a:t> </a:t>
            </a:r>
          </a:p>
          <a:p>
            <a:endParaRPr lang="en-US" dirty="0"/>
          </a:p>
          <a:p>
            <a:endParaRPr lang="en-US" dirty="0"/>
          </a:p>
          <a:p>
            <a:endParaRPr lang="en-US" dirty="0"/>
          </a:p>
        </p:txBody>
      </p:sp>
      <p:sp>
        <p:nvSpPr>
          <p:cNvPr id="4" name="TextBox 3"/>
          <p:cNvSpPr txBox="1"/>
          <p:nvPr/>
        </p:nvSpPr>
        <p:spPr>
          <a:xfrm rot="18975146">
            <a:off x="5938410" y="699275"/>
            <a:ext cx="3240360" cy="646331"/>
          </a:xfrm>
          <a:prstGeom prst="rect">
            <a:avLst/>
          </a:prstGeom>
          <a:noFill/>
        </p:spPr>
        <p:txBody>
          <a:bodyPr wrap="square" rtlCol="0">
            <a:spAutoFit/>
          </a:bodyPr>
          <a:lstStyle/>
          <a:p>
            <a:pPr algn="ctr"/>
            <a:r>
              <a:rPr lang="en-US" sz="3600" dirty="0">
                <a:solidFill>
                  <a:srgbClr val="FF0000"/>
                </a:solidFill>
              </a:rPr>
              <a:t>Agreed</a:t>
            </a:r>
          </a:p>
        </p:txBody>
      </p:sp>
    </p:spTree>
    <p:extLst>
      <p:ext uri="{BB962C8B-B14F-4D97-AF65-F5344CB8AC3E}">
        <p14:creationId xmlns:p14="http://schemas.microsoft.com/office/powerpoint/2010/main" val="25377694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5292080" y="3336925"/>
            <a:ext cx="576064" cy="66713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Oval 5"/>
          <p:cNvSpPr/>
          <p:nvPr/>
        </p:nvSpPr>
        <p:spPr>
          <a:xfrm>
            <a:off x="3419872" y="3336925"/>
            <a:ext cx="576064" cy="66713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dirty="0"/>
              <a:t>Test Setup</a:t>
            </a:r>
          </a:p>
        </p:txBody>
      </p:sp>
      <p:sp>
        <p:nvSpPr>
          <p:cNvPr id="2107" name="Rectangle 5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en-US"/>
          </a:p>
        </p:txBody>
      </p:sp>
      <p:sp>
        <p:nvSpPr>
          <p:cNvPr id="63" name="TextBox 62"/>
          <p:cNvSpPr txBox="1"/>
          <p:nvPr/>
        </p:nvSpPr>
        <p:spPr>
          <a:xfrm>
            <a:off x="762000" y="5579006"/>
            <a:ext cx="7620000" cy="461665"/>
          </a:xfrm>
          <a:prstGeom prst="rect">
            <a:avLst/>
          </a:prstGeom>
          <a:noFill/>
        </p:spPr>
        <p:txBody>
          <a:bodyPr wrap="square" rtlCol="0">
            <a:spAutoFit/>
          </a:bodyPr>
          <a:lstStyle/>
          <a:p>
            <a:r>
              <a:rPr lang="en-US" sz="2400" dirty="0"/>
              <a:t>Note: as updated in TP: R4-16xxxx</a:t>
            </a:r>
          </a:p>
        </p:txBody>
      </p:sp>
      <p:sp>
        <p:nvSpPr>
          <p:cNvPr id="64" name="TextBox 63"/>
          <p:cNvSpPr txBox="1"/>
          <p:nvPr/>
        </p:nvSpPr>
        <p:spPr>
          <a:xfrm>
            <a:off x="539552" y="1390283"/>
            <a:ext cx="7620000" cy="830997"/>
          </a:xfrm>
          <a:prstGeom prst="rect">
            <a:avLst/>
          </a:prstGeom>
          <a:noFill/>
        </p:spPr>
        <p:txBody>
          <a:bodyPr wrap="square" rtlCol="0">
            <a:spAutoFit/>
          </a:bodyPr>
          <a:lstStyle/>
          <a:p>
            <a:r>
              <a:rPr lang="en-US" sz="2400" dirty="0"/>
              <a:t>The following test setup is assumed to be a baseline for further discussions:</a:t>
            </a:r>
          </a:p>
        </p:txBody>
      </p:sp>
      <p:pic>
        <p:nvPicPr>
          <p:cNvPr id="8" name="Picture 7"/>
          <p:cNvPicPr>
            <a:picLocks noChangeAspect="1"/>
          </p:cNvPicPr>
          <p:nvPr/>
        </p:nvPicPr>
        <p:blipFill>
          <a:blip r:embed="rId3"/>
          <a:stretch>
            <a:fillRect/>
          </a:stretch>
        </p:blipFill>
        <p:spPr>
          <a:xfrm>
            <a:off x="753209" y="2088502"/>
            <a:ext cx="7661655" cy="4292826"/>
          </a:xfrm>
          <a:prstGeom prst="rect">
            <a:avLst/>
          </a:prstGeom>
        </p:spPr>
      </p:pic>
      <p:sp>
        <p:nvSpPr>
          <p:cNvPr id="3" name="TextBox 2"/>
          <p:cNvSpPr txBox="1"/>
          <p:nvPr/>
        </p:nvSpPr>
        <p:spPr>
          <a:xfrm>
            <a:off x="3995936" y="3357727"/>
            <a:ext cx="1728192" cy="646331"/>
          </a:xfrm>
          <a:prstGeom prst="rect">
            <a:avLst/>
          </a:prstGeom>
          <a:noFill/>
        </p:spPr>
        <p:txBody>
          <a:bodyPr wrap="square" rtlCol="0">
            <a:spAutoFit/>
          </a:bodyPr>
          <a:lstStyle/>
          <a:p>
            <a:r>
              <a:rPr lang="en-US" dirty="0">
                <a:solidFill>
                  <a:srgbClr val="FF0000"/>
                </a:solidFill>
              </a:rPr>
              <a:t>Circulator needed here</a:t>
            </a:r>
          </a:p>
        </p:txBody>
      </p:sp>
      <p:cxnSp>
        <p:nvCxnSpPr>
          <p:cNvPr id="5" name="Straight Connector 4"/>
          <p:cNvCxnSpPr/>
          <p:nvPr/>
        </p:nvCxnSpPr>
        <p:spPr>
          <a:xfrm>
            <a:off x="3059832" y="3680892"/>
            <a:ext cx="3312368" cy="0"/>
          </a:xfrm>
          <a:prstGeom prst="line">
            <a:avLst/>
          </a:prstGeom>
          <a:ln w="79375">
            <a:solidFill>
              <a:srgbClr val="FF0000"/>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rot="18975146">
            <a:off x="6066066" y="739372"/>
            <a:ext cx="3240360" cy="1200329"/>
          </a:xfrm>
          <a:prstGeom prst="rect">
            <a:avLst/>
          </a:prstGeom>
          <a:noFill/>
        </p:spPr>
        <p:txBody>
          <a:bodyPr wrap="square" rtlCol="0">
            <a:spAutoFit/>
          </a:bodyPr>
          <a:lstStyle/>
          <a:p>
            <a:pPr algn="ctr"/>
            <a:r>
              <a:rPr lang="en-US" sz="3600" dirty="0">
                <a:solidFill>
                  <a:srgbClr val="FF0000"/>
                </a:solidFill>
              </a:rPr>
              <a:t>Small details remain</a:t>
            </a:r>
          </a:p>
        </p:txBody>
      </p:sp>
    </p:spTree>
    <p:extLst>
      <p:ext uri="{BB962C8B-B14F-4D97-AF65-F5344CB8AC3E}">
        <p14:creationId xmlns:p14="http://schemas.microsoft.com/office/powerpoint/2010/main" val="152448290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Test cases</a:t>
            </a:r>
          </a:p>
        </p:txBody>
      </p:sp>
      <p:sp>
        <p:nvSpPr>
          <p:cNvPr id="3" name="Content Placeholder 2"/>
          <p:cNvSpPr>
            <a:spLocks noGrp="1"/>
          </p:cNvSpPr>
          <p:nvPr>
            <p:ph idx="1"/>
          </p:nvPr>
        </p:nvSpPr>
        <p:spPr>
          <a:xfrm>
            <a:off x="524576" y="4941168"/>
            <a:ext cx="8403568" cy="608931"/>
          </a:xfrm>
        </p:spPr>
        <p:txBody>
          <a:bodyPr/>
          <a:lstStyle/>
          <a:p>
            <a:r>
              <a:rPr lang="en-US" dirty="0"/>
              <a:t>Note: as detailed in revised TP</a:t>
            </a:r>
          </a:p>
          <a:p>
            <a:r>
              <a:rPr lang="en-US" dirty="0"/>
              <a:t>Other traffic cases are FFS</a:t>
            </a:r>
          </a:p>
          <a:p>
            <a:r>
              <a:rPr lang="en-US" dirty="0">
                <a:solidFill>
                  <a:srgbClr val="FF0000"/>
                </a:solidFill>
              </a:rPr>
              <a:t>The purpose of the test when </a:t>
            </a:r>
            <a:r>
              <a:rPr lang="en-US" dirty="0" err="1">
                <a:solidFill>
                  <a:srgbClr val="FF0000"/>
                </a:solidFill>
              </a:rPr>
              <a:t>WiFi</a:t>
            </a:r>
            <a:r>
              <a:rPr lang="en-US" dirty="0">
                <a:solidFill>
                  <a:srgbClr val="FF0000"/>
                </a:solidFill>
              </a:rPr>
              <a:t> is the aggressor is to help 3GPP to validate LAA and enhancement of system performance; there will be no pass/fail criterial for </a:t>
            </a:r>
            <a:r>
              <a:rPr lang="en-US" dirty="0" err="1">
                <a:solidFill>
                  <a:srgbClr val="FF0000"/>
                </a:solidFill>
              </a:rPr>
              <a:t>WiFi</a:t>
            </a:r>
            <a:r>
              <a:rPr lang="en-US" dirty="0">
                <a:solidFill>
                  <a:srgbClr val="FF0000"/>
                </a:solidFill>
              </a:rPr>
              <a:t> (AGREED)</a:t>
            </a:r>
          </a:p>
        </p:txBody>
      </p:sp>
      <p:graphicFrame>
        <p:nvGraphicFramePr>
          <p:cNvPr id="4" name="Table 3"/>
          <p:cNvGraphicFramePr>
            <a:graphicFrameLocks noGrp="1"/>
          </p:cNvGraphicFramePr>
          <p:nvPr>
            <p:extLst>
              <p:ext uri="{D42A27DB-BD31-4B8C-83A1-F6EECF244321}">
                <p14:modId xmlns:p14="http://schemas.microsoft.com/office/powerpoint/2010/main" val="743522273"/>
              </p:ext>
            </p:extLst>
          </p:nvPr>
        </p:nvGraphicFramePr>
        <p:xfrm>
          <a:off x="611560" y="1628800"/>
          <a:ext cx="8229600" cy="2838450"/>
        </p:xfrm>
        <a:graphic>
          <a:graphicData uri="http://schemas.openxmlformats.org/drawingml/2006/table">
            <a:tbl>
              <a:tblPr firstRow="1" firstCol="1" bandRow="1">
                <a:tableStyleId>{5C22544A-7EE6-4342-B048-85BDC9FD1C3A}</a:tableStyleId>
              </a:tblPr>
              <a:tblGrid>
                <a:gridCol w="1010226">
                  <a:extLst>
                    <a:ext uri="{9D8B030D-6E8A-4147-A177-3AD203B41FA5}">
                      <a16:colId xmlns:a16="http://schemas.microsoft.com/office/drawing/2014/main" val="851482177"/>
                    </a:ext>
                  </a:extLst>
                </a:gridCol>
                <a:gridCol w="1010226">
                  <a:extLst>
                    <a:ext uri="{9D8B030D-6E8A-4147-A177-3AD203B41FA5}">
                      <a16:colId xmlns:a16="http://schemas.microsoft.com/office/drawing/2014/main" val="1205702474"/>
                    </a:ext>
                  </a:extLst>
                </a:gridCol>
                <a:gridCol w="1010226">
                  <a:extLst>
                    <a:ext uri="{9D8B030D-6E8A-4147-A177-3AD203B41FA5}">
                      <a16:colId xmlns:a16="http://schemas.microsoft.com/office/drawing/2014/main" val="1047480501"/>
                    </a:ext>
                  </a:extLst>
                </a:gridCol>
                <a:gridCol w="1010226">
                  <a:extLst>
                    <a:ext uri="{9D8B030D-6E8A-4147-A177-3AD203B41FA5}">
                      <a16:colId xmlns:a16="http://schemas.microsoft.com/office/drawing/2014/main" val="274736971"/>
                    </a:ext>
                  </a:extLst>
                </a:gridCol>
                <a:gridCol w="1010226">
                  <a:extLst>
                    <a:ext uri="{9D8B030D-6E8A-4147-A177-3AD203B41FA5}">
                      <a16:colId xmlns:a16="http://schemas.microsoft.com/office/drawing/2014/main" val="4019491756"/>
                    </a:ext>
                  </a:extLst>
                </a:gridCol>
                <a:gridCol w="1010226">
                  <a:extLst>
                    <a:ext uri="{9D8B030D-6E8A-4147-A177-3AD203B41FA5}">
                      <a16:colId xmlns:a16="http://schemas.microsoft.com/office/drawing/2014/main" val="1885034505"/>
                    </a:ext>
                  </a:extLst>
                </a:gridCol>
                <a:gridCol w="1010226">
                  <a:extLst>
                    <a:ext uri="{9D8B030D-6E8A-4147-A177-3AD203B41FA5}">
                      <a16:colId xmlns:a16="http://schemas.microsoft.com/office/drawing/2014/main" val="356099470"/>
                    </a:ext>
                  </a:extLst>
                </a:gridCol>
                <a:gridCol w="1158018">
                  <a:extLst>
                    <a:ext uri="{9D8B030D-6E8A-4147-A177-3AD203B41FA5}">
                      <a16:colId xmlns:a16="http://schemas.microsoft.com/office/drawing/2014/main" val="1727360758"/>
                    </a:ext>
                  </a:extLst>
                </a:gridCol>
              </a:tblGrid>
              <a:tr h="249714">
                <a:tc rowSpan="2">
                  <a:txBody>
                    <a:bodyPr/>
                    <a:lstStyle/>
                    <a:p>
                      <a:pPr algn="ctr">
                        <a:spcAft>
                          <a:spcPts val="900"/>
                        </a:spcAft>
                      </a:pPr>
                      <a:r>
                        <a:rPr lang="en-GB" sz="2000" dirty="0">
                          <a:effectLst/>
                        </a:rPr>
                        <a:t>Scenario</a:t>
                      </a:r>
                      <a:endParaRPr lang="sv-SE" sz="1800" dirty="0">
                        <a:effectLst/>
                        <a:latin typeface="Times New Roman" panose="02020603050405020304" pitchFamily="18" charset="0"/>
                        <a:ea typeface="SimSun" panose="02010600030101010101" pitchFamily="2" charset="-122"/>
                      </a:endParaRPr>
                    </a:p>
                  </a:txBody>
                  <a:tcPr marL="5715" marR="5715" marT="5715" marB="0" anchor="ctr"/>
                </a:tc>
                <a:tc gridSpan="2">
                  <a:txBody>
                    <a:bodyPr/>
                    <a:lstStyle/>
                    <a:p>
                      <a:pPr algn="ctr">
                        <a:spcAft>
                          <a:spcPts val="900"/>
                        </a:spcAft>
                      </a:pPr>
                      <a:r>
                        <a:rPr lang="en-GB" sz="2400" dirty="0">
                          <a:effectLst/>
                        </a:rPr>
                        <a:t>Victim system</a:t>
                      </a:r>
                      <a:endParaRPr lang="sv-SE" sz="2400" dirty="0">
                        <a:effectLst/>
                        <a:latin typeface="Times New Roman" panose="02020603050405020304" pitchFamily="18" charset="0"/>
                        <a:ea typeface="SimSun" panose="02010600030101010101" pitchFamily="2" charset="-122"/>
                      </a:endParaRPr>
                    </a:p>
                  </a:txBody>
                  <a:tcPr marL="5715" marR="5715" marT="5715" marB="0" anchor="ctr"/>
                </a:tc>
                <a:tc hMerge="1">
                  <a:txBody>
                    <a:bodyPr/>
                    <a:lstStyle/>
                    <a:p>
                      <a:endParaRPr lang="en-US"/>
                    </a:p>
                  </a:txBody>
                  <a:tcPr/>
                </a:tc>
                <a:tc gridSpan="4">
                  <a:txBody>
                    <a:bodyPr/>
                    <a:lstStyle/>
                    <a:p>
                      <a:pPr algn="ctr">
                        <a:spcAft>
                          <a:spcPts val="900"/>
                        </a:spcAft>
                      </a:pPr>
                      <a:r>
                        <a:rPr lang="en-GB" sz="2400" dirty="0">
                          <a:effectLst/>
                        </a:rPr>
                        <a:t>Aggressor system</a:t>
                      </a:r>
                      <a:endParaRPr lang="sv-SE" sz="2400" dirty="0">
                        <a:effectLst/>
                        <a:latin typeface="Times New Roman" panose="02020603050405020304" pitchFamily="18" charset="0"/>
                        <a:ea typeface="SimSun" panose="02010600030101010101" pitchFamily="2" charset="-122"/>
                      </a:endParaRPr>
                    </a:p>
                  </a:txBody>
                  <a:tcPr marL="5715" marR="5715" marT="5715" marB="0"/>
                </a:tc>
                <a:tc hMerge="1">
                  <a:txBody>
                    <a:bodyPr/>
                    <a:lstStyle/>
                    <a:p>
                      <a:endParaRPr lang="en-US"/>
                    </a:p>
                  </a:txBody>
                  <a:tcPr/>
                </a:tc>
                <a:tc hMerge="1">
                  <a:txBody>
                    <a:bodyPr/>
                    <a:lstStyle/>
                    <a:p>
                      <a:endParaRPr lang="en-US"/>
                    </a:p>
                  </a:txBody>
                  <a:tcPr/>
                </a:tc>
                <a:tc hMerge="1">
                  <a:txBody>
                    <a:bodyPr/>
                    <a:lstStyle/>
                    <a:p>
                      <a:endParaRPr lang="en-US"/>
                    </a:p>
                  </a:txBody>
                  <a:tcPr/>
                </a:tc>
                <a:tc rowSpan="2">
                  <a:txBody>
                    <a:bodyPr/>
                    <a:lstStyle/>
                    <a:p>
                      <a:pPr algn="ctr">
                        <a:spcAft>
                          <a:spcPts val="900"/>
                        </a:spcAft>
                      </a:pPr>
                      <a:r>
                        <a:rPr lang="en-GB" sz="2000" dirty="0">
                          <a:effectLst/>
                        </a:rPr>
                        <a:t>Traffic Type for both victim and aggressor</a:t>
                      </a:r>
                      <a:endParaRPr lang="sv-SE" sz="2000" dirty="0">
                        <a:effectLst/>
                        <a:latin typeface="Times New Roman" panose="02020603050405020304" pitchFamily="18" charset="0"/>
                        <a:ea typeface="SimSun" panose="02010600030101010101" pitchFamily="2" charset="-122"/>
                      </a:endParaRPr>
                    </a:p>
                  </a:txBody>
                  <a:tcPr marL="5715" marR="5715" marT="5715" marB="0" anchor="ctr"/>
                </a:tc>
                <a:extLst>
                  <a:ext uri="{0D108BD9-81ED-4DB2-BD59-A6C34878D82A}">
                    <a16:rowId xmlns:a16="http://schemas.microsoft.com/office/drawing/2014/main" val="336692209"/>
                  </a:ext>
                </a:extLst>
              </a:tr>
              <a:tr h="455930">
                <a:tc vMerge="1">
                  <a:txBody>
                    <a:bodyPr/>
                    <a:lstStyle/>
                    <a:p>
                      <a:endParaRPr lang="en-US"/>
                    </a:p>
                  </a:txBody>
                  <a:tcPr/>
                </a:tc>
                <a:tc>
                  <a:txBody>
                    <a:bodyPr/>
                    <a:lstStyle/>
                    <a:p>
                      <a:pPr algn="ctr">
                        <a:spcAft>
                          <a:spcPts val="900"/>
                        </a:spcAft>
                      </a:pPr>
                      <a:r>
                        <a:rPr lang="en-GB" sz="2000" dirty="0">
                          <a:effectLst/>
                        </a:rPr>
                        <a:t>Victim device to be tested</a:t>
                      </a:r>
                      <a:endParaRPr lang="sv-SE" sz="2000" dirty="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dirty="0">
                          <a:effectLst/>
                        </a:rPr>
                        <a:t>Companion victim device</a:t>
                      </a:r>
                      <a:endParaRPr lang="sv-SE" sz="2000" dirty="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dirty="0">
                          <a:effectLst/>
                        </a:rPr>
                        <a:t>Aggressor device in baseline</a:t>
                      </a:r>
                      <a:endParaRPr lang="sv-SE" sz="2000" dirty="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dirty="0">
                          <a:effectLst/>
                        </a:rPr>
                        <a:t>Companion aggressor device</a:t>
                      </a:r>
                      <a:endParaRPr lang="sv-SE" sz="2000" dirty="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dirty="0">
                          <a:effectLst/>
                        </a:rPr>
                        <a:t>Aggressor device to be tested</a:t>
                      </a:r>
                      <a:endParaRPr lang="sv-SE" sz="2000" dirty="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dirty="0">
                          <a:effectLst/>
                        </a:rPr>
                        <a:t>Companion aggressor device</a:t>
                      </a:r>
                      <a:endParaRPr lang="sv-SE" sz="2000" dirty="0">
                        <a:effectLst/>
                        <a:latin typeface="Times New Roman" panose="02020603050405020304" pitchFamily="18" charset="0"/>
                        <a:ea typeface="SimSun" panose="02010600030101010101" pitchFamily="2" charset="-122"/>
                      </a:endParaRPr>
                    </a:p>
                  </a:txBody>
                  <a:tcPr marL="5715" marR="5715" marT="5715" marB="0" anchor="ctr"/>
                </a:tc>
                <a:tc vMerge="1">
                  <a:txBody>
                    <a:bodyPr/>
                    <a:lstStyle/>
                    <a:p>
                      <a:endParaRPr lang="en-US"/>
                    </a:p>
                  </a:txBody>
                  <a:tcPr/>
                </a:tc>
                <a:extLst>
                  <a:ext uri="{0D108BD9-81ED-4DB2-BD59-A6C34878D82A}">
                    <a16:rowId xmlns:a16="http://schemas.microsoft.com/office/drawing/2014/main" val="4291172951"/>
                  </a:ext>
                </a:extLst>
              </a:tr>
              <a:tr h="180975">
                <a:tc>
                  <a:txBody>
                    <a:bodyPr/>
                    <a:lstStyle/>
                    <a:p>
                      <a:pPr algn="ctr">
                        <a:spcAft>
                          <a:spcPts val="900"/>
                        </a:spcAft>
                      </a:pPr>
                      <a:r>
                        <a:rPr lang="en-GB" sz="2000">
                          <a:effectLst/>
                        </a:rPr>
                        <a:t>1</a:t>
                      </a:r>
                      <a:endParaRPr lang="sv-SE" sz="200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a:effectLst/>
                        </a:rPr>
                        <a:t>Wi-Fi AP</a:t>
                      </a:r>
                      <a:endParaRPr lang="sv-SE" sz="200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a:effectLst/>
                        </a:rPr>
                        <a:t>Wi-Fi STA</a:t>
                      </a:r>
                      <a:endParaRPr lang="sv-SE" sz="200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a:effectLst/>
                        </a:rPr>
                        <a:t>Wi-Fi AP</a:t>
                      </a:r>
                      <a:endParaRPr lang="sv-SE" sz="200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a:effectLst/>
                        </a:rPr>
                        <a:t>Wi-Fi STA</a:t>
                      </a:r>
                      <a:endParaRPr lang="sv-SE" sz="200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dirty="0">
                          <a:effectLst/>
                        </a:rPr>
                        <a:t>LAA BS</a:t>
                      </a:r>
                      <a:endParaRPr lang="sv-SE" sz="2000" dirty="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dirty="0">
                          <a:effectLst/>
                        </a:rPr>
                        <a:t>LAA UE</a:t>
                      </a:r>
                      <a:endParaRPr lang="sv-SE" sz="2000" dirty="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dirty="0">
                          <a:effectLst/>
                        </a:rPr>
                        <a:t>Best effort</a:t>
                      </a:r>
                      <a:endParaRPr lang="sv-SE" sz="2000" dirty="0">
                        <a:effectLst/>
                        <a:latin typeface="Times New Roman" panose="02020603050405020304" pitchFamily="18" charset="0"/>
                        <a:ea typeface="SimSun" panose="02010600030101010101" pitchFamily="2" charset="-122"/>
                      </a:endParaRPr>
                    </a:p>
                  </a:txBody>
                  <a:tcPr marL="5715" marR="5715" marT="5715" marB="0" anchor="ctr"/>
                </a:tc>
                <a:extLst>
                  <a:ext uri="{0D108BD9-81ED-4DB2-BD59-A6C34878D82A}">
                    <a16:rowId xmlns:a16="http://schemas.microsoft.com/office/drawing/2014/main" val="3119637200"/>
                  </a:ext>
                </a:extLst>
              </a:tr>
              <a:tr h="180975">
                <a:tc>
                  <a:txBody>
                    <a:bodyPr/>
                    <a:lstStyle/>
                    <a:p>
                      <a:pPr algn="ctr">
                        <a:spcAft>
                          <a:spcPts val="900"/>
                        </a:spcAft>
                      </a:pPr>
                      <a:r>
                        <a:rPr lang="en-GB" sz="2000">
                          <a:effectLst/>
                        </a:rPr>
                        <a:t>2</a:t>
                      </a:r>
                      <a:endParaRPr lang="sv-SE" sz="200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a:effectLst/>
                        </a:rPr>
                        <a:t>Wi-Fi AP</a:t>
                      </a:r>
                      <a:endParaRPr lang="sv-SE" sz="200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a:effectLst/>
                        </a:rPr>
                        <a:t>Wi-Fi STA</a:t>
                      </a:r>
                      <a:endParaRPr lang="sv-SE" sz="200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a:effectLst/>
                        </a:rPr>
                        <a:t>Wi-Fi AP</a:t>
                      </a:r>
                      <a:endParaRPr lang="sv-SE" sz="200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a:effectLst/>
                        </a:rPr>
                        <a:t>Wi-Fi STA</a:t>
                      </a:r>
                      <a:endParaRPr lang="sv-SE" sz="200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a:effectLst/>
                        </a:rPr>
                        <a:t>LAA BS</a:t>
                      </a:r>
                      <a:endParaRPr lang="sv-SE" sz="200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dirty="0">
                          <a:effectLst/>
                        </a:rPr>
                        <a:t>LAA UE</a:t>
                      </a:r>
                      <a:endParaRPr lang="sv-SE" sz="2000" dirty="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dirty="0">
                          <a:effectLst/>
                        </a:rPr>
                        <a:t>Voice</a:t>
                      </a:r>
                      <a:endParaRPr lang="sv-SE" sz="2000" dirty="0">
                        <a:effectLst/>
                        <a:latin typeface="Times New Roman" panose="02020603050405020304" pitchFamily="18" charset="0"/>
                        <a:ea typeface="SimSun" panose="02010600030101010101" pitchFamily="2" charset="-122"/>
                      </a:endParaRPr>
                    </a:p>
                  </a:txBody>
                  <a:tcPr marL="5715" marR="5715" marT="5715" marB="0" anchor="ctr"/>
                </a:tc>
                <a:extLst>
                  <a:ext uri="{0D108BD9-81ED-4DB2-BD59-A6C34878D82A}">
                    <a16:rowId xmlns:a16="http://schemas.microsoft.com/office/drawing/2014/main" val="2728683090"/>
                  </a:ext>
                </a:extLst>
              </a:tr>
              <a:tr h="180975">
                <a:tc>
                  <a:txBody>
                    <a:bodyPr/>
                    <a:lstStyle/>
                    <a:p>
                      <a:pPr algn="ctr">
                        <a:spcAft>
                          <a:spcPts val="900"/>
                        </a:spcAft>
                      </a:pPr>
                      <a:r>
                        <a:rPr lang="en-GB" sz="2000">
                          <a:effectLst/>
                        </a:rPr>
                        <a:t>3</a:t>
                      </a:r>
                      <a:endParaRPr lang="sv-SE" sz="200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a:effectLst/>
                        </a:rPr>
                        <a:t>LAA BS</a:t>
                      </a:r>
                      <a:endParaRPr lang="sv-SE" sz="200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a:effectLst/>
                        </a:rPr>
                        <a:t>LAA UE</a:t>
                      </a:r>
                      <a:endParaRPr lang="sv-SE" sz="200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a:effectLst/>
                        </a:rPr>
                        <a:t>LAA BS</a:t>
                      </a:r>
                      <a:endParaRPr lang="sv-SE" sz="200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a:effectLst/>
                        </a:rPr>
                        <a:t>LAA UE</a:t>
                      </a:r>
                      <a:endParaRPr lang="sv-SE" sz="200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a:effectLst/>
                        </a:rPr>
                        <a:t>Wi-Fi AP</a:t>
                      </a:r>
                      <a:endParaRPr lang="sv-SE" sz="200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dirty="0">
                          <a:effectLst/>
                        </a:rPr>
                        <a:t>Wi-Fi STA</a:t>
                      </a:r>
                      <a:endParaRPr lang="sv-SE" sz="2000" dirty="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dirty="0">
                          <a:effectLst/>
                        </a:rPr>
                        <a:t>Best effort</a:t>
                      </a:r>
                      <a:endParaRPr lang="sv-SE" sz="2000" dirty="0">
                        <a:effectLst/>
                        <a:latin typeface="Times New Roman" panose="02020603050405020304" pitchFamily="18" charset="0"/>
                        <a:ea typeface="SimSun" panose="02010600030101010101" pitchFamily="2" charset="-122"/>
                      </a:endParaRPr>
                    </a:p>
                  </a:txBody>
                  <a:tcPr marL="5715" marR="5715" marT="5715" marB="0" anchor="ctr"/>
                </a:tc>
                <a:extLst>
                  <a:ext uri="{0D108BD9-81ED-4DB2-BD59-A6C34878D82A}">
                    <a16:rowId xmlns:a16="http://schemas.microsoft.com/office/drawing/2014/main" val="656144709"/>
                  </a:ext>
                </a:extLst>
              </a:tr>
              <a:tr h="180975">
                <a:tc>
                  <a:txBody>
                    <a:bodyPr/>
                    <a:lstStyle/>
                    <a:p>
                      <a:pPr algn="ctr">
                        <a:spcAft>
                          <a:spcPts val="900"/>
                        </a:spcAft>
                      </a:pPr>
                      <a:r>
                        <a:rPr lang="en-GB" sz="2000">
                          <a:effectLst/>
                        </a:rPr>
                        <a:t>4</a:t>
                      </a:r>
                      <a:endParaRPr lang="sv-SE" sz="200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a:effectLst/>
                        </a:rPr>
                        <a:t>LAA BS</a:t>
                      </a:r>
                      <a:endParaRPr lang="sv-SE" sz="200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a:effectLst/>
                        </a:rPr>
                        <a:t>LAA UE</a:t>
                      </a:r>
                      <a:endParaRPr lang="sv-SE" sz="200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a:effectLst/>
                        </a:rPr>
                        <a:t>LAA BS</a:t>
                      </a:r>
                      <a:endParaRPr lang="sv-SE" sz="200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a:effectLst/>
                        </a:rPr>
                        <a:t>LAA UE</a:t>
                      </a:r>
                      <a:endParaRPr lang="sv-SE" sz="200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a:effectLst/>
                        </a:rPr>
                        <a:t>Wi-Fi AP</a:t>
                      </a:r>
                      <a:endParaRPr lang="sv-SE" sz="200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a:effectLst/>
                        </a:rPr>
                        <a:t>Wi-Fi STA</a:t>
                      </a:r>
                      <a:endParaRPr lang="sv-SE" sz="2000">
                        <a:effectLst/>
                        <a:latin typeface="Times New Roman" panose="02020603050405020304" pitchFamily="18" charset="0"/>
                        <a:ea typeface="SimSun" panose="02010600030101010101" pitchFamily="2" charset="-122"/>
                      </a:endParaRPr>
                    </a:p>
                  </a:txBody>
                  <a:tcPr marL="5715" marR="5715" marT="5715" marB="0" anchor="ctr"/>
                </a:tc>
                <a:tc>
                  <a:txBody>
                    <a:bodyPr/>
                    <a:lstStyle/>
                    <a:p>
                      <a:pPr algn="ctr">
                        <a:spcAft>
                          <a:spcPts val="900"/>
                        </a:spcAft>
                      </a:pPr>
                      <a:r>
                        <a:rPr lang="en-GB" sz="2000" dirty="0">
                          <a:effectLst/>
                        </a:rPr>
                        <a:t>Voice</a:t>
                      </a:r>
                      <a:endParaRPr lang="sv-SE" sz="2000" dirty="0">
                        <a:effectLst/>
                        <a:latin typeface="Times New Roman" panose="02020603050405020304" pitchFamily="18" charset="0"/>
                        <a:ea typeface="SimSun" panose="02010600030101010101" pitchFamily="2" charset="-122"/>
                      </a:endParaRPr>
                    </a:p>
                  </a:txBody>
                  <a:tcPr marL="5715" marR="5715" marT="5715" marB="0" anchor="ctr"/>
                </a:tc>
                <a:extLst>
                  <a:ext uri="{0D108BD9-81ED-4DB2-BD59-A6C34878D82A}">
                    <a16:rowId xmlns:a16="http://schemas.microsoft.com/office/drawing/2014/main" val="87943823"/>
                  </a:ext>
                </a:extLst>
              </a:tr>
            </a:tbl>
          </a:graphicData>
        </a:graphic>
      </p:graphicFrame>
      <p:sp>
        <p:nvSpPr>
          <p:cNvPr id="5" name="TextBox 4"/>
          <p:cNvSpPr txBox="1"/>
          <p:nvPr/>
        </p:nvSpPr>
        <p:spPr>
          <a:xfrm rot="18975146">
            <a:off x="6337429" y="627267"/>
            <a:ext cx="3240360" cy="646331"/>
          </a:xfrm>
          <a:prstGeom prst="rect">
            <a:avLst/>
          </a:prstGeom>
          <a:noFill/>
        </p:spPr>
        <p:txBody>
          <a:bodyPr wrap="square" rtlCol="0">
            <a:spAutoFit/>
          </a:bodyPr>
          <a:lstStyle/>
          <a:p>
            <a:pPr algn="ctr"/>
            <a:r>
              <a:rPr lang="en-US" sz="3600" dirty="0">
                <a:solidFill>
                  <a:srgbClr val="FF0000"/>
                </a:solidFill>
              </a:rPr>
              <a:t>To be discussed</a:t>
            </a:r>
          </a:p>
        </p:txBody>
      </p:sp>
    </p:spTree>
    <p:extLst>
      <p:ext uri="{BB962C8B-B14F-4D97-AF65-F5344CB8AC3E}">
        <p14:creationId xmlns:p14="http://schemas.microsoft.com/office/powerpoint/2010/main" val="9476052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Traffic cases</a:t>
            </a:r>
          </a:p>
        </p:txBody>
      </p:sp>
      <p:sp>
        <p:nvSpPr>
          <p:cNvPr id="3" name="Content Placeholder 2"/>
          <p:cNvSpPr>
            <a:spLocks noGrp="1"/>
          </p:cNvSpPr>
          <p:nvPr>
            <p:ph idx="1"/>
          </p:nvPr>
        </p:nvSpPr>
        <p:spPr/>
        <p:txBody>
          <a:bodyPr>
            <a:normAutofit fontScale="55000" lnSpcReduction="20000"/>
          </a:bodyPr>
          <a:lstStyle/>
          <a:p>
            <a:r>
              <a:rPr lang="en-US" dirty="0" err="1"/>
              <a:t>WiFi</a:t>
            </a:r>
            <a:r>
              <a:rPr lang="en-US" dirty="0"/>
              <a:t> to </a:t>
            </a:r>
            <a:r>
              <a:rPr lang="en-US" dirty="0" err="1"/>
              <a:t>WiFi</a:t>
            </a:r>
            <a:r>
              <a:rPr lang="en-US" dirty="0"/>
              <a:t> best effort</a:t>
            </a:r>
          </a:p>
          <a:p>
            <a:pPr lvl="1"/>
            <a:r>
              <a:rPr lang="en-US" dirty="0"/>
              <a:t>Best effort </a:t>
            </a:r>
            <a:r>
              <a:rPr lang="en-US" dirty="0" err="1"/>
              <a:t>WiFi</a:t>
            </a:r>
            <a:r>
              <a:rPr lang="en-US" dirty="0"/>
              <a:t> </a:t>
            </a:r>
            <a:r>
              <a:rPr lang="en-US" dirty="0">
                <a:sym typeface="Wingdings" panose="05000000000000000000" pitchFamily="2" charset="2"/>
              </a:rPr>
              <a:t></a:t>
            </a:r>
            <a:r>
              <a:rPr lang="en-US" dirty="0"/>
              <a:t> best effort </a:t>
            </a:r>
            <a:r>
              <a:rPr lang="en-US" dirty="0" err="1"/>
              <a:t>WiFi</a:t>
            </a:r>
            <a:endParaRPr lang="en-US" dirty="0"/>
          </a:p>
          <a:p>
            <a:pPr lvl="1"/>
            <a:r>
              <a:rPr lang="en-US" dirty="0"/>
              <a:t>Best effort </a:t>
            </a:r>
            <a:r>
              <a:rPr lang="en-US" dirty="0" err="1"/>
              <a:t>WiFi</a:t>
            </a:r>
            <a:r>
              <a:rPr lang="en-US" dirty="0"/>
              <a:t> </a:t>
            </a:r>
            <a:r>
              <a:rPr lang="en-US" dirty="0">
                <a:sym typeface="Wingdings" panose="05000000000000000000" pitchFamily="2" charset="2"/>
              </a:rPr>
              <a:t></a:t>
            </a:r>
            <a:r>
              <a:rPr lang="en-US" dirty="0"/>
              <a:t> VoIP </a:t>
            </a:r>
            <a:r>
              <a:rPr lang="en-US" dirty="0" err="1"/>
              <a:t>WiFi</a:t>
            </a:r>
            <a:endParaRPr lang="en-US" dirty="0"/>
          </a:p>
          <a:p>
            <a:r>
              <a:rPr lang="en-US" dirty="0"/>
              <a:t>LAA to </a:t>
            </a:r>
            <a:r>
              <a:rPr lang="en-US" dirty="0" err="1"/>
              <a:t>WiFi</a:t>
            </a:r>
            <a:r>
              <a:rPr lang="en-US" dirty="0"/>
              <a:t> best effort</a:t>
            </a:r>
          </a:p>
          <a:p>
            <a:pPr lvl="1"/>
            <a:r>
              <a:rPr lang="en-US" dirty="0"/>
              <a:t>Best effort LAA </a:t>
            </a:r>
            <a:r>
              <a:rPr lang="en-US" dirty="0">
                <a:sym typeface="Wingdings" panose="05000000000000000000" pitchFamily="2" charset="2"/>
              </a:rPr>
              <a:t></a:t>
            </a:r>
            <a:r>
              <a:rPr lang="en-US" dirty="0"/>
              <a:t> best effort </a:t>
            </a:r>
            <a:r>
              <a:rPr lang="en-US" dirty="0" err="1"/>
              <a:t>WiFi</a:t>
            </a:r>
            <a:endParaRPr lang="en-US" dirty="0"/>
          </a:p>
          <a:p>
            <a:pPr lvl="1"/>
            <a:r>
              <a:rPr lang="en-US" dirty="0"/>
              <a:t>Best effort LAA </a:t>
            </a:r>
            <a:r>
              <a:rPr lang="en-US" dirty="0">
                <a:sym typeface="Wingdings" panose="05000000000000000000" pitchFamily="2" charset="2"/>
              </a:rPr>
              <a:t></a:t>
            </a:r>
            <a:r>
              <a:rPr lang="en-US" dirty="0"/>
              <a:t> VoIP </a:t>
            </a:r>
            <a:r>
              <a:rPr lang="en-US" dirty="0" err="1"/>
              <a:t>WiFi</a:t>
            </a:r>
            <a:endParaRPr lang="en-US" dirty="0"/>
          </a:p>
          <a:p>
            <a:r>
              <a:rPr lang="en-US" dirty="0" err="1"/>
              <a:t>WiFi</a:t>
            </a:r>
            <a:r>
              <a:rPr lang="en-US" dirty="0"/>
              <a:t> to </a:t>
            </a:r>
            <a:r>
              <a:rPr lang="en-US" dirty="0" err="1"/>
              <a:t>WiFi</a:t>
            </a:r>
            <a:r>
              <a:rPr lang="en-US" dirty="0"/>
              <a:t> VoIP</a:t>
            </a:r>
          </a:p>
          <a:p>
            <a:pPr lvl="1"/>
            <a:r>
              <a:rPr lang="en-US" dirty="0"/>
              <a:t>VoIP </a:t>
            </a:r>
            <a:r>
              <a:rPr lang="en-US" dirty="0" err="1"/>
              <a:t>WiFi</a:t>
            </a:r>
            <a:r>
              <a:rPr lang="en-US" dirty="0"/>
              <a:t> </a:t>
            </a:r>
            <a:r>
              <a:rPr lang="en-US" dirty="0">
                <a:sym typeface="Wingdings" panose="05000000000000000000" pitchFamily="2" charset="2"/>
              </a:rPr>
              <a:t></a:t>
            </a:r>
            <a:r>
              <a:rPr lang="en-US" dirty="0"/>
              <a:t> VoIP </a:t>
            </a:r>
            <a:r>
              <a:rPr lang="en-US" dirty="0" err="1"/>
              <a:t>WiFi</a:t>
            </a:r>
            <a:endParaRPr lang="en-US" dirty="0"/>
          </a:p>
          <a:p>
            <a:pPr lvl="1"/>
            <a:r>
              <a:rPr lang="en-US" dirty="0"/>
              <a:t>VoIP </a:t>
            </a:r>
            <a:r>
              <a:rPr lang="en-US" dirty="0" err="1"/>
              <a:t>WiFi</a:t>
            </a:r>
            <a:r>
              <a:rPr lang="en-US" dirty="0"/>
              <a:t> </a:t>
            </a:r>
            <a:r>
              <a:rPr lang="en-US" dirty="0">
                <a:sym typeface="Wingdings" panose="05000000000000000000" pitchFamily="2" charset="2"/>
              </a:rPr>
              <a:t></a:t>
            </a:r>
            <a:r>
              <a:rPr lang="en-US" dirty="0"/>
              <a:t> best effort </a:t>
            </a:r>
            <a:r>
              <a:rPr lang="en-US" dirty="0" err="1"/>
              <a:t>WiFi</a:t>
            </a:r>
            <a:endParaRPr lang="en-US" dirty="0"/>
          </a:p>
          <a:p>
            <a:r>
              <a:rPr lang="en-US" dirty="0"/>
              <a:t>LAA to </a:t>
            </a:r>
            <a:r>
              <a:rPr lang="en-US" dirty="0" err="1"/>
              <a:t>WiFi</a:t>
            </a:r>
            <a:r>
              <a:rPr lang="en-US" dirty="0"/>
              <a:t> best effort (for LAA devices that support VoIP)</a:t>
            </a:r>
          </a:p>
          <a:p>
            <a:pPr lvl="1"/>
            <a:r>
              <a:rPr lang="en-US" dirty="0"/>
              <a:t>VoIP LAA </a:t>
            </a:r>
            <a:r>
              <a:rPr lang="en-US" dirty="0">
                <a:sym typeface="Wingdings" panose="05000000000000000000" pitchFamily="2" charset="2"/>
              </a:rPr>
              <a:t></a:t>
            </a:r>
            <a:r>
              <a:rPr lang="en-US" dirty="0"/>
              <a:t> VoIP </a:t>
            </a:r>
            <a:r>
              <a:rPr lang="en-US" dirty="0" err="1"/>
              <a:t>WiFi</a:t>
            </a:r>
            <a:endParaRPr lang="en-US" dirty="0"/>
          </a:p>
          <a:p>
            <a:pPr lvl="1"/>
            <a:r>
              <a:rPr lang="en-US" dirty="0"/>
              <a:t>VoIP LAA </a:t>
            </a:r>
            <a:r>
              <a:rPr lang="en-US" dirty="0">
                <a:sym typeface="Wingdings" panose="05000000000000000000" pitchFamily="2" charset="2"/>
              </a:rPr>
              <a:t></a:t>
            </a:r>
            <a:r>
              <a:rPr lang="en-US" dirty="0"/>
              <a:t> best effort </a:t>
            </a:r>
            <a:r>
              <a:rPr lang="en-US" dirty="0" err="1"/>
              <a:t>WiFi</a:t>
            </a:r>
            <a:endParaRPr lang="en-US" dirty="0"/>
          </a:p>
          <a:p>
            <a:pPr lvl="1"/>
            <a:endParaRPr lang="en-US" dirty="0"/>
          </a:p>
          <a:p>
            <a:r>
              <a:rPr lang="en-US" dirty="0" err="1"/>
              <a:t>WiFi</a:t>
            </a:r>
            <a:r>
              <a:rPr lang="en-US" dirty="0"/>
              <a:t> will use bi-directional voice traffic</a:t>
            </a:r>
          </a:p>
          <a:p>
            <a:r>
              <a:rPr lang="en-US" dirty="0"/>
              <a:t>Best effort traffic will be full buffer UDP</a:t>
            </a:r>
          </a:p>
          <a:p>
            <a:endParaRPr lang="en-US" dirty="0"/>
          </a:p>
          <a:p>
            <a:r>
              <a:rPr lang="en-US" dirty="0"/>
              <a:t>NOTE: Other traffic cases are FFS</a:t>
            </a:r>
          </a:p>
          <a:p>
            <a:endParaRPr lang="en-US" dirty="0"/>
          </a:p>
          <a:p>
            <a:endParaRPr lang="en-US" dirty="0"/>
          </a:p>
          <a:p>
            <a:endParaRPr lang="en-US" dirty="0"/>
          </a:p>
          <a:p>
            <a:pPr lvl="1"/>
            <a:endParaRPr lang="en-US" dirty="0"/>
          </a:p>
        </p:txBody>
      </p:sp>
      <p:sp>
        <p:nvSpPr>
          <p:cNvPr id="4" name="TextBox 3"/>
          <p:cNvSpPr txBox="1"/>
          <p:nvPr/>
        </p:nvSpPr>
        <p:spPr>
          <a:xfrm rot="18975146">
            <a:off x="6337429" y="73270"/>
            <a:ext cx="3240360" cy="1754326"/>
          </a:xfrm>
          <a:prstGeom prst="rect">
            <a:avLst/>
          </a:prstGeom>
          <a:noFill/>
        </p:spPr>
        <p:txBody>
          <a:bodyPr wrap="square" rtlCol="0">
            <a:spAutoFit/>
          </a:bodyPr>
          <a:lstStyle/>
          <a:p>
            <a:pPr algn="ctr"/>
            <a:r>
              <a:rPr lang="en-US" sz="3600" dirty="0">
                <a:solidFill>
                  <a:srgbClr val="FF0000"/>
                </a:solidFill>
              </a:rPr>
              <a:t>To be discussed</a:t>
            </a:r>
          </a:p>
          <a:p>
            <a:pPr algn="ctr"/>
            <a:r>
              <a:rPr lang="en-US" sz="3600" dirty="0">
                <a:solidFill>
                  <a:srgbClr val="FF0000"/>
                </a:solidFill>
              </a:rPr>
              <a:t>(6 and 7 together)</a:t>
            </a:r>
          </a:p>
        </p:txBody>
      </p:sp>
    </p:spTree>
    <p:extLst>
      <p:ext uri="{BB962C8B-B14F-4D97-AF65-F5344CB8AC3E}">
        <p14:creationId xmlns:p14="http://schemas.microsoft.com/office/powerpoint/2010/main" val="4484714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Device parameter settings</a:t>
            </a:r>
          </a:p>
        </p:txBody>
      </p:sp>
      <p:sp>
        <p:nvSpPr>
          <p:cNvPr id="3" name="Content Placeholder 2"/>
          <p:cNvSpPr>
            <a:spLocks noGrp="1"/>
          </p:cNvSpPr>
          <p:nvPr>
            <p:ph idx="1"/>
          </p:nvPr>
        </p:nvSpPr>
        <p:spPr/>
        <p:txBody>
          <a:bodyPr/>
          <a:lstStyle/>
          <a:p>
            <a:r>
              <a:rPr lang="en-US" dirty="0"/>
              <a:t>The tests shall ensure repeatability and representative operational behavior. </a:t>
            </a:r>
          </a:p>
          <a:p>
            <a:r>
              <a:rPr lang="en-US" dirty="0"/>
              <a:t>The starting point of the configuration of both 802.11 and LAA equipment shall be based on the default settings</a:t>
            </a:r>
          </a:p>
          <a:p>
            <a:r>
              <a:rPr lang="en-US" dirty="0"/>
              <a:t>Any modifications compared to the default settings if needed are FFS and shall be documented.</a:t>
            </a:r>
          </a:p>
          <a:p>
            <a:endParaRPr lang="en-US" dirty="0"/>
          </a:p>
        </p:txBody>
      </p:sp>
      <p:sp>
        <p:nvSpPr>
          <p:cNvPr id="4" name="TextBox 3"/>
          <p:cNvSpPr txBox="1"/>
          <p:nvPr/>
        </p:nvSpPr>
        <p:spPr>
          <a:xfrm rot="18975146">
            <a:off x="6337430" y="627268"/>
            <a:ext cx="3240360" cy="646331"/>
          </a:xfrm>
          <a:prstGeom prst="rect">
            <a:avLst/>
          </a:prstGeom>
          <a:noFill/>
        </p:spPr>
        <p:txBody>
          <a:bodyPr wrap="square" rtlCol="0">
            <a:spAutoFit/>
          </a:bodyPr>
          <a:lstStyle/>
          <a:p>
            <a:pPr algn="ctr"/>
            <a:r>
              <a:rPr lang="en-US" sz="3600" dirty="0">
                <a:solidFill>
                  <a:srgbClr val="FF0000"/>
                </a:solidFill>
              </a:rPr>
              <a:t>Remove</a:t>
            </a:r>
          </a:p>
        </p:txBody>
      </p:sp>
    </p:spTree>
    <p:extLst>
      <p:ext uri="{BB962C8B-B14F-4D97-AF65-F5344CB8AC3E}">
        <p14:creationId xmlns:p14="http://schemas.microsoft.com/office/powerpoint/2010/main" val="179481159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15586</TotalTime>
  <Words>2422</Words>
  <Application>Microsoft Office PowerPoint</Application>
  <PresentationFormat>On-screen Show (4:3)</PresentationFormat>
  <Paragraphs>270</Paragraphs>
  <Slides>15</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15</vt:i4>
      </vt:variant>
    </vt:vector>
  </HeadingPairs>
  <TitlesOfParts>
    <vt:vector size="22" baseType="lpstr">
      <vt:lpstr>SimSun</vt:lpstr>
      <vt:lpstr>SimSun</vt:lpstr>
      <vt:lpstr>Arial</vt:lpstr>
      <vt:lpstr>Calibri</vt:lpstr>
      <vt:lpstr>Times New Roman</vt:lpstr>
      <vt:lpstr>Wingdings</vt:lpstr>
      <vt:lpstr>Office 主题</vt:lpstr>
      <vt:lpstr>PowerPoint Presentation</vt:lpstr>
      <vt:lpstr>Way Forward on additional issues related to multi-node tests for LAA</vt:lpstr>
      <vt:lpstr>Background</vt:lpstr>
      <vt:lpstr>Choice of devices</vt:lpstr>
      <vt:lpstr>Choice of devices</vt:lpstr>
      <vt:lpstr>Test Setup</vt:lpstr>
      <vt:lpstr>Test cases</vt:lpstr>
      <vt:lpstr>Traffic cases</vt:lpstr>
      <vt:lpstr>Device parameter settings</vt:lpstr>
      <vt:lpstr>Device parameter settings</vt:lpstr>
      <vt:lpstr>Device parameter settings</vt:lpstr>
      <vt:lpstr>Throughput Tests: Rx levels  (current proposals)</vt:lpstr>
      <vt:lpstr>Throughput Tests: target operating point (current proposals)</vt:lpstr>
      <vt:lpstr>Throughput Tests: pass fail criteria (current proposals)</vt:lpstr>
      <vt:lpstr>Outage test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simulation assumption for eMTC downlink demodulation performance</dc:title>
  <dc:creator>vgheorgh@qti.qualcomm.com</dc:creator>
  <cp:keywords>CTPClassification=CTP_PUBLIC:VisualMarkings=</cp:keywords>
  <cp:lastModifiedBy>Ericsson2</cp:lastModifiedBy>
  <cp:revision>392</cp:revision>
  <dcterms:created xsi:type="dcterms:W3CDTF">2016-04-12T20:58:18Z</dcterms:created>
  <dcterms:modified xsi:type="dcterms:W3CDTF">2016-10-14T12:27:10Z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(3)kxazvPcNayzRb8MUY0EpLW6BQlB+vop3XPpB6J3yf86nTyKsEoSOXZDl3mJpiESjVTrUfzHi
14pToDkBdI3aAatL9UXechABScVviYGcZvk+ZyGDVDHfFjf7Zt/3ei1lhXHVtIgLBPp+ihx5
gKjdP2gDK0+a36PeUjmoMgAujumAZgTvYhsN0ksxHGJLnvQKqY6STQwuOqXTToB9dYV2Auil
G/D9QWG0yCTPv4uqCO</vt:lpwstr>
  </property>
  <property fmtid="{D5CDD505-2E9C-101B-9397-08002B2CF9AE}" pid="3" name="_2015_ms_pID_7253431">
    <vt:lpwstr>EKS7An8Emlbw3DBZkqFlGq/giqdpmdLKkNPXlbSzhHh5GI7QD2Fj5I
jl3iNaXVACGVYd/2UrmrkI5KXsBDcQLU7EiRqzaJrHX+5iBc1eckI2phaA8sFSyewY7/ElP9
7GFp5JbCvqqT5M/6BkqNvwnbtz5Z9H4MS2ZGBFq+Abn/70Z+Vqer+RujS3fu9mOhgbOB06wL
OiIkmQJsxQY3iicDsOXvWO788HBo6Z530t0R</vt:lpwstr>
  </property>
  <property fmtid="{D5CDD505-2E9C-101B-9397-08002B2CF9AE}" pid="4" name="_2015_ms_pID_7253432">
    <vt:lpwstr>u3oJM/cg43kHDcMrp8tiUH7p7kUsmvEhBPz6
7Fn+H1Jje42/Eud4fgfdxs6NfNt5sw==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1464005430</vt:lpwstr>
  </property>
  <property fmtid="{D5CDD505-2E9C-101B-9397-08002B2CF9AE}" pid="9" name="TitusGUID">
    <vt:lpwstr>349b3fce-f945-4121-b463-009aafb31443</vt:lpwstr>
  </property>
  <property fmtid="{D5CDD505-2E9C-101B-9397-08002B2CF9AE}" pid="10" name="CTP_TimeStamp">
    <vt:lpwstr>2016-08-24 16:27:19Z</vt:lpwstr>
  </property>
  <property fmtid="{D5CDD505-2E9C-101B-9397-08002B2CF9AE}" pid="11" name="CTP_BU">
    <vt:lpwstr>NA</vt:lpwstr>
  </property>
  <property fmtid="{D5CDD505-2E9C-101B-9397-08002B2CF9AE}" pid="12" name="CTP_IDSID">
    <vt:lpwstr>NA</vt:lpwstr>
  </property>
  <property fmtid="{D5CDD505-2E9C-101B-9397-08002B2CF9AE}" pid="13" name="CTP_WWID">
    <vt:lpwstr>NA</vt:lpwstr>
  </property>
  <property fmtid="{D5CDD505-2E9C-101B-9397-08002B2CF9AE}" pid="14" name="CTPClassification">
    <vt:lpwstr>CTP_PUBLIC</vt:lpwstr>
  </property>
  <property fmtid="{D5CDD505-2E9C-101B-9397-08002B2CF9AE}" pid="15" name="_NewReviewCycle">
    <vt:lpwstr/>
  </property>
</Properties>
</file>