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96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273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606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179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149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13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88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394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1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2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52DF7-474A-4EF3-A2ED-5C479B3BAC90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302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WF on MIB acquisition delay</a:t>
            </a:r>
            <a:endParaRPr lang="en-US" sz="4000" dirty="0"/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2895600" y="4277591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214385" y="170240"/>
            <a:ext cx="53832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 hangingPunct="0"/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 #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80bis, </a:t>
            </a:r>
            <a:r>
              <a:rPr lang="en-GB" sz="2000" b="1" dirty="0"/>
              <a:t>Ljubljana, </a:t>
            </a:r>
            <a:r>
              <a:rPr lang="en-GB" sz="2000" b="1" dirty="0" err="1"/>
              <a:t>Slovenija</a:t>
            </a:r>
            <a:r>
              <a:rPr lang="en-GB" sz="2000" b="1" dirty="0"/>
              <a:t>, 10th – 14th October 2016</a:t>
            </a:r>
            <a:endParaRPr lang="en-US" sz="2000" dirty="0"/>
          </a:p>
        </p:txBody>
      </p:sp>
      <p:sp>
        <p:nvSpPr>
          <p:cNvPr id="6" name="正方形/長方形 5"/>
          <p:cNvSpPr>
            <a:spLocks noChangeArrowheads="1"/>
          </p:cNvSpPr>
          <p:nvPr/>
        </p:nvSpPr>
        <p:spPr bwMode="auto">
          <a:xfrm>
            <a:off x="9903475" y="309099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ea typeface="Batang" pitchFamily="18" charset="-127"/>
                <a:cs typeface="Times New Roman" pitchFamily="18" charset="0"/>
              </a:rPr>
              <a:t>R4-168971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239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0070C0"/>
                </a:solidFill>
              </a:rPr>
              <a:t>Agreements from RAN4 80bis </a:t>
            </a:r>
            <a:r>
              <a:rPr lang="en-US" sz="3200" dirty="0" err="1" smtClean="0">
                <a:solidFill>
                  <a:srgbClr val="0070C0"/>
                </a:solidFill>
              </a:rPr>
              <a:t>eMTC</a:t>
            </a:r>
            <a:r>
              <a:rPr lang="en-US" sz="3200" dirty="0" smtClean="0">
                <a:solidFill>
                  <a:srgbClr val="0070C0"/>
                </a:solidFill>
              </a:rPr>
              <a:t> Ad-hoc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MIB delay in following requirements is included as variable (T_MIB):</a:t>
            </a:r>
            <a:endParaRPr lang="en-US" sz="1600" dirty="0"/>
          </a:p>
          <a:p>
            <a:pPr lvl="1"/>
            <a:r>
              <a:rPr lang="en-US" dirty="0"/>
              <a:t>Paging interruption</a:t>
            </a:r>
            <a:endParaRPr lang="en-US" sz="1400" dirty="0"/>
          </a:p>
          <a:p>
            <a:pPr lvl="1"/>
            <a:r>
              <a:rPr lang="en-US" dirty="0"/>
              <a:t>HO delay</a:t>
            </a:r>
            <a:endParaRPr lang="en-US" sz="1400" dirty="0"/>
          </a:p>
          <a:p>
            <a:pPr lvl="1"/>
            <a:r>
              <a:rPr lang="en-US" dirty="0"/>
              <a:t>RRC re-establishment</a:t>
            </a:r>
            <a:endParaRPr lang="en-US" sz="1400" dirty="0"/>
          </a:p>
          <a:p>
            <a:pPr lvl="1"/>
            <a:r>
              <a:rPr lang="en-US" dirty="0"/>
              <a:t>Other requirement if it is identified that MIB is needed</a:t>
            </a:r>
            <a:endParaRPr lang="en-US" sz="1400" dirty="0"/>
          </a:p>
          <a:p>
            <a:pPr lvl="0"/>
            <a:r>
              <a:rPr lang="en-US" dirty="0"/>
              <a:t>Intention is to agree on core requirements involving MIB will be agreed in this meeting</a:t>
            </a:r>
            <a:endParaRPr lang="en-US" sz="1600" dirty="0"/>
          </a:p>
          <a:p>
            <a:pPr lvl="0"/>
            <a:r>
              <a:rPr lang="en-US" dirty="0"/>
              <a:t>Results are needed for test cases assuming 99% probability for test cases. </a:t>
            </a:r>
            <a:endParaRPr lang="en-US" sz="1600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38230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0070C0"/>
                </a:solidFill>
              </a:rPr>
              <a:t>MIB </a:t>
            </a:r>
            <a:r>
              <a:rPr lang="en-US" sz="3200" dirty="0" smtClean="0">
                <a:solidFill>
                  <a:srgbClr val="0070C0"/>
                </a:solidFill>
              </a:rPr>
              <a:t>acquisition and candidate receiver algorithm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MIB TTI = 40ms </a:t>
            </a:r>
          </a:p>
          <a:p>
            <a:r>
              <a:rPr lang="en-US" dirty="0" smtClean="0"/>
              <a:t>Candidate algorithms to acquire MIB</a:t>
            </a:r>
          </a:p>
          <a:p>
            <a:pPr lvl="1" hangingPunct="0"/>
            <a:r>
              <a:rPr lang="en-US" b="1" dirty="0" smtClean="0"/>
              <a:t>Baseline</a:t>
            </a:r>
            <a:r>
              <a:rPr lang="en-US" dirty="0" smtClean="0"/>
              <a:t>: The “keep trying” decoder is definition is: The decoder simply “keeps trying” to decode the transmitted Rel-13 </a:t>
            </a:r>
            <a:r>
              <a:rPr lang="en-US" dirty="0" err="1" smtClean="0"/>
              <a:t>eMTC</a:t>
            </a:r>
            <a:r>
              <a:rPr lang="en-US" dirty="0" smtClean="0"/>
              <a:t> PBCH frames until the decoder eventually gets lucky and decodes it correctly. With this solution there is a trade-off between coverage gain and decoding time (i.e. the number of decoding attempts). [Refer to R1-132908] </a:t>
            </a:r>
          </a:p>
          <a:p>
            <a:pPr lvl="1" hangingPunct="0"/>
            <a:r>
              <a:rPr lang="en-US" dirty="0" smtClean="0"/>
              <a:t>Other algorithms are not precluded</a:t>
            </a:r>
          </a:p>
          <a:p>
            <a:pPr hangingPunct="0"/>
            <a:r>
              <a:rPr lang="en-US" dirty="0" smtClean="0"/>
              <a:t>MIB acquisition delay =  </a:t>
            </a:r>
            <a:r>
              <a:rPr lang="en-US" dirty="0" smtClean="0"/>
              <a:t>99</a:t>
            </a:r>
            <a:r>
              <a:rPr lang="en-US" dirty="0" smtClean="0"/>
              <a:t>%-</a:t>
            </a:r>
            <a:r>
              <a:rPr lang="en-US" dirty="0" err="1" smtClean="0"/>
              <a:t>ile</a:t>
            </a:r>
            <a:r>
              <a:rPr lang="en-US" dirty="0" smtClean="0"/>
              <a:t> of the number of frames required to successfully decode the </a:t>
            </a:r>
            <a:r>
              <a:rPr lang="en-US" dirty="0" smtClean="0"/>
              <a:t>MIB in the worst case channel (among the channels in considered in WF for each CE mode/coverage level)</a:t>
            </a:r>
            <a:endParaRPr lang="en-US" dirty="0" smtClean="0"/>
          </a:p>
          <a:p>
            <a:pPr hangingPunct="0"/>
            <a:endParaRPr lang="en-US" dirty="0" smtClean="0"/>
          </a:p>
          <a:p>
            <a:pPr hangingPunct="0"/>
            <a:r>
              <a:rPr lang="en-US" dirty="0" smtClean="0">
                <a:solidFill>
                  <a:srgbClr val="FF0000"/>
                </a:solidFill>
              </a:rPr>
              <a:t>To obtain MIB acquisition delay, companies are encouraged to provide CDF of MIB acquisition time based on the simulation </a:t>
            </a:r>
            <a:r>
              <a:rPr lang="en-US" dirty="0" smtClean="0">
                <a:solidFill>
                  <a:srgbClr val="FF0000"/>
                </a:solidFill>
              </a:rPr>
              <a:t>assumptions in </a:t>
            </a:r>
            <a:r>
              <a:rPr lang="en-US" dirty="0" smtClean="0">
                <a:solidFill>
                  <a:srgbClr val="FF0000"/>
                </a:solidFill>
              </a:rPr>
              <a:t>slide 4 &amp; 5</a:t>
            </a:r>
          </a:p>
          <a:p>
            <a:pPr hangingPunct="0"/>
            <a:endParaRPr lang="en-US" dirty="0">
              <a:solidFill>
                <a:srgbClr val="FF0000"/>
              </a:solidFill>
            </a:endParaRPr>
          </a:p>
          <a:p>
            <a:pPr hangingPunct="0"/>
            <a:endParaRPr lang="en-US" dirty="0" smtClean="0"/>
          </a:p>
          <a:p>
            <a:pPr hangingPunct="0"/>
            <a:endParaRPr lang="en-US" dirty="0" smtClean="0"/>
          </a:p>
          <a:p>
            <a:pPr hangingPunct="0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499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1080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Simulation </a:t>
            </a:r>
            <a:r>
              <a:rPr lang="en-US" sz="2400" b="1" dirty="0" smtClean="0">
                <a:solidFill>
                  <a:srgbClr val="0070C0"/>
                </a:solidFill>
              </a:rPr>
              <a:t>assumptions for Mode A/normal coverage</a:t>
            </a:r>
            <a:endParaRPr lang="en-US" sz="2400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538629"/>
              </p:ext>
            </p:extLst>
          </p:nvPr>
        </p:nvGraphicFramePr>
        <p:xfrm>
          <a:off x="737755" y="1914620"/>
          <a:ext cx="9297555" cy="351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670"/>
                <a:gridCol w="1627352"/>
                <a:gridCol w="1859511"/>
                <a:gridCol w="1859511"/>
                <a:gridCol w="185951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Parameter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Case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Case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Case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Case 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Sys BW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10MHz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Duplex Mode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FDD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FDD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TDD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TDD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Channel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EPA5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ETU30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EPA5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ETU30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SNR 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baseline="0" dirty="0" smtClean="0"/>
                        <a:t>-6dB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Repetition</a:t>
                      </a:r>
                      <a:r>
                        <a:rPr lang="en-US" baseline="0" dirty="0" smtClean="0"/>
                        <a:t> of PBCH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Enabled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Antenna Configuration &amp; </a:t>
                      </a:r>
                      <a:r>
                        <a:rPr lang="en-US" dirty="0" err="1" smtClean="0"/>
                        <a:t>Correlatiom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2x1 low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UE frequency error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100Hz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18009" y="5921298"/>
            <a:ext cx="8720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Companies are also encouraged to provide results with </a:t>
            </a:r>
            <a:r>
              <a:rPr lang="en-US" dirty="0" smtClean="0">
                <a:solidFill>
                  <a:srgbClr val="FF0000"/>
                </a:solidFill>
              </a:rPr>
              <a:t>implementation margin  </a:t>
            </a:r>
            <a:r>
              <a:rPr lang="en-US" dirty="0" smtClean="0"/>
              <a:t>to reflect worst case acquisition delay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261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1080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Simulation </a:t>
            </a:r>
            <a:r>
              <a:rPr lang="en-US" sz="2400" b="1" dirty="0" smtClean="0">
                <a:solidFill>
                  <a:srgbClr val="0070C0"/>
                </a:solidFill>
              </a:rPr>
              <a:t>assumptions for Mode B/enhanced coverage</a:t>
            </a:r>
            <a:endParaRPr lang="en-US" sz="2400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228169"/>
              </p:ext>
            </p:extLst>
          </p:nvPr>
        </p:nvGraphicFramePr>
        <p:xfrm>
          <a:off x="737755" y="1914620"/>
          <a:ext cx="9297555" cy="351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670"/>
                <a:gridCol w="1627352"/>
                <a:gridCol w="1859511"/>
                <a:gridCol w="1859511"/>
                <a:gridCol w="185951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Parameter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Case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Case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Case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Case 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Sys BW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10MHz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Duplex Mode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FDD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FDD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TDD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TDD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Channel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EPA1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ETU1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EPA1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ETU1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SNR 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baseline="0" dirty="0" smtClean="0"/>
                        <a:t>-</a:t>
                      </a:r>
                      <a:r>
                        <a:rPr lang="en-US" baseline="0" dirty="0" smtClean="0"/>
                        <a:t>15dB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Repetition</a:t>
                      </a:r>
                      <a:r>
                        <a:rPr lang="en-US" baseline="0" dirty="0" smtClean="0"/>
                        <a:t> of PBCH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Enabled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Antenna Configuration &amp; </a:t>
                      </a:r>
                      <a:r>
                        <a:rPr lang="en-US" dirty="0" err="1" smtClean="0"/>
                        <a:t>Correlatiom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2x1 low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UE frequency error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100Hz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18009" y="5921298"/>
            <a:ext cx="8720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Companies are also encouraged to provide results with </a:t>
            </a:r>
            <a:r>
              <a:rPr lang="en-US" dirty="0" smtClean="0">
                <a:solidFill>
                  <a:srgbClr val="FF0000"/>
                </a:solidFill>
              </a:rPr>
              <a:t>implementation margin  </a:t>
            </a:r>
            <a:r>
              <a:rPr lang="en-US" dirty="0" smtClean="0"/>
              <a:t>to reflect worst case acquisition delay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292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364</Words>
  <Application>Microsoft Office PowerPoint</Application>
  <PresentationFormat>Widescreen</PresentationFormat>
  <Paragraphs>83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Batang</vt:lpstr>
      <vt:lpstr>Arial</vt:lpstr>
      <vt:lpstr>Calibri</vt:lpstr>
      <vt:lpstr>Calibri Light</vt:lpstr>
      <vt:lpstr>Times New Roman</vt:lpstr>
      <vt:lpstr>Office Theme</vt:lpstr>
      <vt:lpstr>WF on MIB acquisition delay</vt:lpstr>
      <vt:lpstr>Agreements from RAN4 80bis eMTC Ad-hoc</vt:lpstr>
      <vt:lpstr>MIB acquisition and candidate receiver algorithm</vt:lpstr>
      <vt:lpstr>Simulation assumptions for Mode A/normal coverage</vt:lpstr>
      <vt:lpstr>Simulation assumptions for Mode B/enhanced coverage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MIB acquisition delay</dc:title>
  <dc:creator>Sahai, Achaleshwar</dc:creator>
  <cp:lastModifiedBy>Sahai, Achaleshwar</cp:lastModifiedBy>
  <cp:revision>28</cp:revision>
  <dcterms:created xsi:type="dcterms:W3CDTF">2016-08-25T16:07:43Z</dcterms:created>
  <dcterms:modified xsi:type="dcterms:W3CDTF">2016-10-14T11:17:37Z</dcterms:modified>
</cp:coreProperties>
</file>