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5" r:id="rId3"/>
    <p:sldId id="283" r:id="rId4"/>
    <p:sldId id="28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88" d="100"/>
          <a:sy n="88" d="100"/>
        </p:scale>
        <p:origin x="178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8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445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5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#80bis	                                               Ljubljana, Slovenia, 10</a:t>
            </a:r>
            <a:r>
              <a:rPr lang="en-US" altLang="zh-CN" sz="2200" baseline="30000" dirty="0" smtClean="0"/>
              <a:t>th</a:t>
            </a:r>
            <a:r>
              <a:rPr lang="en-US" altLang="zh-CN" sz="2200" dirty="0" smtClean="0"/>
              <a:t> – 14</a:t>
            </a:r>
            <a:r>
              <a:rPr lang="en-US" altLang="zh-CN" sz="2200" baseline="30000" dirty="0" smtClean="0"/>
              <a:t>th</a:t>
            </a:r>
            <a:r>
              <a:rPr lang="en-US" altLang="zh-CN" sz="2200" dirty="0" smtClean="0"/>
              <a:t> Oct,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NPDSCH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R4-168948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dirty="0" smtClean="0"/>
              <a:t>During RAN4#80, WF R4-167075 about NPDSCH transmission pattern was agreed with the following options:</a:t>
            </a:r>
          </a:p>
          <a:p>
            <a:pPr lvl="1"/>
            <a:r>
              <a:rPr lang="en-US" altLang="zh-CN" sz="2000" dirty="0" smtClean="0"/>
              <a:t>Option 1: Use different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levels for NPDCCH and NPDSCH</a:t>
            </a:r>
          </a:p>
          <a:p>
            <a:pPr lvl="2"/>
            <a:r>
              <a:rPr lang="en-US" altLang="zh-CN" sz="2000" dirty="0" smtClean="0"/>
              <a:t>For the details see the next pages</a:t>
            </a:r>
          </a:p>
          <a:p>
            <a:pPr lvl="1"/>
            <a:r>
              <a:rPr lang="en-US" altLang="zh-CN" sz="2000" dirty="0" smtClean="0"/>
              <a:t>Option 2: Use larger repetitions for NPDCCH and keep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level constant in the whole test</a:t>
            </a:r>
          </a:p>
          <a:p>
            <a:pPr lvl="1"/>
            <a:r>
              <a:rPr lang="en-US" altLang="zh-CN" sz="2000" dirty="0" smtClean="0"/>
              <a:t>Option 3: Other options are not precluded</a:t>
            </a:r>
          </a:p>
          <a:p>
            <a:pPr marL="457200" lvl="1" indent="0">
              <a:buNone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29825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Agreed Transmission signal pattern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dirty="0" smtClean="0"/>
              <a:t>To ensure the NPDCCH performance during the NPDSCH test</a:t>
            </a:r>
          </a:p>
          <a:p>
            <a:r>
              <a:rPr lang="en-US" altLang="zh-CN" sz="2000" dirty="0" smtClean="0"/>
              <a:t>Use larger </a:t>
            </a:r>
            <a:r>
              <a:rPr lang="en-US" altLang="zh-CN" sz="2000" dirty="0"/>
              <a:t>repetitions for NPDCCH and </a:t>
            </a:r>
            <a:r>
              <a:rPr lang="en-US" altLang="zh-CN" sz="2000" dirty="0" smtClean="0"/>
              <a:t>set </a:t>
            </a:r>
            <a:r>
              <a:rPr lang="en-US" altLang="zh-CN" sz="2000" dirty="0" err="1" smtClean="0"/>
              <a:t>Noc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level </a:t>
            </a:r>
            <a:r>
              <a:rPr lang="en-US" altLang="zh-CN" sz="2000" dirty="0" smtClean="0"/>
              <a:t>as follows:</a:t>
            </a:r>
          </a:p>
          <a:p>
            <a:pPr lvl="1"/>
            <a:r>
              <a:rPr lang="en-US" sz="1800" dirty="0"/>
              <a:t>Set -93dBm/15kHz for </a:t>
            </a:r>
            <a:r>
              <a:rPr lang="en-US" sz="1800" dirty="0" err="1"/>
              <a:t>Noc</a:t>
            </a:r>
            <a:r>
              <a:rPr lang="en-US" sz="1800" dirty="0"/>
              <a:t> in NPDSCH </a:t>
            </a:r>
            <a:r>
              <a:rPr lang="en-US" sz="1800" dirty="0" err="1" smtClean="0"/>
              <a:t>subframe</a:t>
            </a:r>
            <a:endParaRPr lang="en-US" altLang="zh-CN" sz="1800" dirty="0"/>
          </a:p>
          <a:p>
            <a:pPr lvl="1"/>
            <a:r>
              <a:rPr lang="en-US" altLang="zh-CN" sz="1800" dirty="0"/>
              <a:t>Set </a:t>
            </a:r>
            <a:r>
              <a:rPr lang="en-US" altLang="zh-CN" sz="1800" dirty="0" smtClean="0"/>
              <a:t>-99dBm/15kHz </a:t>
            </a:r>
            <a:r>
              <a:rPr lang="en-US" altLang="zh-CN" sz="1800" dirty="0"/>
              <a:t>for </a:t>
            </a:r>
            <a:r>
              <a:rPr lang="en-US" altLang="zh-CN" sz="1800" dirty="0" err="1"/>
              <a:t>Noc</a:t>
            </a:r>
            <a:r>
              <a:rPr lang="en-US" altLang="zh-CN" sz="1800" dirty="0"/>
              <a:t> level in NPDCCH </a:t>
            </a:r>
            <a:r>
              <a:rPr lang="en-US" altLang="zh-CN" sz="1800" dirty="0" err="1" smtClean="0"/>
              <a:t>subframe</a:t>
            </a:r>
            <a:endParaRPr lang="en-US" altLang="zh-CN" sz="1800" dirty="0" smtClean="0"/>
          </a:p>
          <a:p>
            <a:pPr lvl="2"/>
            <a:r>
              <a:rPr lang="en-US" sz="1800" dirty="0" err="1"/>
              <a:t>Noc</a:t>
            </a:r>
            <a:r>
              <a:rPr lang="en-US" sz="1800" dirty="0"/>
              <a:t> should be -99dBm/15kHz for overhead channels as well during NPDCCH </a:t>
            </a:r>
            <a:r>
              <a:rPr lang="en-US" sz="1800" dirty="0" smtClean="0"/>
              <a:t>transmission</a:t>
            </a:r>
          </a:p>
          <a:p>
            <a:pPr lvl="2"/>
            <a:r>
              <a:rPr lang="en-US" altLang="zh-CN" sz="1800" dirty="0" err="1" smtClean="0"/>
              <a:t>Noc</a:t>
            </a:r>
            <a:r>
              <a:rPr lang="en-US" altLang="zh-CN" sz="1800" dirty="0" smtClean="0"/>
              <a:t> level during scheduling delay at the end of NPDCCH is set to -93dBm/15KHz</a:t>
            </a:r>
          </a:p>
          <a:p>
            <a:pPr lvl="2"/>
            <a:r>
              <a:rPr lang="en-US" altLang="zh-CN" sz="1800" dirty="0" err="1" smtClean="0"/>
              <a:t>Noc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level during scheduling delay at the end of </a:t>
            </a:r>
            <a:r>
              <a:rPr lang="en-US" altLang="zh-CN" sz="1800" dirty="0" smtClean="0"/>
              <a:t>NPDSCH </a:t>
            </a:r>
            <a:r>
              <a:rPr lang="en-US" altLang="zh-CN" sz="1800" dirty="0"/>
              <a:t>is set to -</a:t>
            </a:r>
            <a:r>
              <a:rPr lang="en-US" altLang="zh-CN" sz="1800" dirty="0" smtClean="0"/>
              <a:t>99dBm/15KHz</a:t>
            </a:r>
            <a:endParaRPr lang="en-US" altLang="zh-CN" sz="1800" dirty="0"/>
          </a:p>
          <a:p>
            <a:r>
              <a:rPr lang="en-US" altLang="zh-CN" sz="2000" dirty="0" smtClean="0"/>
              <a:t>Ensure </a:t>
            </a:r>
            <a:r>
              <a:rPr lang="en-US" altLang="zh-CN" sz="2000" dirty="0" smtClean="0"/>
              <a:t>NPDCCH BLER &lt;= [3]%</a:t>
            </a:r>
          </a:p>
          <a:p>
            <a:r>
              <a:rPr lang="en-US" altLang="zh-CN" sz="2000" dirty="0"/>
              <a:t>The impact of NPDCCH BLER on NPDSCH performance should be considered when providing  impairment simulation results.</a:t>
            </a:r>
          </a:p>
          <a:p>
            <a:pPr lvl="1"/>
            <a:r>
              <a:rPr lang="en-US" altLang="zh-CN" sz="1800" dirty="0"/>
              <a:t>Option 1: Multiply NPDSCH throughput results with [97]% to account for [3%] NPDCCH BLER</a:t>
            </a:r>
          </a:p>
          <a:p>
            <a:pPr lvl="1"/>
            <a:r>
              <a:rPr lang="en-US" altLang="zh-CN" sz="1800" dirty="0"/>
              <a:t>Other options are not precluded.</a:t>
            </a:r>
          </a:p>
          <a:p>
            <a:pPr lvl="1"/>
            <a:endParaRPr lang="en-US" altLang="zh-CN" sz="1800" dirty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NPDCCH Repetitions for each NPDSCH </a:t>
            </a:r>
            <a:r>
              <a:rPr lang="en-US" altLang="zh-CN" dirty="0" err="1" smtClean="0"/>
              <a:t>Demod</a:t>
            </a:r>
            <a:r>
              <a:rPr lang="en-US" altLang="zh-CN" dirty="0" smtClean="0"/>
              <a:t> Test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833192"/>
              </p:ext>
            </p:extLst>
          </p:nvPr>
        </p:nvGraphicFramePr>
        <p:xfrm>
          <a:off x="477888" y="2060848"/>
          <a:ext cx="8208912" cy="44529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06773"/>
                <a:gridCol w="907315"/>
                <a:gridCol w="984535"/>
                <a:gridCol w="898407"/>
                <a:gridCol w="659326"/>
                <a:gridCol w="787035"/>
                <a:gridCol w="787035"/>
                <a:gridCol w="757334"/>
                <a:gridCol w="1121152"/>
              </a:tblGrid>
              <a:tr h="74215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Simulation number</a:t>
                      </a:r>
                      <a:endParaRPr lang="en-US" sz="9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Band-width and MCS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Deployment Mode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(I</a:t>
                      </a:r>
                      <a:r>
                        <a:rPr lang="en-US" sz="600" kern="0">
                          <a:effectLst/>
                        </a:rPr>
                        <a:t>TBS</a:t>
                      </a:r>
                      <a:r>
                        <a:rPr lang="en-US" sz="1000" kern="0">
                          <a:effectLst/>
                        </a:rPr>
                        <a:t>, I</a:t>
                      </a:r>
                      <a:r>
                        <a:rPr lang="en-US" sz="600" kern="0">
                          <a:effectLst/>
                        </a:rPr>
                        <a:t>SF</a:t>
                      </a:r>
                      <a:r>
                        <a:rPr lang="en-US" sz="1000" kern="0">
                          <a:effectLst/>
                        </a:rPr>
                        <a:t>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(Table 6)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 smtClean="0">
                          <a:effectLst/>
                        </a:rPr>
                        <a:t>NPDSCH Repetition </a:t>
                      </a:r>
                      <a:r>
                        <a:rPr lang="en-US" sz="1000" kern="0" dirty="0">
                          <a:effectLst/>
                        </a:rPr>
                        <a:t>level</a:t>
                      </a:r>
                      <a:endParaRPr lang="en-US" sz="9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Propagation Condition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NPDCCH </a:t>
                      </a:r>
                      <a:r>
                        <a:rPr lang="en-US" sz="1200" b="1" kern="100" dirty="0" err="1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Repititions</a:t>
                      </a:r>
                      <a:endParaRPr lang="en-US" sz="1200" b="1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Number of NRS ports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Target SNR (dB)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In-band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([4], [0])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(TBS=56bits)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[8]</a:t>
                      </a:r>
                      <a:endParaRPr lang="en-US" sz="1200" b="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TBD</a:t>
                      </a:r>
                      <a:endParaRPr lang="en-US" sz="900" b="1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</a:rPr>
                        <a:t>In-band</a:t>
                      </a:r>
                      <a:endParaRPr lang="en-US" sz="9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([4], [0])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(TBS=56bits)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32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[16]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[-6]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3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In-band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([4], [0])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(TBS=56bits)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256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[ETU1]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[128]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2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[-12]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4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Standalone/Guard-band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([9], [3])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(TBS=616bits)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[EPA5]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[32]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[-6]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5661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5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180KHz</a:t>
                      </a:r>
                      <a:endParaRPr lang="en-US" sz="900" kern="1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QPSK [1/3]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Standalone/Guard-band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([6], [3])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(TBS=392 bits)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260475" marR="0" indent="-1260475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000" b="0" dirty="0" smtClean="0">
                          <a:effectLst/>
                          <a:latin typeface="CG Times (WN)"/>
                          <a:cs typeface="Times New Roman" panose="02020603050405020304" pitchFamily="18" charset="0"/>
                        </a:rPr>
                        <a:t>256</a:t>
                      </a:r>
                      <a:endParaRPr lang="en-US" sz="1000" b="0" dirty="0">
                        <a:effectLst/>
                        <a:latin typeface="CG Times (WN)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[ETU1]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[256]</a:t>
                      </a: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1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0">
                          <a:effectLst/>
                        </a:rPr>
                        <a:t>[-12]</a:t>
                      </a:r>
                      <a:endParaRPr lang="en-US" sz="900" kern="10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927695">
                <a:tc gridSpan="9"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09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7964</TotalTime>
  <Words>391</Words>
  <Application>Microsoft Office PowerPoint</Application>
  <PresentationFormat>On-screen Show (4:3)</PresentationFormat>
  <Paragraphs>91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Malgun Gothic</vt:lpstr>
      <vt:lpstr>宋体</vt:lpstr>
      <vt:lpstr>宋体</vt:lpstr>
      <vt:lpstr>Arial</vt:lpstr>
      <vt:lpstr>Calibri</vt:lpstr>
      <vt:lpstr>CG Times (WN)</vt:lpstr>
      <vt:lpstr>Times New Roman</vt:lpstr>
      <vt:lpstr>Office 主题</vt:lpstr>
      <vt:lpstr>3GPP TSG-RAN WG4 Meeting #80bis                                                Ljubljana, Slovenia, 10th – 14th Oct, 2016</vt:lpstr>
      <vt:lpstr>Background</vt:lpstr>
      <vt:lpstr>Agreed Transmission signal pattern</vt:lpstr>
      <vt:lpstr>NPDCCH Repetitions for each NPDSCH Demod Test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Chincholi, Amith</cp:lastModifiedBy>
  <cp:revision>747</cp:revision>
  <dcterms:created xsi:type="dcterms:W3CDTF">2016-01-12T08:39:50Z</dcterms:created>
  <dcterms:modified xsi:type="dcterms:W3CDTF">2016-10-14T12:50:23Z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1476337743</vt:lpwstr>
  </property>
</Properties>
</file>