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70" r:id="rId2"/>
    <p:sldId id="282" r:id="rId3"/>
    <p:sldId id="286" r:id="rId4"/>
    <p:sldId id="290" r:id="rId5"/>
    <p:sldId id="274" r:id="rId6"/>
  </p:sldIdLst>
  <p:sldSz cx="9144000" cy="6858000" type="screen4x3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ＭＳ Ｐゴシック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ＭＳ Ｐゴシック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ＭＳ Ｐゴシック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ＭＳ Ｐゴシック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66"/>
    <a:srgbClr val="0000FF"/>
    <a:srgbClr val="FFCCFF"/>
    <a:srgbClr val="FF66FF"/>
    <a:srgbClr val="FFFF99"/>
    <a:srgbClr val="FF33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647" autoAdjust="0"/>
    <p:restoredTop sz="83039" autoAdjust="0"/>
  </p:normalViewPr>
  <p:slideViewPr>
    <p:cSldViewPr>
      <p:cViewPr varScale="1">
        <p:scale>
          <a:sx n="78" d="100"/>
          <a:sy n="78" d="100"/>
        </p:scale>
        <p:origin x="-1186" y="-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81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27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fld id="{3C4586E7-E55F-4240-BAE3-88EF95158341}" type="datetimeFigureOut">
              <a:rPr lang="ja-JP" altLang="en-US"/>
              <a:pPr/>
              <a:t>2016/10/13</a:t>
            </a:fld>
            <a:endParaRPr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1EAECB-A369-4BA0-8745-CA080AD84AAA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6149351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4B54B0-014B-4D89-B17E-A224F4E13E4B}" type="datetimeFigureOut">
              <a:rPr lang="ja-JP" altLang="en-US"/>
              <a:pPr/>
              <a:t>2016/10/13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76C8AD-AC8C-46E0-89CE-8EA60A004FAE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7857429-E9F4-402B-B31B-6CF3882FFC50}" type="datetimeFigureOut">
              <a:rPr lang="ja-JP" altLang="en-US"/>
              <a:pPr/>
              <a:t>2016/10/13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962609-BDC3-4828-837E-71DAFE2C185E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73C6D05-C4D9-4A3A-87E2-336C9E8947E4}" type="datetimeFigureOut">
              <a:rPr lang="ja-JP" altLang="en-US"/>
              <a:pPr/>
              <a:t>2016/10/13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FAC486-8053-408E-AABB-BF436A646A76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6D8D5C8-2D38-490C-A6C4-A69397E34D2B}" type="datetimeFigureOut">
              <a:rPr lang="ja-JP" altLang="en-US"/>
              <a:pPr/>
              <a:t>2016/10/13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1E42BC-8766-4A8A-9962-9CAD11536B0F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7E495BB-156C-4D58-ABDE-AE5576B152FE}" type="datetimeFigureOut">
              <a:rPr lang="ja-JP" altLang="en-US"/>
              <a:pPr/>
              <a:t>2016/10/13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66C1D4-E0A5-4380-AAE6-DE5E5EBB51D3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5BE512-F1D5-4612-B389-FFA9785257C5}" type="datetimeFigureOut">
              <a:rPr lang="ja-JP" altLang="en-US"/>
              <a:pPr/>
              <a:t>2016/10/13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162843-EE13-4D75-91DF-90D8FCF6F2FA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2950D63-6256-4536-9CBC-96564323544F}" type="datetimeFigureOut">
              <a:rPr lang="ja-JP" altLang="en-US"/>
              <a:pPr/>
              <a:t>2016/10/13</a:t>
            </a:fld>
            <a:endParaRPr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391B6D-FC18-49D5-A0E7-5F6664B0E6D7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2C1961-6E09-4CE2-90DA-F76EBB675C69}" type="datetimeFigureOut">
              <a:rPr lang="ja-JP" altLang="en-US"/>
              <a:pPr/>
              <a:t>2016/10/13</a:t>
            </a:fld>
            <a:endParaRPr lang="ja-JP" altLang="en-US"/>
          </a:p>
        </p:txBody>
      </p:sp>
      <p:sp>
        <p:nvSpPr>
          <p:cNvPr id="4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379E3-A9DB-43B8-A438-E013DEAADB45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3C7A761-D287-4115-A0A9-8912ABF9952E}" type="datetimeFigureOut">
              <a:rPr lang="ja-JP" altLang="en-US"/>
              <a:pPr/>
              <a:t>2016/10/13</a:t>
            </a:fld>
            <a:endParaRPr lang="ja-JP" altLang="en-US"/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4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3BDCCC-4162-4932-9CD9-69779808F649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404B0F0-F88A-48A1-9169-0E3B2E88B4C3}" type="datetimeFigureOut">
              <a:rPr lang="ja-JP" altLang="en-US"/>
              <a:pPr/>
              <a:t>2016/10/13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091308-FCDE-44AF-A96C-55BD0DFDBB42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F67723-ADD4-4E20-8596-B5AF977CACC9}" type="datetimeFigureOut">
              <a:rPr lang="ja-JP" altLang="en-US"/>
              <a:pPr/>
              <a:t>2016/10/13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D31FDA-A499-4222-8578-4B974832C857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027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fld id="{E570E98E-4307-436A-B903-20013434C943}" type="datetimeFigureOut">
              <a:rPr lang="ja-JP" altLang="en-US"/>
              <a:pPr/>
              <a:t>2016/10/13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D782C18E-2AAB-44B1-86EF-09E4864BCB01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ＭＳ Ｐゴシック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GB" altLang="ja-JP" sz="4000" b="1" dirty="0" smtClean="0"/>
              <a:t>WF on </a:t>
            </a:r>
            <a:r>
              <a:rPr lang="en-US" altLang="ja-JP" sz="4000" b="1" dirty="0" smtClean="0"/>
              <a:t>note 6 in UL CA</a:t>
            </a:r>
            <a:endParaRPr lang="ja-JP" altLang="en-US" sz="4000" smtClean="0"/>
          </a:p>
        </p:txBody>
      </p:sp>
      <p:sp>
        <p:nvSpPr>
          <p:cNvPr id="3075" name="サブタイトル 2"/>
          <p:cNvSpPr>
            <a:spLocks noGrp="1"/>
          </p:cNvSpPr>
          <p:nvPr>
            <p:ph type="subTitle" idx="1"/>
          </p:nvPr>
        </p:nvSpPr>
        <p:spPr>
          <a:xfrm>
            <a:off x="723900" y="4292600"/>
            <a:ext cx="7735888" cy="1346200"/>
          </a:xfrm>
        </p:spPr>
        <p:txBody>
          <a:bodyPr/>
          <a:lstStyle/>
          <a:p>
            <a:pPr eaLnBrk="1" hangingPunct="1"/>
            <a:r>
              <a:rPr lang="en-US" altLang="ja-JP" dirty="0" smtClean="0">
                <a:solidFill>
                  <a:schemeClr val="tx1"/>
                </a:solidFill>
              </a:rPr>
              <a:t>Huawei, Hisilicon, LG Electronics, Nokia</a:t>
            </a:r>
          </a:p>
        </p:txBody>
      </p:sp>
      <p:sp>
        <p:nvSpPr>
          <p:cNvPr id="3076" name="テキスト ボックス 3"/>
          <p:cNvSpPr txBox="1">
            <a:spLocks noChangeArrowheads="1"/>
          </p:cNvSpPr>
          <p:nvPr/>
        </p:nvSpPr>
        <p:spPr bwMode="auto">
          <a:xfrm>
            <a:off x="7262813" y="44450"/>
            <a:ext cx="17764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ja-JP" sz="2800" b="1" dirty="0" smtClean="0">
                <a:cs typeface="Arial" pitchFamily="34" charset="0"/>
              </a:rPr>
              <a:t>R4-168853</a:t>
            </a:r>
            <a:endParaRPr lang="ja-JP" altLang="en-US" sz="2800" b="1">
              <a:cs typeface="Arial" pitchFamily="34" charset="0"/>
            </a:endParaRPr>
          </a:p>
        </p:txBody>
      </p:sp>
      <p:sp>
        <p:nvSpPr>
          <p:cNvPr id="3077" name="テキスト ボックス 4"/>
          <p:cNvSpPr txBox="1">
            <a:spLocks noChangeArrowheads="1"/>
          </p:cNvSpPr>
          <p:nvPr/>
        </p:nvSpPr>
        <p:spPr bwMode="auto">
          <a:xfrm>
            <a:off x="34925" y="44450"/>
            <a:ext cx="603408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GB" altLang="ja-JP" sz="2400" b="1">
                <a:cs typeface="Arial" pitchFamily="34" charset="0"/>
              </a:rPr>
              <a:t>3GPP TSG-RAN WG4 Meeting #</a:t>
            </a:r>
            <a:r>
              <a:rPr lang="en-US" altLang="ja-JP" sz="2400" b="1">
                <a:cs typeface="Arial" pitchFamily="34" charset="0"/>
              </a:rPr>
              <a:t>80BIS</a:t>
            </a:r>
            <a:endParaRPr lang="en-GB" altLang="ja-JP" sz="2400" b="1">
              <a:cs typeface="Arial" pitchFamily="34" charset="0"/>
            </a:endParaRPr>
          </a:p>
          <a:p>
            <a:pPr eaLnBrk="1" hangingPunct="1"/>
            <a:r>
              <a:rPr lang="en-US" altLang="ko-KR" sz="2400" b="1">
                <a:cs typeface="Arial" pitchFamily="34" charset="0"/>
              </a:rPr>
              <a:t>Ljubljana, Slovenia, 10th – 14th October, 2016</a:t>
            </a:r>
            <a:endParaRPr lang="ja-JP" altLang="ja-JP" sz="2400" b="1"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タイトル 1"/>
          <p:cNvSpPr>
            <a:spLocks noGrp="1"/>
          </p:cNvSpPr>
          <p:nvPr>
            <p:ph type="title"/>
          </p:nvPr>
        </p:nvSpPr>
        <p:spPr>
          <a:xfrm>
            <a:off x="457200" y="-73025"/>
            <a:ext cx="8229600" cy="1143000"/>
          </a:xfrm>
        </p:spPr>
        <p:txBody>
          <a:bodyPr/>
          <a:lstStyle/>
          <a:p>
            <a:r>
              <a:rPr lang="en-US" altLang="ja-JP" dirty="0" smtClean="0"/>
              <a:t>Background </a:t>
            </a:r>
            <a:endParaRPr lang="ja-JP" altLang="en-US" smtClean="0"/>
          </a:p>
        </p:txBody>
      </p:sp>
      <p:sp>
        <p:nvSpPr>
          <p:cNvPr id="4099" name="コンテンツ プレースホルダー 2"/>
          <p:cNvSpPr>
            <a:spLocks noGrp="1"/>
          </p:cNvSpPr>
          <p:nvPr>
            <p:ph idx="1"/>
          </p:nvPr>
        </p:nvSpPr>
        <p:spPr>
          <a:xfrm>
            <a:off x="0" y="1124744"/>
            <a:ext cx="9072562" cy="5472608"/>
          </a:xfrm>
        </p:spPr>
        <p:txBody>
          <a:bodyPr/>
          <a:lstStyle/>
          <a:p>
            <a:r>
              <a:rPr lang="en-US" altLang="ja-JP" sz="2000" dirty="0" smtClean="0"/>
              <a:t>WF on 3DL/2UL support was agreed in RAN4#75:</a:t>
            </a:r>
            <a:r>
              <a:rPr lang="en-US" altLang="ja-JP" sz="2000" dirty="0">
                <a:cs typeface="Arial" pitchFamily="34" charset="0"/>
              </a:rPr>
              <a:t> </a:t>
            </a:r>
            <a:r>
              <a:rPr lang="en-US" altLang="ja-JP" sz="2000" dirty="0">
                <a:solidFill>
                  <a:srgbClr val="FF0000"/>
                </a:solidFill>
                <a:cs typeface="Arial" pitchFamily="34" charset="0"/>
              </a:rPr>
              <a:t>R4-153931</a:t>
            </a:r>
            <a:endParaRPr lang="en-US" altLang="ja-JP" sz="2000" dirty="0" smtClean="0">
              <a:solidFill>
                <a:srgbClr val="FF0000"/>
              </a:solidFill>
            </a:endParaRPr>
          </a:p>
          <a:p>
            <a:pPr>
              <a:buFont typeface="+mj-lt"/>
              <a:buAutoNum type="arabicPeriod"/>
            </a:pPr>
            <a:r>
              <a:rPr lang="en-US" altLang="ja-JP" sz="1600" dirty="0" smtClean="0">
                <a:ea typeface="MS PGothic" pitchFamily="34" charset="-128"/>
              </a:rPr>
              <a:t>All </a:t>
            </a:r>
            <a:r>
              <a:rPr lang="en-US" altLang="ja-JP" sz="1600" dirty="0" err="1" smtClean="0">
                <a:ea typeface="MS PGothic" pitchFamily="34" charset="-128"/>
              </a:rPr>
              <a:t>Low+High</a:t>
            </a:r>
            <a:r>
              <a:rPr lang="en-US" altLang="ja-JP" sz="1600" dirty="0" smtClean="0">
                <a:ea typeface="MS PGothic" pitchFamily="34" charset="-128"/>
              </a:rPr>
              <a:t> 2UL CA combinations shall be supported</a:t>
            </a:r>
          </a:p>
          <a:p>
            <a:pPr lvl="1"/>
            <a:r>
              <a:rPr lang="en-US" altLang="ja-JP" sz="1200" dirty="0" smtClean="0">
                <a:ea typeface="MS PGothic" pitchFamily="34" charset="-128"/>
              </a:rPr>
              <a:t>i.e. LH and L’H in UL for LL’H terminal and LH and LH’ in UL for LHH’ terminal</a:t>
            </a:r>
          </a:p>
          <a:p>
            <a:pPr>
              <a:buFont typeface="+mj-lt"/>
              <a:buAutoNum type="arabicPeriod"/>
            </a:pPr>
            <a:r>
              <a:rPr lang="en-US" altLang="ja-JP" sz="1600" dirty="0" err="1" smtClean="0">
                <a:ea typeface="MS PGothic" pitchFamily="34" charset="-128"/>
              </a:rPr>
              <a:t>Low+Low</a:t>
            </a:r>
            <a:r>
              <a:rPr lang="en-US" altLang="ja-JP" sz="1600" dirty="0" smtClean="0">
                <a:ea typeface="MS PGothic" pitchFamily="34" charset="-128"/>
              </a:rPr>
              <a:t> and </a:t>
            </a:r>
            <a:r>
              <a:rPr lang="en-US" altLang="ja-JP" sz="1600" dirty="0" err="1" smtClean="0">
                <a:ea typeface="MS PGothic" pitchFamily="34" charset="-128"/>
              </a:rPr>
              <a:t>High+High</a:t>
            </a:r>
            <a:r>
              <a:rPr lang="en-US" altLang="ja-JP" sz="1600" dirty="0" smtClean="0">
                <a:ea typeface="MS PGothic" pitchFamily="34" charset="-128"/>
              </a:rPr>
              <a:t> combinations support is optional</a:t>
            </a:r>
          </a:p>
          <a:p>
            <a:pPr>
              <a:buFont typeface="+mj-lt"/>
              <a:buAutoNum type="arabicPeriod"/>
            </a:pPr>
            <a:r>
              <a:rPr lang="en-US" altLang="ja-JP" sz="1600" dirty="0" smtClean="0">
                <a:ea typeface="MS PGothic" pitchFamily="34" charset="-128"/>
              </a:rPr>
              <a:t>If UE supports </a:t>
            </a:r>
            <a:r>
              <a:rPr lang="en-US" altLang="ja-JP" sz="1600" dirty="0" err="1" smtClean="0">
                <a:ea typeface="MS PGothic" pitchFamily="34" charset="-128"/>
              </a:rPr>
              <a:t>Low+Low</a:t>
            </a:r>
            <a:r>
              <a:rPr lang="en-US" altLang="ja-JP" sz="1600" dirty="0" smtClean="0">
                <a:ea typeface="MS PGothic" pitchFamily="34" charset="-128"/>
              </a:rPr>
              <a:t> or </a:t>
            </a:r>
            <a:r>
              <a:rPr lang="en-US" altLang="ja-JP" sz="1600" dirty="0" err="1" smtClean="0">
                <a:ea typeface="MS PGothic" pitchFamily="34" charset="-128"/>
              </a:rPr>
              <a:t>High+High</a:t>
            </a:r>
            <a:r>
              <a:rPr lang="en-US" altLang="ja-JP" sz="1600" dirty="0" smtClean="0">
                <a:ea typeface="MS PGothic" pitchFamily="34" charset="-128"/>
              </a:rPr>
              <a:t> combinations in UL, then UE shall support </a:t>
            </a:r>
            <a:r>
              <a:rPr lang="en-US" altLang="ja-JP" sz="1600" dirty="0" err="1" smtClean="0">
                <a:ea typeface="MS PGothic" pitchFamily="34" charset="-128"/>
              </a:rPr>
              <a:t>Low+High</a:t>
            </a:r>
            <a:r>
              <a:rPr lang="en-US" altLang="ja-JP" sz="1600" dirty="0" smtClean="0">
                <a:ea typeface="MS PGothic" pitchFamily="34" charset="-128"/>
              </a:rPr>
              <a:t> combinations</a:t>
            </a:r>
          </a:p>
          <a:p>
            <a:pPr>
              <a:buFont typeface="+mj-lt"/>
              <a:buAutoNum type="arabicPeriod"/>
            </a:pPr>
            <a:r>
              <a:rPr lang="en-US" altLang="ja-JP" sz="1600" dirty="0" smtClean="0">
                <a:ea typeface="MS PGothic" pitchFamily="34" charset="-128"/>
              </a:rPr>
              <a:t>The above applies for 2UL combinations without IMD issues or close proximity </a:t>
            </a:r>
            <a:r>
              <a:rPr lang="en-US" altLang="ja-JP" sz="1600" dirty="0" err="1" smtClean="0">
                <a:ea typeface="MS PGothic" pitchFamily="34" charset="-128"/>
              </a:rPr>
              <a:t>tx-rx</a:t>
            </a:r>
            <a:endParaRPr lang="en-US" altLang="ja-JP" sz="1600" dirty="0" smtClean="0">
              <a:ea typeface="MS PGothic" pitchFamily="34" charset="-128"/>
            </a:endParaRPr>
          </a:p>
          <a:p>
            <a:pPr>
              <a:buFont typeface="+mj-lt"/>
              <a:buAutoNum type="arabicPeriod"/>
            </a:pPr>
            <a:r>
              <a:rPr lang="en-US" altLang="ja-JP" sz="1600" dirty="0" smtClean="0">
                <a:ea typeface="MS PGothic" pitchFamily="34" charset="-128"/>
              </a:rPr>
              <a:t>For close proximity </a:t>
            </a:r>
            <a:r>
              <a:rPr lang="en-US" altLang="ja-JP" sz="1600" dirty="0" err="1" smtClean="0">
                <a:ea typeface="MS PGothic" pitchFamily="34" charset="-128"/>
              </a:rPr>
              <a:t>tx-rx</a:t>
            </a:r>
            <a:r>
              <a:rPr lang="en-US" altLang="ja-JP" sz="1600" dirty="0" smtClean="0">
                <a:ea typeface="MS PGothic" pitchFamily="34" charset="-128"/>
              </a:rPr>
              <a:t> combinations, this is related to </a:t>
            </a:r>
            <a:r>
              <a:rPr lang="en-US" altLang="ja-JP" sz="1600" dirty="0" err="1" smtClean="0">
                <a:ea typeface="MS PGothic" pitchFamily="34" charset="-128"/>
              </a:rPr>
              <a:t>Pcell</a:t>
            </a:r>
            <a:r>
              <a:rPr lang="en-US" altLang="ja-JP" sz="1600" dirty="0" smtClean="0">
                <a:ea typeface="MS PGothic" pitchFamily="34" charset="-128"/>
              </a:rPr>
              <a:t> discussion. So support is FFS</a:t>
            </a:r>
          </a:p>
          <a:p>
            <a:pPr>
              <a:buFont typeface="+mj-lt"/>
              <a:buAutoNum type="arabicPeriod"/>
            </a:pPr>
            <a:r>
              <a:rPr lang="en-US" altLang="ja-JP" sz="1600" dirty="0" smtClean="0">
                <a:ea typeface="MS PGothic" pitchFamily="34" charset="-128"/>
              </a:rPr>
              <a:t>For 2UL combinations with harmonic issues, this is related to </a:t>
            </a:r>
            <a:r>
              <a:rPr lang="en-US" altLang="ja-JP" sz="1600" dirty="0" err="1" smtClean="0">
                <a:ea typeface="MS PGothic" pitchFamily="34" charset="-128"/>
              </a:rPr>
              <a:t>Pcell</a:t>
            </a:r>
            <a:r>
              <a:rPr lang="en-US" altLang="ja-JP" sz="1600" dirty="0" smtClean="0">
                <a:ea typeface="MS PGothic" pitchFamily="34" charset="-128"/>
              </a:rPr>
              <a:t> discussion. So support is FFS</a:t>
            </a:r>
          </a:p>
          <a:p>
            <a:pPr>
              <a:buFont typeface="+mj-lt"/>
              <a:buAutoNum type="arabicPeriod"/>
            </a:pPr>
            <a:r>
              <a:rPr lang="en-US" altLang="ja-JP" sz="1600" dirty="0" smtClean="0">
                <a:ea typeface="MS PGothic" pitchFamily="34" charset="-128"/>
              </a:rPr>
              <a:t>For 2UL combinations with IMD issues, support is optional</a:t>
            </a:r>
          </a:p>
          <a:p>
            <a:pPr>
              <a:buFont typeface="+mj-lt"/>
              <a:buAutoNum type="arabicPeriod"/>
            </a:pPr>
            <a:r>
              <a:rPr lang="en-GB" altLang="ja-JP" sz="1600" dirty="0" smtClean="0">
                <a:ea typeface="MS PGothic" pitchFamily="34" charset="-128"/>
              </a:rPr>
              <a:t>It is also expected that as the state-of-the-art technology evolves in the future, mandatory support of 2UL combinations with IMD issues can be possible.</a:t>
            </a:r>
          </a:p>
          <a:p>
            <a:pPr>
              <a:buFont typeface="+mj-lt"/>
              <a:buAutoNum type="arabicPeriod"/>
            </a:pPr>
            <a:r>
              <a:rPr lang="en-US" altLang="ja-JP" sz="1600" dirty="0" smtClean="0">
                <a:ea typeface="MS PGothic" pitchFamily="34" charset="-128"/>
              </a:rPr>
              <a:t>Agreement is to capture this in the specification. TBC how to do it. Aim August meeting to introduce in the spec</a:t>
            </a:r>
          </a:p>
          <a:p>
            <a:r>
              <a:rPr lang="en-US" altLang="ja-JP" sz="2000" dirty="0" smtClean="0"/>
              <a:t>This agreement was done only for 3DL/2UL, not for 2DL/2UL</a:t>
            </a:r>
          </a:p>
          <a:p>
            <a:r>
              <a:rPr lang="en-US" altLang="ja-JP" sz="2000" dirty="0" smtClean="0"/>
              <a:t>At the time of making this agreement, 4DL/2UL and/or 5DL/2UL did not exist</a:t>
            </a:r>
          </a:p>
          <a:p>
            <a:r>
              <a:rPr lang="en-US" altLang="ja-JP" sz="2000" dirty="0" smtClean="0"/>
              <a:t>L stands for frequencies up to 960MHz</a:t>
            </a:r>
          </a:p>
          <a:p>
            <a:r>
              <a:rPr lang="en-US" altLang="ja-JP" sz="2000" dirty="0" smtClean="0"/>
              <a:t>H stands for frequencies from 1710MHz</a:t>
            </a:r>
          </a:p>
          <a:p>
            <a:pPr>
              <a:buNone/>
            </a:pPr>
            <a:endParaRPr lang="en-US" altLang="ja-JP" sz="1600" dirty="0" smtClean="0">
              <a:ea typeface="MS PGothic" pitchFamily="34" charset="-128"/>
            </a:endParaRPr>
          </a:p>
          <a:p>
            <a:pPr lvl="1">
              <a:buNone/>
            </a:pPr>
            <a:endParaRPr lang="en-US" altLang="ja-JP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タイトル 1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143001"/>
          </a:xfrm>
        </p:spPr>
        <p:txBody>
          <a:bodyPr/>
          <a:lstStyle/>
          <a:p>
            <a:r>
              <a:rPr lang="en-US" altLang="ja-JP" dirty="0" smtClean="0"/>
              <a:t>Current situation</a:t>
            </a:r>
            <a:endParaRPr lang="ja-JP" altLang="en-US" smtClean="0"/>
          </a:p>
        </p:txBody>
      </p:sp>
      <p:sp>
        <p:nvSpPr>
          <p:cNvPr id="7171" name="コンテンツ プレースホルダー 1"/>
          <p:cNvSpPr>
            <a:spLocks noGrp="1"/>
          </p:cNvSpPr>
          <p:nvPr>
            <p:ph idx="1"/>
          </p:nvPr>
        </p:nvSpPr>
        <p:spPr>
          <a:xfrm>
            <a:off x="179388" y="981075"/>
            <a:ext cx="8785225" cy="4608513"/>
          </a:xfrm>
        </p:spPr>
        <p:txBody>
          <a:bodyPr/>
          <a:lstStyle/>
          <a:p>
            <a:r>
              <a:rPr lang="en-US" altLang="ja-JP" sz="2000" dirty="0" smtClean="0"/>
              <a:t>Note 6 exists in 2DL/2UL, 3DL/2UL, 4DL/2UL CA configuration </a:t>
            </a:r>
            <a:r>
              <a:rPr lang="en-US" altLang="ja-JP" sz="2000" dirty="0"/>
              <a:t>Table 5.6A.1-2, Table </a:t>
            </a:r>
            <a:r>
              <a:rPr lang="en-US" altLang="ja-JP" sz="2000" dirty="0" smtClean="0"/>
              <a:t>5.6A.1-2a and Table 5.6A.1-2b respectively</a:t>
            </a:r>
          </a:p>
          <a:p>
            <a:r>
              <a:rPr lang="en-US" altLang="ja-JP" sz="2000" dirty="0" smtClean="0"/>
              <a:t>There are UL CA configurations marked with note 6 even there is IMD issue</a:t>
            </a:r>
          </a:p>
          <a:p>
            <a:pPr lvl="1"/>
            <a:r>
              <a:rPr lang="en-US" altLang="ja-JP" sz="1800" dirty="0" smtClean="0"/>
              <a:t>UL_CA_1A-8A</a:t>
            </a:r>
          </a:p>
          <a:p>
            <a:pPr lvl="1"/>
            <a:r>
              <a:rPr lang="en-US" altLang="ja-JP" sz="1800" dirty="0" smtClean="0"/>
              <a:t>UL_CA_3A-8A</a:t>
            </a:r>
            <a:endParaRPr lang="en-US" altLang="ja-JP" sz="1800" strike="sngStrike" dirty="0" smtClean="0"/>
          </a:p>
          <a:p>
            <a:pPr lvl="1"/>
            <a:r>
              <a:rPr lang="en-US" altLang="ja-JP" sz="1800" dirty="0" smtClean="0"/>
              <a:t>UL_CA_5A-7A</a:t>
            </a:r>
            <a:endParaRPr lang="en-US" altLang="ja-JP" sz="1800" strike="sngStrike" dirty="0" smtClean="0"/>
          </a:p>
          <a:p>
            <a:pPr lvl="1"/>
            <a:r>
              <a:rPr lang="en-US" altLang="ja-JP" sz="1800" dirty="0" smtClean="0"/>
              <a:t>UL_CA_7A-20A</a:t>
            </a:r>
            <a:endParaRPr lang="en-US" altLang="ja-JP" sz="1800" strike="sngStrike" dirty="0" smtClean="0"/>
          </a:p>
          <a:p>
            <a:r>
              <a:rPr lang="en-US" altLang="ja-JP" sz="2000" dirty="0" smtClean="0"/>
              <a:t>Some </a:t>
            </a:r>
            <a:r>
              <a:rPr lang="en-US" altLang="ja-JP" sz="2000" dirty="0" smtClean="0"/>
              <a:t>combinations have errors with respect to note 6 applicability</a:t>
            </a:r>
            <a:endParaRPr lang="en-US" altLang="ja-JP" sz="1600" dirty="0" smtClean="0"/>
          </a:p>
          <a:p>
            <a:pPr lvl="1"/>
            <a:r>
              <a:rPr lang="en-US" altLang="ja-JP" sz="1800" dirty="0" smtClean="0"/>
              <a:t>UL_CA_1A-28A </a:t>
            </a:r>
            <a:r>
              <a:rPr lang="en-US" altLang="ja-JP" sz="1800" dirty="0" smtClean="0"/>
              <a:t>has </a:t>
            </a:r>
            <a:r>
              <a:rPr lang="en-US" altLang="ja-JP" sz="1800" dirty="0" smtClean="0"/>
              <a:t>note6</a:t>
            </a:r>
          </a:p>
          <a:p>
            <a:pPr lvl="1"/>
            <a:r>
              <a:rPr lang="en-US" altLang="ja-JP" sz="1800" dirty="0" smtClean="0"/>
              <a:t>UL_CA_1A-18A </a:t>
            </a:r>
            <a:r>
              <a:rPr lang="en-US" altLang="ja-JP" sz="1800" dirty="0" smtClean="0"/>
              <a:t>does </a:t>
            </a:r>
            <a:r>
              <a:rPr lang="en-US" altLang="ja-JP" sz="1800" dirty="0" smtClean="0"/>
              <a:t>not have note6</a:t>
            </a:r>
          </a:p>
          <a:p>
            <a:r>
              <a:rPr lang="en-US" altLang="ja-JP" sz="2000" dirty="0" smtClean="0"/>
              <a:t>Treatment of mid bands (11,21) varies</a:t>
            </a:r>
          </a:p>
          <a:p>
            <a:pPr lvl="1"/>
            <a:r>
              <a:rPr lang="en-US" altLang="ja-JP" sz="1800" dirty="0" smtClean="0"/>
              <a:t>UL_CA_21A-42A </a:t>
            </a:r>
            <a:r>
              <a:rPr lang="en-US" altLang="ja-JP" sz="1800" dirty="0" smtClean="0"/>
              <a:t>has </a:t>
            </a:r>
            <a:r>
              <a:rPr lang="en-US" altLang="ja-JP" sz="1800" dirty="0" smtClean="0"/>
              <a:t>note 6</a:t>
            </a:r>
          </a:p>
          <a:p>
            <a:endParaRPr lang="en-US" altLang="ja-JP" sz="2000" dirty="0" smtClean="0"/>
          </a:p>
          <a:p>
            <a:endParaRPr lang="en-US" altLang="ja-JP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タイトル 1"/>
          <p:cNvSpPr>
            <a:spLocks noGrp="1"/>
          </p:cNvSpPr>
          <p:nvPr>
            <p:ph type="title"/>
          </p:nvPr>
        </p:nvSpPr>
        <p:spPr>
          <a:xfrm>
            <a:off x="457200" y="-26987"/>
            <a:ext cx="8229600" cy="935708"/>
          </a:xfrm>
        </p:spPr>
        <p:txBody>
          <a:bodyPr/>
          <a:lstStyle/>
          <a:p>
            <a:r>
              <a:rPr lang="en-US" altLang="ja-JP" dirty="0" smtClean="0"/>
              <a:t>WF proposal</a:t>
            </a:r>
            <a:endParaRPr lang="ja-JP" altLang="en-US" smtClean="0"/>
          </a:p>
        </p:txBody>
      </p:sp>
      <p:sp>
        <p:nvSpPr>
          <p:cNvPr id="8195" name="コンテンツ プレースホルダー 1"/>
          <p:cNvSpPr>
            <a:spLocks noGrp="1"/>
          </p:cNvSpPr>
          <p:nvPr>
            <p:ph idx="1"/>
          </p:nvPr>
        </p:nvSpPr>
        <p:spPr>
          <a:xfrm>
            <a:off x="28965" y="836712"/>
            <a:ext cx="9144000" cy="5904955"/>
          </a:xfrm>
        </p:spPr>
        <p:txBody>
          <a:bodyPr/>
          <a:lstStyle/>
          <a:p>
            <a:r>
              <a:rPr lang="en-US" altLang="ja-JP" sz="2000" dirty="0" smtClean="0"/>
              <a:t>Note 6 is not applied for </a:t>
            </a:r>
            <a:r>
              <a:rPr lang="en-US" altLang="ja-JP" sz="2000" dirty="0"/>
              <a:t>2DL/2UL </a:t>
            </a:r>
            <a:r>
              <a:rPr lang="en-US" altLang="ja-JP" sz="2000" dirty="0" smtClean="0"/>
              <a:t>(Table 5.6A.1-2) </a:t>
            </a:r>
            <a:r>
              <a:rPr lang="en-US" altLang="ja-JP" sz="2000" dirty="0"/>
              <a:t>and shall be </a:t>
            </a:r>
            <a:r>
              <a:rPr lang="en-US" altLang="ja-JP" sz="2000" dirty="0" smtClean="0"/>
              <a:t>removed</a:t>
            </a:r>
          </a:p>
          <a:p>
            <a:r>
              <a:rPr lang="en-US" altLang="ja-JP" sz="2000" dirty="0" smtClean="0"/>
              <a:t>Note 6 shall apply also for 4DL/2UL (Table 5.6A.1-2b) and 5DL/2UL (once specified)</a:t>
            </a:r>
          </a:p>
          <a:p>
            <a:r>
              <a:rPr lang="en-US" altLang="ja-JP" sz="2000" dirty="0" smtClean="0"/>
              <a:t>Treatment of harmonic cases shall be discussed in next meeting</a:t>
            </a:r>
          </a:p>
          <a:p>
            <a:r>
              <a:rPr lang="en-US" altLang="ja-JP" sz="2000" dirty="0" smtClean="0"/>
              <a:t>Note 6 shall be removed from the combinations that are not aligned with agreed WF </a:t>
            </a:r>
            <a:r>
              <a:rPr lang="en-US" altLang="ja-JP" sz="2000" dirty="0" smtClean="0">
                <a:cs typeface="Arial" pitchFamily="34" charset="0"/>
              </a:rPr>
              <a:t>R4-153931. </a:t>
            </a:r>
          </a:p>
          <a:p>
            <a:r>
              <a:rPr lang="en-US" altLang="ja-JP" sz="2000" dirty="0" smtClean="0"/>
              <a:t>Note 6 wording improved:</a:t>
            </a:r>
          </a:p>
          <a:p>
            <a:pPr lvl="1"/>
            <a:r>
              <a:rPr lang="en-GB" sz="1600" dirty="0" smtClean="0"/>
              <a:t>Current: If the UE supports uplink CA for corresponding downlink CA it shall support this uplink CA configuration</a:t>
            </a:r>
          </a:p>
          <a:p>
            <a:pPr lvl="1"/>
            <a:r>
              <a:rPr lang="en-GB" altLang="ja-JP" sz="1600" dirty="0" smtClean="0"/>
              <a:t>New: </a:t>
            </a:r>
            <a:r>
              <a:rPr lang="en-GB" sz="1600" dirty="0" smtClean="0"/>
              <a:t>If the UE supports any uplink CA configuration for corresponding downlink CA</a:t>
            </a:r>
            <a:r>
              <a:rPr lang="en-GB" sz="1600" dirty="0">
                <a:solidFill>
                  <a:srgbClr val="FF0066"/>
                </a:solidFill>
              </a:rPr>
              <a:t> </a:t>
            </a:r>
            <a:r>
              <a:rPr lang="en-GB" sz="1600" dirty="0"/>
              <a:t>configuration</a:t>
            </a:r>
            <a:r>
              <a:rPr lang="en-GB" sz="1600" dirty="0" smtClean="0"/>
              <a:t> it shall support this uplink CA configuration</a:t>
            </a:r>
          </a:p>
          <a:p>
            <a:r>
              <a:rPr lang="en-GB" altLang="ja-JP" sz="2000" dirty="0" smtClean="0"/>
              <a:t>These changes shall be captured in upcoming CR’s</a:t>
            </a:r>
            <a:endParaRPr lang="en-US" altLang="ja-JP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Reference</a:t>
            </a:r>
            <a:endParaRPr lang="ja-JP" altLang="en-US" smtClean="0"/>
          </a:p>
        </p:txBody>
      </p:sp>
      <p:sp>
        <p:nvSpPr>
          <p:cNvPr id="9219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1800" dirty="0" smtClean="0"/>
              <a:t>[1] R4-153931, “</a:t>
            </a:r>
            <a:r>
              <a:rPr lang="en-US" altLang="ja-JP" sz="1800" dirty="0" smtClean="0">
                <a:ea typeface="MS PGothic" pitchFamily="34" charset="-128"/>
              </a:rPr>
              <a:t>Way forward for 3DL/2UL support</a:t>
            </a:r>
            <a:r>
              <a:rPr lang="en-US" altLang="ja-JP" sz="1800" dirty="0" smtClean="0"/>
              <a:t>”, Vodafone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9858</TotalTime>
  <Words>439</Words>
  <Application>Microsoft Office PowerPoint</Application>
  <PresentationFormat>On-screen Show (4:3)</PresentationFormat>
  <Paragraphs>44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​​テーマ</vt:lpstr>
      <vt:lpstr>WF on note 6 in UL CA</vt:lpstr>
      <vt:lpstr>Background </vt:lpstr>
      <vt:lpstr>Current situation</vt:lpstr>
      <vt:lpstr>WF proposal</vt:lpstr>
      <vt:lpstr>Reference</vt:lpstr>
    </vt:vector>
  </TitlesOfParts>
  <Company>株式会社エヌ・ティ・ティ・ドコモ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supplemental downlink for TD-LTE in Rel.12</dc:title>
  <dc:creator>Fred TAKEDA</dc:creator>
  <cp:lastModifiedBy>a00307669</cp:lastModifiedBy>
  <cp:revision>458</cp:revision>
  <dcterms:created xsi:type="dcterms:W3CDTF">2014-03-04T23:28:02Z</dcterms:created>
  <dcterms:modified xsi:type="dcterms:W3CDTF">2016-10-13T15:08:59Z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(3)decnuAjGEL17NYS/Wm9+7OJOMLsPk7l/klat9rlogqNKm/SQLVL/d7jl4LWbYWPVVlkAhwH4_x000d_
M+GGdAvPPAYlqguo3g+wWH3N09kKzxSjrKwagmuIKnvdKbs399FYBOpxJ/zuhrQftsdqS/I4_x000d_
IwIsVciwXXa9jbmiJo7pBhKMMB67/eV/VmbCJUmfwCltW+dw+qmgtTysDZoxM7ydSL1Jhoux_x000d_
xSltc0JCv3esE3XyeX</vt:lpwstr>
  </property>
  <property fmtid="{D5CDD505-2E9C-101B-9397-08002B2CF9AE}" pid="3" name="_new_ms_pID_72543_00">
    <vt:lpwstr>_</vt:lpwstr>
  </property>
  <property fmtid="{D5CDD505-2E9C-101B-9397-08002B2CF9AE}" pid="4" name="_new_ms_pID_725431">
    <vt:lpwstr>rSNaf+SfDCVIikakN77xfmjOFBhdzwMwjJp+QQefaov8NXZnSUAo9a_x000d_
q08/E6ZJ6nryMAJ7LM8C8J3URlTCz3SvteTAILvzu2DZ223th4xWzrs9D+9qxXgviCf+GMsM_x000d_
1AGh4oaVpeiMg2i9XLq5eYfhWmYbfk/01ktPNylQ5U0FDX3gstogVotm2GLNoBlmOUTbDAqT_x000d_
aar+XbjtYr/ZonMK1N7eDKutvoYRxDXMVEvd</vt:lpwstr>
  </property>
  <property fmtid="{D5CDD505-2E9C-101B-9397-08002B2CF9AE}" pid="5" name="_new_ms_pID_725431_00">
    <vt:lpwstr>_</vt:lpwstr>
  </property>
  <property fmtid="{D5CDD505-2E9C-101B-9397-08002B2CF9AE}" pid="6" name="_new_ms_pID_725432">
    <vt:lpwstr>n9Vjnh+sv9HevYklrvk26g0Cbfdw0+R9K+aJ_x000d_
vT4aR+vQQH5SBOGyeoa4Zs6LULtr0o28GljdNb5KroTNzM+oVVUgiPOM8oTaNP5JRA0PHJZ5_x000d_
</vt:lpwstr>
  </property>
  <property fmtid="{D5CDD505-2E9C-101B-9397-08002B2CF9AE}" pid="7" name="_new_ms_pID_725432_00">
    <vt:lpwstr>_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1476355715</vt:lpwstr>
  </property>
</Properties>
</file>