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3" r:id="rId4"/>
    <p:sldId id="270" r:id="rId5"/>
    <p:sldId id="274" r:id="rId6"/>
    <p:sldId id="271" r:id="rId7"/>
    <p:sldId id="278" r:id="rId8"/>
    <p:sldId id="279" r:id="rId9"/>
    <p:sldId id="272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05" autoAdjust="0"/>
    <p:restoredTop sz="94660"/>
  </p:normalViewPr>
  <p:slideViewPr>
    <p:cSldViewPr>
      <p:cViewPr varScale="1">
        <p:scale>
          <a:sx n="91" d="100"/>
          <a:sy n="91" d="100"/>
        </p:scale>
        <p:origin x="7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Way Forward on</a:t>
            </a:r>
            <a:r>
              <a:rPr lang="en-GB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GB" altLang="zh-CN" sz="4000" b="1" dirty="0" smtClean="0"/>
              <a:t>UE RF Requirements for </a:t>
            </a:r>
            <a:r>
              <a:rPr lang="en-GB" altLang="zh-CN" sz="4000" b="1" dirty="0" err="1" smtClean="0"/>
              <a:t>mmWave</a:t>
            </a:r>
            <a:endParaRPr lang="zh-CN" altLang="en-US" sz="4000" dirty="0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 Incorporated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#80Bis	                                                                    R4-168786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Ljubljana, Slovenia, 10-14 October, </a:t>
            </a:r>
            <a:r>
              <a:rPr lang="en-US" altLang="zh-CN" sz="1800" b="1" dirty="0"/>
              <a:t>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on the UE RF requirements for NR has started since RAN4#79Bis</a:t>
            </a:r>
          </a:p>
          <a:p>
            <a:r>
              <a:rPr lang="en-US" dirty="0" smtClean="0"/>
              <a:t>Several areas for study were identified:</a:t>
            </a:r>
          </a:p>
          <a:p>
            <a:pPr lvl="1"/>
            <a:r>
              <a:rPr lang="en-US" dirty="0" err="1" smtClean="0"/>
              <a:t>Tx</a:t>
            </a:r>
            <a:r>
              <a:rPr lang="en-US" dirty="0" smtClean="0"/>
              <a:t> Requirements</a:t>
            </a:r>
          </a:p>
          <a:p>
            <a:pPr lvl="1"/>
            <a:r>
              <a:rPr lang="en-US" dirty="0" smtClean="0"/>
              <a:t>Rx Requirements</a:t>
            </a:r>
          </a:p>
          <a:p>
            <a:pPr lvl="1"/>
            <a:r>
              <a:rPr lang="en-US" dirty="0" smtClean="0"/>
              <a:t>Beamforming related requirements</a:t>
            </a:r>
          </a:p>
          <a:p>
            <a:r>
              <a:rPr lang="en-US" dirty="0" smtClean="0"/>
              <a:t>Other areas are 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88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Baseline testing methodology for frequencies above 24GHz will be tested over the air</a:t>
            </a:r>
          </a:p>
          <a:p>
            <a:r>
              <a:rPr lang="en-US" dirty="0" smtClean="0"/>
              <a:t>Definition of the requirements should take into account how these requirements will be tested</a:t>
            </a:r>
          </a:p>
          <a:p>
            <a:r>
              <a:rPr lang="en-US" dirty="0" smtClean="0"/>
              <a:t>Requirements should consider </a:t>
            </a:r>
            <a:r>
              <a:rPr lang="en-US" dirty="0" err="1" smtClean="0"/>
              <a:t>freespace</a:t>
            </a:r>
            <a:r>
              <a:rPr lang="en-US" dirty="0" smtClean="0"/>
              <a:t> testing as baseline</a:t>
            </a:r>
          </a:p>
          <a:p>
            <a:pPr lvl="1"/>
            <a:r>
              <a:rPr lang="en-US" dirty="0" smtClean="0"/>
              <a:t>Use of phantoms can be studied further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69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566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566" y="1143000"/>
            <a:ext cx="8229600" cy="5382344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/>
              <a:t>Tx</a:t>
            </a:r>
            <a:r>
              <a:rPr lang="en-US" dirty="0" smtClean="0"/>
              <a:t> Power - EIRP</a:t>
            </a:r>
          </a:p>
          <a:p>
            <a:pPr lvl="1"/>
            <a:r>
              <a:rPr lang="en-US" dirty="0" smtClean="0"/>
              <a:t>Actual EIRP value should be studied</a:t>
            </a:r>
          </a:p>
          <a:p>
            <a:pPr lvl="1"/>
            <a:r>
              <a:rPr lang="en-US" dirty="0" smtClean="0"/>
              <a:t>How the requirement will be defined in terms of spatial coverage should be studied</a:t>
            </a:r>
          </a:p>
          <a:p>
            <a:pPr lvl="1"/>
            <a:r>
              <a:rPr lang="en-US" dirty="0" smtClean="0"/>
              <a:t>Whether a maximum allowed TRP requirement or other alternative requirements are needed or not should be studied</a:t>
            </a:r>
          </a:p>
          <a:p>
            <a:r>
              <a:rPr lang="en-US" dirty="0" err="1" smtClean="0"/>
              <a:t>Tx</a:t>
            </a:r>
            <a:r>
              <a:rPr lang="en-US" dirty="0" smtClean="0"/>
              <a:t> off power</a:t>
            </a:r>
          </a:p>
          <a:p>
            <a:pPr lvl="1"/>
            <a:r>
              <a:rPr lang="en-US" dirty="0" smtClean="0"/>
              <a:t>Should be studied how this requirement will be defined (EIRP or TRP)</a:t>
            </a:r>
          </a:p>
          <a:p>
            <a:r>
              <a:rPr lang="en-US" dirty="0" err="1" smtClean="0"/>
              <a:t>Tx</a:t>
            </a:r>
            <a:r>
              <a:rPr lang="en-US" dirty="0" smtClean="0"/>
              <a:t> on/off mask</a:t>
            </a:r>
          </a:p>
          <a:p>
            <a:pPr lvl="1"/>
            <a:r>
              <a:rPr lang="en-US" dirty="0" smtClean="0"/>
              <a:t>How to define this requirement should be studied (e.g. how beamforming and OTA measurement influences the definition)</a:t>
            </a:r>
          </a:p>
          <a:p>
            <a:r>
              <a:rPr lang="en-US" dirty="0" smtClean="0"/>
              <a:t>Power control</a:t>
            </a:r>
          </a:p>
          <a:p>
            <a:pPr lvl="1"/>
            <a:r>
              <a:rPr lang="en-US" dirty="0" smtClean="0"/>
              <a:t>How to define the requirement should be studied</a:t>
            </a:r>
          </a:p>
          <a:p>
            <a:r>
              <a:rPr lang="en-US" dirty="0"/>
              <a:t>Signal quality requirements</a:t>
            </a:r>
          </a:p>
          <a:p>
            <a:pPr lvl="1"/>
            <a:r>
              <a:rPr lang="en-US" dirty="0"/>
              <a:t>How to define EVM, carrier leakage, frequency offset requirement should be </a:t>
            </a:r>
            <a:r>
              <a:rPr lang="en-US" dirty="0" smtClean="0"/>
              <a:t>studied</a:t>
            </a:r>
          </a:p>
          <a:p>
            <a:r>
              <a:rPr lang="en-US" dirty="0"/>
              <a:t>Occupied BW</a:t>
            </a:r>
          </a:p>
          <a:p>
            <a:pPr lvl="1"/>
            <a:r>
              <a:rPr lang="en-US" altLang="ja-JP" dirty="0" smtClean="0"/>
              <a:t>H</a:t>
            </a:r>
            <a:r>
              <a:rPr lang="en-US" dirty="0" smtClean="0"/>
              <a:t>ow </a:t>
            </a:r>
            <a:r>
              <a:rPr lang="en-US" dirty="0"/>
              <a:t>to define the requirement should be </a:t>
            </a:r>
            <a:r>
              <a:rPr lang="en-US" dirty="0" smtClean="0"/>
              <a:t>studied </a:t>
            </a:r>
            <a:endParaRPr lang="en-US" dirty="0"/>
          </a:p>
          <a:p>
            <a:pPr lvl="1"/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286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Emissions related requirements</a:t>
            </a:r>
          </a:p>
          <a:p>
            <a:pPr lvl="1"/>
            <a:r>
              <a:rPr lang="en-US" dirty="0" smtClean="0"/>
              <a:t>How to define the requirements for in-band emissions, ACLR, SEM, spurious emissions, UE to UE co-existence should be studied</a:t>
            </a:r>
          </a:p>
          <a:p>
            <a:pPr lvl="1"/>
            <a:r>
              <a:rPr lang="en-US" dirty="0" smtClean="0"/>
              <a:t>Whether the requirements should be defined as EIRP or TRP or both should be studied</a:t>
            </a:r>
          </a:p>
          <a:p>
            <a:pPr lvl="1"/>
            <a:r>
              <a:rPr lang="en-US" dirty="0" smtClean="0"/>
              <a:t>UE to UE co-existence should consider the emissions from sub6GHz bands to above 24GHz bands and vice-versa (R4-168324 can be used as reference)</a:t>
            </a:r>
          </a:p>
          <a:p>
            <a:pPr lvl="1"/>
            <a:r>
              <a:rPr lang="en-US" dirty="0" smtClean="0"/>
              <a:t>Emission levels required for UE to UE co-existence should be studied</a:t>
            </a:r>
          </a:p>
          <a:p>
            <a:pPr lvl="2"/>
            <a:r>
              <a:rPr lang="en-US" dirty="0" smtClean="0"/>
              <a:t>How to account for spatial characteristics should be considered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042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854968"/>
          </a:xfrm>
        </p:spPr>
        <p:txBody>
          <a:bodyPr/>
          <a:lstStyle/>
          <a:p>
            <a:r>
              <a:rPr lang="en-US" dirty="0" smtClean="0"/>
              <a:t>Rx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104456"/>
          </a:xfrm>
        </p:spPr>
        <p:txBody>
          <a:bodyPr>
            <a:normAutofit/>
          </a:bodyPr>
          <a:lstStyle/>
          <a:p>
            <a:r>
              <a:rPr lang="en-US" dirty="0" smtClean="0"/>
              <a:t>Sensitivity Requirement</a:t>
            </a:r>
          </a:p>
          <a:p>
            <a:pPr lvl="1"/>
            <a:r>
              <a:rPr lang="en-US" sz="2400" dirty="0" smtClean="0"/>
              <a:t>Whether the EIS equation in R4-168318 can be taken as baseline should be studied</a:t>
            </a:r>
          </a:p>
          <a:p>
            <a:pPr lvl="2"/>
            <a:r>
              <a:rPr lang="en-US" sz="2000" dirty="0" smtClean="0"/>
              <a:t>How to determine the values of different parameters should be further studied</a:t>
            </a:r>
          </a:p>
          <a:p>
            <a:pPr lvl="1"/>
            <a:r>
              <a:rPr lang="en-US" sz="2400" dirty="0" smtClean="0"/>
              <a:t>How spatial coverage will be defined should be studied</a:t>
            </a:r>
          </a:p>
          <a:p>
            <a:r>
              <a:rPr lang="en-US" sz="2800" dirty="0" smtClean="0"/>
              <a:t>Maximum input power</a:t>
            </a:r>
          </a:p>
          <a:p>
            <a:pPr lvl="1"/>
            <a:r>
              <a:rPr lang="en-US" sz="2400" dirty="0" smtClean="0"/>
              <a:t>How to define the requirement should be studied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1750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sz="4400" dirty="0"/>
              <a:t>Blocking Requirements</a:t>
            </a:r>
          </a:p>
          <a:p>
            <a:pPr lvl="1"/>
            <a:r>
              <a:rPr lang="en-US" sz="3600" dirty="0"/>
              <a:t>It should be studied how ACS and blocking requirements will be defined</a:t>
            </a:r>
          </a:p>
          <a:p>
            <a:pPr lvl="2"/>
            <a:r>
              <a:rPr lang="en-US" sz="2900" dirty="0"/>
              <a:t>Whether and how spatial characteristics will be taken into account (direction of arrival of wanted and aggressor signals)</a:t>
            </a:r>
          </a:p>
          <a:p>
            <a:pPr lvl="2"/>
            <a:r>
              <a:rPr lang="en-US" sz="2900" dirty="0"/>
              <a:t>Testing complexity should be taken into account</a:t>
            </a:r>
          </a:p>
          <a:p>
            <a:pPr lvl="1"/>
            <a:r>
              <a:rPr lang="en-US" sz="3600" dirty="0"/>
              <a:t>For in-band blocking, it should be studied how to derive the requirements</a:t>
            </a:r>
          </a:p>
          <a:p>
            <a:pPr lvl="2"/>
            <a:r>
              <a:rPr lang="en-US" sz="2900" dirty="0"/>
              <a:t>R4-168394 can be used as reference for scenarios to consider</a:t>
            </a:r>
          </a:p>
          <a:p>
            <a:pPr lvl="1"/>
            <a:r>
              <a:rPr lang="en-US" sz="3600" dirty="0"/>
              <a:t>For out of band blocking, realistic values </a:t>
            </a:r>
            <a:r>
              <a:rPr lang="en-US" sz="3600" dirty="0" smtClean="0"/>
              <a:t>taking into account available information on actual </a:t>
            </a:r>
            <a:r>
              <a:rPr lang="en-US" sz="3600" dirty="0"/>
              <a:t>possible blockers should be considered</a:t>
            </a:r>
          </a:p>
          <a:p>
            <a:pPr lvl="2"/>
            <a:r>
              <a:rPr lang="en-US" sz="2900" dirty="0"/>
              <a:t>Companies are invited to share information on the systems deployed around the bands of interest in different regions such that necessary requirements can be identified</a:t>
            </a:r>
          </a:p>
          <a:p>
            <a:pPr lvl="1"/>
            <a:r>
              <a:rPr lang="en-US" sz="3600" dirty="0"/>
              <a:t>Blocking requirements considering that sub6GHz and above 24GHz systems will co-exist should be studied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39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Rx intermodulation</a:t>
            </a:r>
          </a:p>
          <a:p>
            <a:pPr lvl="1"/>
            <a:r>
              <a:rPr lang="en-US" dirty="0" smtClean="0"/>
              <a:t>How to define the requirement should be studied, similarities/commonalities to the blocking requirements should be considered</a:t>
            </a:r>
          </a:p>
          <a:p>
            <a:r>
              <a:rPr lang="en-US" dirty="0" smtClean="0"/>
              <a:t>Rx spurious emissions</a:t>
            </a:r>
          </a:p>
          <a:p>
            <a:pPr lvl="1"/>
            <a:r>
              <a:rPr lang="en-US" dirty="0" smtClean="0"/>
              <a:t>How to define the requirement should be studied</a:t>
            </a:r>
          </a:p>
          <a:p>
            <a:pPr lvl="1"/>
            <a:r>
              <a:rPr lang="en-US" dirty="0" smtClean="0"/>
              <a:t>Whether/how beamforming should be taken into account should be studied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628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/>
          <a:lstStyle/>
          <a:p>
            <a:r>
              <a:rPr lang="en-US" dirty="0" smtClean="0"/>
              <a:t>Beamforming Related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need for beam switching delay requirements should be studied</a:t>
            </a:r>
          </a:p>
          <a:p>
            <a:pPr lvl="1"/>
            <a:r>
              <a:rPr lang="en-US" dirty="0" smtClean="0"/>
              <a:t>If requirements are needed, how the requirement is defined should be studied</a:t>
            </a:r>
          </a:p>
          <a:p>
            <a:r>
              <a:rPr lang="en-US" dirty="0" smtClean="0"/>
              <a:t>Other requirements are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353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14802</TotalTime>
  <Words>544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PGothic</vt:lpstr>
      <vt:lpstr>SimSun</vt:lpstr>
      <vt:lpstr>Arial</vt:lpstr>
      <vt:lpstr>Calibri</vt:lpstr>
      <vt:lpstr>Office 主题</vt:lpstr>
      <vt:lpstr>Way Forward on UE RF Requirements for mmWave</vt:lpstr>
      <vt:lpstr>Background</vt:lpstr>
      <vt:lpstr>Background</vt:lpstr>
      <vt:lpstr>Tx Requirements</vt:lpstr>
      <vt:lpstr>Tx Requirements</vt:lpstr>
      <vt:lpstr>Rx Requirements</vt:lpstr>
      <vt:lpstr>Rx Requirements</vt:lpstr>
      <vt:lpstr>Rx Requirements</vt:lpstr>
      <vt:lpstr>Beamforming Related Requirements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Valentin Gheorghiu</cp:lastModifiedBy>
  <cp:revision>311</cp:revision>
  <dcterms:created xsi:type="dcterms:W3CDTF">2016-04-12T20:58:18Z</dcterms:created>
  <dcterms:modified xsi:type="dcterms:W3CDTF">2016-10-14T06:23:21Z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AdHocReviewCycleID">
    <vt:i4>854585934</vt:i4>
  </property>
  <property fmtid="{D5CDD505-2E9C-101B-9397-08002B2CF9AE}" pid="16" name="_NewReviewCycle">
    <vt:lpwstr/>
  </property>
  <property fmtid="{D5CDD505-2E9C-101B-9397-08002B2CF9AE}" pid="17" name="_EmailSubject">
    <vt:lpwstr>WF on UE RF for mmWave</vt:lpwstr>
  </property>
  <property fmtid="{D5CDD505-2E9C-101B-9397-08002B2CF9AE}" pid="18" name="_AuthorEmail">
    <vt:lpwstr>vgheorgh@qti.qualcomm.com</vt:lpwstr>
  </property>
  <property fmtid="{D5CDD505-2E9C-101B-9397-08002B2CF9AE}" pid="19" name="_AuthorEmailDisplayName">
    <vt:lpwstr>Gheorghiu, Valentin</vt:lpwstr>
  </property>
</Properties>
</file>