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2" r:id="rId3"/>
    <p:sldId id="274" r:id="rId4"/>
    <p:sldId id="275" r:id="rId5"/>
    <p:sldId id="276" r:id="rId6"/>
    <p:sldId id="273" r:id="rId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10/12/2016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2016/10/12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2016/10/12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2016/10/12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2016/10/12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2016/10/12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2016/10/12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UE and BS estimated NF for mm-waves and ITU-R related work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Agenda Item:</a:t>
            </a:r>
            <a:r>
              <a:rPr lang="en-US" altLang="sv-SE" sz="3000" dirty="0">
                <a:solidFill>
                  <a:schemeClr val="tx1"/>
                </a:solidFill>
              </a:rPr>
              <a:t>	10.5.1</a:t>
            </a:r>
          </a:p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Document for:</a:t>
            </a:r>
            <a:r>
              <a:rPr lang="en-US" altLang="sv-SE" sz="3000" dirty="0">
                <a:solidFill>
                  <a:schemeClr val="tx1"/>
                </a:solidFill>
              </a:rPr>
              <a:t>	Approval</a:t>
            </a:r>
          </a:p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Source: </a:t>
            </a:r>
            <a:r>
              <a:rPr lang="sv-SE" altLang="sv-SE" sz="3000" dirty="0">
                <a:solidFill>
                  <a:schemeClr val="tx1"/>
                </a:solidFill>
              </a:rPr>
              <a:t>Ericsson, Sony, </a:t>
            </a:r>
            <a:r>
              <a:rPr lang="sv-SE" altLang="sv-SE" sz="3000" dirty="0" err="1">
                <a:solidFill>
                  <a:schemeClr val="tx1"/>
                </a:solidFill>
              </a:rPr>
              <a:t>Skyworks</a:t>
            </a:r>
            <a:r>
              <a:rPr lang="sv-SE" altLang="sv-SE" sz="3000" dirty="0">
                <a:solidFill>
                  <a:schemeClr val="tx1"/>
                </a:solidFill>
              </a:rPr>
              <a:t>, </a:t>
            </a:r>
            <a:r>
              <a:rPr lang="sv-SE" altLang="sv-SE" sz="3000" dirty="0" err="1">
                <a:solidFill>
                  <a:schemeClr val="tx1"/>
                </a:solidFill>
              </a:rPr>
              <a:t>Qorvo</a:t>
            </a:r>
            <a:r>
              <a:rPr lang="sv-SE" altLang="sv-SE" sz="3000">
                <a:solidFill>
                  <a:schemeClr val="tx1"/>
                </a:solidFill>
              </a:rPr>
              <a:t>, Nokia</a:t>
            </a:r>
            <a:endParaRPr lang="en-US" altLang="sv-SE" sz="3000" dirty="0">
              <a:solidFill>
                <a:schemeClr val="tx1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42900"/>
            <a:ext cx="84978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#80bis</a:t>
            </a:r>
            <a:r>
              <a:rPr lang="en-US" altLang="sv-SE" sz="2400" b="1" dirty="0">
                <a:cs typeface="Arial" panose="020B0604020202020204" pitchFamily="34" charset="0"/>
              </a:rPr>
              <a:t>				</a:t>
            </a:r>
            <a:r>
              <a:rPr lang="en-US" altLang="sv-SE" sz="2000" b="1" dirty="0" err="1">
                <a:cs typeface="Arial" panose="020B0604020202020204" pitchFamily="34" charset="0"/>
              </a:rPr>
              <a:t>Tdoc</a:t>
            </a:r>
            <a:r>
              <a:rPr lang="en-US" altLang="sv-SE" sz="2000" b="1" dirty="0">
                <a:cs typeface="Arial" panose="020B0604020202020204" pitchFamily="34" charset="0"/>
              </a:rPr>
              <a:t> R4-168770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Ljubljana, Slovenia, 10</a:t>
            </a:r>
            <a:r>
              <a:rPr lang="en-US" altLang="sv-SE" sz="2000" b="1" baseline="30000" dirty="0">
                <a:cs typeface="Arial" panose="020B0604020202020204" pitchFamily="34" charset="0"/>
              </a:rPr>
              <a:t>th</a:t>
            </a:r>
            <a:r>
              <a:rPr lang="en-US" altLang="sv-SE" sz="2000" b="1" dirty="0">
                <a:cs typeface="Arial" panose="020B0604020202020204" pitchFamily="34" charset="0"/>
              </a:rPr>
              <a:t> – 14</a:t>
            </a:r>
            <a:r>
              <a:rPr lang="en-US" altLang="sv-SE" sz="2000" b="1" baseline="30000" dirty="0">
                <a:cs typeface="Arial" panose="020B0604020202020204" pitchFamily="34" charset="0"/>
              </a:rPr>
              <a:t>th</a:t>
            </a:r>
            <a:r>
              <a:rPr lang="en-US" altLang="sv-SE" sz="2000" b="1" dirty="0">
                <a:cs typeface="Arial" panose="020B0604020202020204" pitchFamily="34" charset="0"/>
              </a:rPr>
              <a:t> October 2016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Background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395288" y="1341438"/>
            <a:ext cx="8229600" cy="4525962"/>
          </a:xfrm>
        </p:spPr>
        <p:txBody>
          <a:bodyPr/>
          <a:lstStyle/>
          <a:p>
            <a:pPr>
              <a:defRPr/>
            </a:pPr>
            <a:r>
              <a:rPr lang="en-US" altLang="en-US" sz="2400" dirty="0"/>
              <a:t>The Noise figure for mm-wave frequencies has been extensively discussed in R4-166526, R4-168530 and R4-168076.</a:t>
            </a:r>
          </a:p>
          <a:p>
            <a:pPr marL="342900" lvl="1" indent="-342900">
              <a:buFont typeface="Arial" panose="020B0604020202020204" pitchFamily="34" charset="0"/>
              <a:buChar char="•"/>
              <a:defRPr/>
            </a:pPr>
            <a:r>
              <a:rPr lang="en-US" sz="2400" dirty="0"/>
              <a:t>The Noise Figure is not given by the LNA alone, but also by, bandwidth and dynamic range dependencies as there is a delicate balance . </a:t>
            </a:r>
          </a:p>
          <a:p>
            <a:pPr>
              <a:defRPr/>
            </a:pPr>
            <a:r>
              <a:rPr lang="en-US" altLang="en-US" sz="2400" dirty="0"/>
              <a:t>Beside LNA, typical noise figure contains additional losses due to switches, filters, routing losses, packaging loss, </a:t>
            </a:r>
            <a:r>
              <a:rPr lang="en-US" altLang="en-US" sz="2400" dirty="0" err="1"/>
              <a:t>etc</a:t>
            </a:r>
            <a:r>
              <a:rPr lang="en-US" altLang="en-US" sz="2400" dirty="0"/>
              <a:t> (along with some additional margins)</a:t>
            </a:r>
          </a:p>
          <a:p>
            <a:pPr>
              <a:defRPr/>
            </a:pPr>
            <a:r>
              <a:rPr lang="en-US" altLang="en-US" sz="2400" dirty="0"/>
              <a:t>For specification related work in future, full receiver chain, complex relation between noise figure, dynamic range, bandwidths and heat dissipation should be considered.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US" altLang="en-US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en-GB" sz="2400" b="1" dirty="0"/>
              <a:t>Proposal 1: The principles outlined below are essential when deriving the Noise Figure (NF) values for mm-waves and should be considered for the mm-waves and ITU-R related work in RAN4.</a:t>
            </a:r>
            <a:endParaRPr lang="sv-SE" sz="2400" dirty="0"/>
          </a:p>
          <a:p>
            <a:pPr lvl="1">
              <a:buFont typeface="Arial" charset="0"/>
              <a:buChar char="–"/>
              <a:defRPr/>
            </a:pPr>
            <a:r>
              <a:rPr lang="en-US" sz="1800" dirty="0"/>
              <a:t>The Noise Figure is not given by the LNA alone, but also by, bandwidth and dynamic range dependencies as there is a delicate balance . </a:t>
            </a:r>
          </a:p>
          <a:p>
            <a:pPr lvl="1">
              <a:buFont typeface="Arial" charset="0"/>
              <a:buChar char="–"/>
              <a:defRPr/>
            </a:pPr>
            <a:r>
              <a:rPr lang="en-US" sz="1800" dirty="0"/>
              <a:t>The requirement levels should be carefully adapted to the reasonable levels that the technology can provide in order to facilitate array antennas with many elements.</a:t>
            </a:r>
            <a:endParaRPr lang="sv-SE" sz="1800" dirty="0"/>
          </a:p>
          <a:p>
            <a:pPr lvl="1">
              <a:buFont typeface="Arial" charset="0"/>
              <a:buChar char="–"/>
              <a:defRPr/>
            </a:pPr>
            <a:r>
              <a:rPr lang="en-US" sz="1800" dirty="0"/>
              <a:t>Due to compact and highly integrated building practice needed for mm-wave systems with many transceivers and antennas, careful and often complex consideration regarding the power efficiency and heat dissipation in small area/volume is necessary. </a:t>
            </a:r>
            <a:endParaRPr lang="sv-SE" sz="1800" dirty="0"/>
          </a:p>
          <a:p>
            <a:pPr lvl="1">
              <a:buFont typeface="Arial" charset="0"/>
              <a:buChar char="–"/>
              <a:defRPr/>
            </a:pPr>
            <a:r>
              <a:rPr lang="en-US" sz="1800" dirty="0"/>
              <a:t>A full receiver chain all the way up to radiating elements should be addressed as all parts in the chain would contribute to the overall receiver performance.</a:t>
            </a:r>
            <a:endParaRPr lang="sv-SE" sz="1800" dirty="0"/>
          </a:p>
          <a:p>
            <a:pPr>
              <a:buFont typeface="Arial" charset="0"/>
              <a:buChar char="•"/>
              <a:defRPr/>
            </a:pPr>
            <a:endParaRPr lang="en-US" sz="1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Way forward (contd.)</a:t>
            </a:r>
            <a:endParaRPr lang="en-US" alt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12776"/>
            <a:ext cx="8784976" cy="5544616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GB" sz="2200" b="1" dirty="0"/>
              <a:t>Proposal 2: </a:t>
            </a:r>
            <a:r>
              <a:rPr lang="en-US" sz="2200" b="1" dirty="0"/>
              <a:t>It is assumed  that  the performance differ less between UE and BS for mm-waves on transceiver level compared to lower frequencies below 6 GHz.</a:t>
            </a:r>
          </a:p>
          <a:p>
            <a:pPr lvl="2">
              <a:buFont typeface="Arial" charset="0"/>
              <a:buChar char="–"/>
              <a:defRPr/>
            </a:pPr>
            <a:r>
              <a:rPr lang="en-GB" sz="1600" dirty="0"/>
              <a:t>The estimated NF for both BS and UE are defined as same value for the ITU-R related coexistence simulations. </a:t>
            </a:r>
            <a:endParaRPr lang="sv-SE" sz="1600" dirty="0"/>
          </a:p>
          <a:p>
            <a:pPr lvl="2">
              <a:buFont typeface="Arial" charset="0"/>
              <a:buChar char="–"/>
              <a:defRPr/>
            </a:pPr>
            <a:r>
              <a:rPr lang="en-US" sz="1600" dirty="0"/>
              <a:t>It is expected that the BS will have a large number of transceiver  necessitating more complex </a:t>
            </a:r>
            <a:r>
              <a:rPr lang="en-US" sz="1800" dirty="0"/>
              <a:t>signal routing and hence associated losses. In addition, the filter requirements for BS may be more stringent than the UE, leading to higher losses in the BS receiver chain.</a:t>
            </a:r>
          </a:p>
          <a:p>
            <a:pPr lvl="2">
              <a:buFont typeface="Arial" charset="0"/>
              <a:buChar char="–"/>
              <a:defRPr/>
            </a:pPr>
            <a:r>
              <a:rPr lang="en-US" sz="1800" dirty="0"/>
              <a:t>The larger number of receiver chains and antennas will however result in significantly better OTA BS sensitivity due to combining gains.</a:t>
            </a:r>
          </a:p>
          <a:p>
            <a:pPr lvl="1">
              <a:buFont typeface="Arial" charset="0"/>
              <a:buChar char="–"/>
              <a:defRPr/>
            </a:pPr>
            <a:r>
              <a:rPr lang="en-US" sz="1800" dirty="0"/>
              <a:t>It should be further studied whether different topologies between UE and BS could result in larger difference in performance. </a:t>
            </a:r>
          </a:p>
          <a:p>
            <a:pPr lvl="1">
              <a:buFont typeface="Arial" charset="0"/>
              <a:buChar char="–"/>
              <a:defRPr/>
            </a:pPr>
            <a:r>
              <a:rPr lang="en-US" sz="1800" dirty="0"/>
              <a:t>It should also be studied whether for some UE implementation, the mm-wave antennas could be spread over the physical available area resulting in possibly higher routing losses</a:t>
            </a:r>
            <a:r>
              <a:rPr lang="en-US" sz="1600" dirty="0"/>
              <a:t>.</a:t>
            </a:r>
            <a:endParaRPr lang="en-US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Way forward (contd.)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1800" dirty="0"/>
              <a:t>Considering the urgent need for estimated NF for the ITU-R related simulations, RAN4 should assume the provided estimated NF which are best estimates of what the technology will provide. </a:t>
            </a:r>
          </a:p>
          <a:p>
            <a:pPr marL="742950" lvl="2" indent="-342900"/>
            <a:r>
              <a:rPr lang="en-US" sz="1400" dirty="0"/>
              <a:t>Values are preliminary estimations of typical values, not the worst-case and not binding </a:t>
            </a:r>
            <a:r>
              <a:rPr lang="en-US" sz="1400"/>
              <a:t>the actual </a:t>
            </a:r>
            <a:r>
              <a:rPr lang="en-US" sz="1400" dirty="0"/>
              <a:t>specification values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1800" dirty="0"/>
              <a:t>Any possible difference between UE and BS NF performance should be carefully considered during the requirement development phase. </a:t>
            </a:r>
          </a:p>
          <a:p>
            <a:pPr marL="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36948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r>
              <a:rPr lang="en-US" altLang="en-US"/>
              <a:t>Way forward (contd.)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179388" y="1268413"/>
            <a:ext cx="8686800" cy="5112915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en-US" altLang="en-US" sz="2400" dirty="0"/>
              <a:t>It is proposed to adopt the following estimated NF values for UE in ITU-R WP5D related coexistence simulations work in RAN4:</a:t>
            </a:r>
            <a:endParaRPr lang="en-GB" altLang="sv-SE" sz="1800" b="1" dirty="0"/>
          </a:p>
          <a:p>
            <a:pPr lvl="1">
              <a:defRPr/>
            </a:pPr>
            <a:r>
              <a:rPr lang="en-GB" altLang="sv-SE" sz="1800" b="1" dirty="0"/>
              <a:t>Proposal 3: The estimated UE noise figure for ITU-R related co-existence simulations at 30 GHz should be set to 9 </a:t>
            </a:r>
            <a:r>
              <a:rPr lang="en-GB" altLang="sv-SE" sz="1800" b="1" dirty="0" err="1"/>
              <a:t>dB.</a:t>
            </a:r>
            <a:endParaRPr lang="en-GB" altLang="sv-SE" sz="1800" b="1" dirty="0"/>
          </a:p>
          <a:p>
            <a:pPr lvl="1">
              <a:defRPr/>
            </a:pPr>
            <a:r>
              <a:rPr lang="en-GB" altLang="sv-SE" sz="1800" b="1" dirty="0"/>
              <a:t>Proposal 4: The estimated UE noise figure for ITU-R related co-existence simulations at 45 GHz should be set to 11 </a:t>
            </a:r>
            <a:r>
              <a:rPr lang="en-GB" altLang="sv-SE" sz="1800" b="1" dirty="0" err="1"/>
              <a:t>dB.</a:t>
            </a:r>
            <a:endParaRPr lang="en-GB" altLang="sv-SE" sz="1800" b="1" dirty="0"/>
          </a:p>
          <a:p>
            <a:pPr lvl="1">
              <a:defRPr/>
            </a:pPr>
            <a:r>
              <a:rPr lang="en-GB" altLang="sv-SE" sz="1800" b="1" dirty="0"/>
              <a:t>Proposal 5: The estimated UE noise figure for ITU-R related co-existence simulations at 70 GHz should be set to 13 </a:t>
            </a:r>
            <a:r>
              <a:rPr lang="en-GB" altLang="sv-SE" sz="1800" b="1" dirty="0" err="1"/>
              <a:t>dB.</a:t>
            </a:r>
            <a:endParaRPr lang="en-GB" altLang="sv-SE" sz="1800" b="1" dirty="0"/>
          </a:p>
          <a:p>
            <a:pPr>
              <a:defRPr/>
            </a:pPr>
            <a:r>
              <a:rPr lang="en-GB" altLang="sv-SE" sz="2400" dirty="0"/>
              <a:t>For BS:</a:t>
            </a:r>
            <a:endParaRPr lang="sv-SE" altLang="sv-SE" sz="2400" dirty="0"/>
          </a:p>
          <a:p>
            <a:pPr lvl="1">
              <a:defRPr/>
            </a:pPr>
            <a:r>
              <a:rPr lang="en-GB" altLang="sv-SE" sz="1800" b="1" dirty="0"/>
              <a:t>Proposal 6: The estimated BS noise figure for ITU-R related co-existence simulations at 30 GHz should be set to 9 </a:t>
            </a:r>
            <a:r>
              <a:rPr lang="en-GB" altLang="sv-SE" sz="1800" b="1" dirty="0" err="1"/>
              <a:t>dB.</a:t>
            </a:r>
            <a:endParaRPr lang="sv-SE" altLang="sv-SE" sz="1800" dirty="0"/>
          </a:p>
          <a:p>
            <a:pPr lvl="1">
              <a:defRPr/>
            </a:pPr>
            <a:r>
              <a:rPr lang="en-GB" altLang="sv-SE" sz="1800" b="1" dirty="0"/>
              <a:t>Proposal 7: The estimated BS noise figure for ITU-R related co-existence simulations at 45 GHz should be set to 11 </a:t>
            </a:r>
            <a:r>
              <a:rPr lang="en-GB" altLang="sv-SE" sz="1800" b="1" dirty="0" err="1"/>
              <a:t>dB.</a:t>
            </a:r>
            <a:endParaRPr lang="sv-SE" altLang="sv-SE" sz="1800" dirty="0"/>
          </a:p>
          <a:p>
            <a:pPr lvl="1">
              <a:defRPr/>
            </a:pPr>
            <a:r>
              <a:rPr lang="en-GB" altLang="sv-SE" sz="1800" b="1" dirty="0"/>
              <a:t>Proposal 8: The estimated BS noise figure for ITU-R related co-existence simulations at 70 GHz should be set to 13 </a:t>
            </a:r>
            <a:r>
              <a:rPr lang="en-GB" altLang="sv-SE" sz="1800" b="1" dirty="0" err="1"/>
              <a:t>dB.</a:t>
            </a:r>
            <a:endParaRPr lang="en-GB" altLang="sv-SE" sz="1800" b="1" dirty="0"/>
          </a:p>
          <a:p>
            <a:pPr>
              <a:defRPr/>
            </a:pPr>
            <a:r>
              <a:rPr lang="en-US" altLang="en-US" sz="2400" dirty="0"/>
              <a:t>The above noise figure numbers are intended for ITU-R related coexistence simulations, and can be revised further if needed.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25126</TotalTime>
  <Words>713</Words>
  <Application>Microsoft Office PowerPoint</Application>
  <PresentationFormat>On-screen Show (4:3)</PresentationFormat>
  <Paragraphs>39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SimSun</vt:lpstr>
      <vt:lpstr>SimSun</vt:lpstr>
      <vt:lpstr>Arial</vt:lpstr>
      <vt:lpstr>Calibri</vt:lpstr>
      <vt:lpstr>Office 主题</vt:lpstr>
      <vt:lpstr>Way forward on UE and BS estimated NF for mm-waves and ITU-R related work</vt:lpstr>
      <vt:lpstr>Background</vt:lpstr>
      <vt:lpstr>Way forward</vt:lpstr>
      <vt:lpstr>Way forward (contd.)</vt:lpstr>
      <vt:lpstr>Way forward (contd.)</vt:lpstr>
      <vt:lpstr>Way forward (contd.)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Maomao Chen</dc:creator>
  <cp:lastModifiedBy>Imadur Rahman</cp:lastModifiedBy>
  <cp:revision>185</cp:revision>
  <dcterms:created xsi:type="dcterms:W3CDTF">2014-03-20T14:32:54Z</dcterms:created>
  <dcterms:modified xsi:type="dcterms:W3CDTF">2016-10-12T11:54:50Z</dcterms:modified>
</cp:coreProperties>
</file>