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56" r:id="rId6"/>
    <p:sldId id="360" r:id="rId7"/>
    <p:sldId id="348" r:id="rId8"/>
    <p:sldId id="359" r:id="rId9"/>
    <p:sldId id="362" r:id="rId10"/>
    <p:sldId id="363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7" autoAdjust="0"/>
    <p:restoredTop sz="87234" autoAdjust="0"/>
  </p:normalViewPr>
  <p:slideViewPr>
    <p:cSldViewPr>
      <p:cViewPr>
        <p:scale>
          <a:sx n="75" d="100"/>
          <a:sy n="75" d="100"/>
        </p:scale>
        <p:origin x="-1398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14.10.2016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3717158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3717158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371715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280km/h@5.9GHz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V2V demodulation performance tests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err="1">
                <a:solidFill>
                  <a:srgbClr val="898989"/>
                </a:solidFill>
              </a:rPr>
              <a:t>Huawei</a:t>
            </a:r>
            <a:r>
              <a:rPr lang="en-US" altLang="en-US" sz="2800" dirty="0">
                <a:solidFill>
                  <a:srgbClr val="898989"/>
                </a:solidFill>
              </a:rPr>
              <a:t>, </a:t>
            </a:r>
            <a:r>
              <a:rPr lang="en-US" altLang="en-US" sz="2800" dirty="0" err="1">
                <a:solidFill>
                  <a:srgbClr val="898989"/>
                </a:solidFill>
              </a:rPr>
              <a:t>HiSilicon</a:t>
            </a:r>
            <a:r>
              <a:rPr lang="en-US" altLang="en-US" sz="2800" dirty="0">
                <a:solidFill>
                  <a:srgbClr val="898989"/>
                </a:solidFill>
              </a:rPr>
              <a:t>, </a:t>
            </a:r>
            <a:r>
              <a:rPr lang="en-US" altLang="en-US" sz="2800" dirty="0" smtClean="0">
                <a:solidFill>
                  <a:srgbClr val="898989"/>
                </a:solidFill>
              </a:rPr>
              <a:t>LGE, Qualcomm, Ericsson, </a:t>
            </a:r>
            <a:r>
              <a:rPr lang="en-US" altLang="en-US" sz="2800" smtClean="0">
                <a:solidFill>
                  <a:srgbClr val="898989"/>
                </a:solidFill>
              </a:rPr>
              <a:t>Intel Corporation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533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#80bis</a:t>
            </a:r>
            <a:br>
              <a:rPr lang="en-US" altLang="zh-CN" sz="1800" b="1" dirty="0"/>
            </a:br>
            <a:r>
              <a:rPr lang="en-GB" sz="1800" b="1" dirty="0"/>
              <a:t>Ljubljana, Slovenia, 10 - 14 Oct.,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8.19.4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R4-168710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According to the time budget from RAN#73, the performance part for WI: “Support for V2V services based on LTE sidelink” should start from RAN4#80bis meeting</a:t>
            </a:r>
          </a:p>
          <a:p>
            <a:pPr>
              <a:buNone/>
            </a:pPr>
            <a:endParaRPr lang="en-GB" sz="2000" dirty="0"/>
          </a:p>
          <a:p>
            <a:r>
              <a:rPr lang="en-GB" sz="2000" dirty="0"/>
              <a:t>Contributions are submitted to identify new requirements in this meeting for LTE_SL_V2V-Perf</a:t>
            </a:r>
          </a:p>
          <a:p>
            <a:endParaRPr lang="en-GB" sz="2000" i="1" dirty="0"/>
          </a:p>
          <a:p>
            <a:r>
              <a:rPr lang="en-GB" sz="2000" dirty="0"/>
              <a:t>Some guidelines are needed for evaluations of next meeting</a:t>
            </a:r>
            <a:endParaRPr lang="en-US" sz="1400" dirty="0"/>
          </a:p>
          <a:p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450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GB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5791200"/>
          </a:xfrm>
        </p:spPr>
        <p:txBody>
          <a:bodyPr/>
          <a:lstStyle/>
          <a:p>
            <a:r>
              <a:rPr lang="en-GB" altLang="zh-CN" sz="3200" dirty="0"/>
              <a:t>Working assumptions</a:t>
            </a:r>
          </a:p>
          <a:p>
            <a:pPr lvl="1" algn="just"/>
            <a:r>
              <a:rPr lang="en-US" altLang="zh-CN" sz="2400" dirty="0" smtClean="0"/>
              <a:t>Band47 </a:t>
            </a:r>
            <a:r>
              <a:rPr lang="en-US" altLang="zh-CN" sz="2400" dirty="0"/>
              <a:t>for V2V performance requirements, i.e. standalone V2V </a:t>
            </a:r>
            <a:r>
              <a:rPr lang="en-US" altLang="zh-CN" sz="2400" dirty="0" smtClean="0"/>
              <a:t>operation will be defined in V2V and Performance requirements for non-standalone scenario will be defined in V2X. </a:t>
            </a:r>
            <a:endParaRPr lang="en-US" altLang="zh-CN" sz="2400" dirty="0"/>
          </a:p>
          <a:p>
            <a:pPr lvl="1"/>
            <a:r>
              <a:rPr lang="en-GB" altLang="zh-CN" sz="2400" dirty="0"/>
              <a:t>only consider GNSS or GNSS-equivalent as the synchronization source</a:t>
            </a:r>
            <a:r>
              <a:rPr lang="en-US" altLang="zh-CN" sz="2400" dirty="0"/>
              <a:t> for V2V performance requirements</a:t>
            </a:r>
          </a:p>
          <a:p>
            <a:pPr lvl="2"/>
            <a:r>
              <a:rPr lang="en-US" altLang="zh-CN" dirty="0" smtClean="0"/>
              <a:t>TX/RX Timing </a:t>
            </a:r>
            <a:r>
              <a:rPr lang="en-US" altLang="zh-CN" dirty="0"/>
              <a:t>error: ±12Ts </a:t>
            </a:r>
          </a:p>
          <a:p>
            <a:pPr lvl="2"/>
            <a:r>
              <a:rPr lang="en-US" altLang="zh-CN" dirty="0" smtClean="0"/>
              <a:t>TX/RX Frequency </a:t>
            </a:r>
            <a:r>
              <a:rPr lang="en-US" altLang="zh-CN" dirty="0"/>
              <a:t>error: ±600Hz</a:t>
            </a:r>
          </a:p>
          <a:p>
            <a:pPr lvl="1"/>
            <a:r>
              <a:rPr lang="en-US" altLang="zh-CN" sz="2400" dirty="0" smtClean="0"/>
              <a:t>AGC </a:t>
            </a:r>
            <a:r>
              <a:rPr lang="en-US" altLang="zh-CN" sz="2400" dirty="0"/>
              <a:t>settling time (not used for demodulation)</a:t>
            </a:r>
            <a:endParaRPr lang="en-GB" altLang="zh-CN" sz="2400" dirty="0"/>
          </a:p>
          <a:p>
            <a:pPr lvl="2"/>
            <a:r>
              <a:rPr lang="en-GB" altLang="zh-CN" dirty="0"/>
              <a:t>Single symbol</a:t>
            </a:r>
          </a:p>
          <a:p>
            <a:pPr lvl="1"/>
            <a:r>
              <a:rPr lang="en-US" altLang="zh-CN" dirty="0" smtClean="0"/>
              <a:t>Baseline: adjacent </a:t>
            </a:r>
            <a:r>
              <a:rPr lang="en-US" altLang="zh-CN" dirty="0"/>
              <a:t>RBs are allocated for SA and its associated PSSCH transmission in the same </a:t>
            </a:r>
            <a:r>
              <a:rPr lang="en-US" altLang="zh-CN" dirty="0" err="1"/>
              <a:t>subframe</a:t>
            </a:r>
            <a:endParaRPr lang="en-GB" altLang="zh-CN" dirty="0"/>
          </a:p>
          <a:p>
            <a:endParaRPr lang="en-GB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GB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r>
              <a:rPr lang="en-US" altLang="zh-CN" sz="2800" dirty="0" smtClean="0"/>
              <a:t>Physical channels</a:t>
            </a:r>
          </a:p>
          <a:p>
            <a:pPr lvl="1"/>
            <a:r>
              <a:rPr lang="en-US" altLang="zh-CN" dirty="0" smtClean="0"/>
              <a:t>Introduce performance requirement for PSSCH and PSCCH</a:t>
            </a:r>
          </a:p>
          <a:p>
            <a:pPr lvl="1"/>
            <a:r>
              <a:rPr lang="en-US" altLang="zh-CN" dirty="0" smtClean="0"/>
              <a:t>Discuss whether PSSCH and PSCCH should be tested jointly</a:t>
            </a:r>
          </a:p>
          <a:p>
            <a:r>
              <a:rPr lang="en-US" altLang="zh-CN" sz="2800" dirty="0" smtClean="0"/>
              <a:t>Test cases and purposes</a:t>
            </a:r>
          </a:p>
          <a:p>
            <a:pPr lvl="1"/>
            <a:r>
              <a:rPr lang="en-US" altLang="zh-CN" dirty="0" smtClean="0"/>
              <a:t>Single-link PSSCH and PSCCH demodulation performance</a:t>
            </a:r>
          </a:p>
          <a:p>
            <a:pPr lvl="2"/>
            <a:r>
              <a:rPr lang="en-US" altLang="zh-CN" dirty="0" smtClean="0"/>
              <a:t>Capability to handle high CFO</a:t>
            </a:r>
          </a:p>
          <a:p>
            <a:pPr lvl="2"/>
            <a:r>
              <a:rPr lang="en-US" altLang="zh-CN" dirty="0" smtClean="0"/>
              <a:t>Capability to handle high and low Doppler spread</a:t>
            </a:r>
          </a:p>
          <a:p>
            <a:pPr lvl="2"/>
            <a:r>
              <a:rPr lang="en-US" altLang="zh-CN" dirty="0" smtClean="0"/>
              <a:t>Capability of PSCCH DMRS blind detection</a:t>
            </a:r>
          </a:p>
          <a:p>
            <a:pPr lvl="1"/>
            <a:r>
              <a:rPr lang="en-US" altLang="zh-CN" dirty="0" smtClean="0"/>
              <a:t>Multi-link PSSCH and PSCCH demodulation performance</a:t>
            </a:r>
          </a:p>
          <a:p>
            <a:pPr lvl="2"/>
            <a:r>
              <a:rPr lang="en-US" altLang="zh-CN" dirty="0" smtClean="0"/>
              <a:t>Capability to perform simultaneous reception of multiple V2V links with different propagation conditions (time offset, carrier frequency error, delay spread, Doppler spread)</a:t>
            </a:r>
          </a:p>
          <a:p>
            <a:pPr lvl="2"/>
            <a:r>
              <a:rPr lang="en-US" altLang="zh-CN" dirty="0" smtClean="0"/>
              <a:t>Capability to perform reception of links with max power imbalance</a:t>
            </a:r>
          </a:p>
          <a:p>
            <a:pPr lvl="1"/>
            <a:r>
              <a:rPr lang="en-US" altLang="zh-CN" dirty="0" smtClean="0"/>
              <a:t>Maximum process test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GB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638800"/>
          </a:xfrm>
          <a:ln>
            <a:noFill/>
          </a:ln>
        </p:spPr>
        <p:txBody>
          <a:bodyPr/>
          <a:lstStyle/>
          <a:p>
            <a:r>
              <a:rPr lang="en-US" dirty="0" smtClean="0"/>
              <a:t>UE speed and propagation condition</a:t>
            </a:r>
          </a:p>
          <a:p>
            <a:pPr lvl="1"/>
            <a:r>
              <a:rPr lang="en-US" altLang="zh-CN" dirty="0" smtClean="0"/>
              <a:t>The maximum speed to be used for requirements is FFS</a:t>
            </a:r>
          </a:p>
          <a:p>
            <a:pPr lvl="1"/>
            <a:r>
              <a:rPr lang="en-US" altLang="zh-CN" dirty="0" smtClean="0"/>
              <a:t>Companies are encourage to provide evaluation results for different relative vehicular speeds and also LOS/NLOS conditions</a:t>
            </a:r>
          </a:p>
          <a:p>
            <a:pPr lvl="2"/>
            <a:r>
              <a:rPr lang="en-US" altLang="zh-CN" dirty="0" smtClean="0"/>
              <a:t>280km/h@5.9GHz, </a:t>
            </a:r>
          </a:p>
          <a:p>
            <a:pPr lvl="2"/>
            <a:r>
              <a:rPr lang="en-US" altLang="zh-CN" dirty="0" smtClean="0"/>
              <a:t>500 km/h@5.9GHz</a:t>
            </a:r>
          </a:p>
          <a:p>
            <a:pPr lvl="2"/>
            <a:r>
              <a:rPr lang="en-US" altLang="zh-CN" dirty="0" smtClean="0"/>
              <a:t>Other choice are not precluded</a:t>
            </a:r>
            <a:endParaRPr lang="en-US" altLang="zh-CN" dirty="0" smtClean="0">
              <a:hlinkClick r:id="rId3"/>
            </a:endParaRP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HARQ retransmission</a:t>
            </a:r>
            <a:endParaRPr lang="en-US" altLang="zh-CN" i="1" dirty="0" smtClean="0"/>
          </a:p>
          <a:p>
            <a:pPr lvl="1"/>
            <a:r>
              <a:rPr lang="en-US" altLang="zh-CN" dirty="0" smtClean="0"/>
              <a:t>Should comply with RAN1/2 conclusion</a:t>
            </a:r>
            <a:endParaRPr lang="en-US" i="1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V2V receiver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Reference V2V receiver assumptions</a:t>
            </a:r>
          </a:p>
          <a:p>
            <a:pPr lvl="1"/>
            <a:r>
              <a:rPr lang="en-US" dirty="0" smtClean="0"/>
              <a:t>RX </a:t>
            </a:r>
            <a:r>
              <a:rPr lang="en-US" dirty="0"/>
              <a:t>timing window </a:t>
            </a:r>
            <a:r>
              <a:rPr lang="en-US" dirty="0" smtClean="0"/>
              <a:t>assumptions are FFS</a:t>
            </a:r>
          </a:p>
          <a:p>
            <a:pPr lvl="2"/>
            <a:r>
              <a:rPr lang="en-US" dirty="0" smtClean="0"/>
              <a:t>Option 1: set RX timing window on </a:t>
            </a:r>
            <a:r>
              <a:rPr lang="en-US" dirty="0"/>
              <a:t>CP/2 from the GNSS reference </a:t>
            </a:r>
            <a:r>
              <a:rPr lang="en-US" dirty="0" smtClean="0"/>
              <a:t>time</a:t>
            </a:r>
          </a:p>
          <a:p>
            <a:pPr lvl="2"/>
            <a:r>
              <a:rPr lang="en-US" dirty="0" smtClean="0"/>
              <a:t>Other options not precluded</a:t>
            </a:r>
          </a:p>
          <a:p>
            <a:pPr lvl="1"/>
            <a:r>
              <a:rPr lang="en-US" dirty="0" smtClean="0"/>
              <a:t>Further </a:t>
            </a:r>
            <a:r>
              <a:rPr lang="en-US" dirty="0"/>
              <a:t>study performance/complexity </a:t>
            </a:r>
            <a:r>
              <a:rPr lang="en-US" dirty="0" smtClean="0"/>
              <a:t>of CFO and  Doppler shift algorithms</a:t>
            </a:r>
          </a:p>
          <a:p>
            <a:pPr lvl="2"/>
            <a:r>
              <a:rPr lang="en-US" dirty="0" smtClean="0"/>
              <a:t>Option 1: </a:t>
            </a:r>
            <a:r>
              <a:rPr lang="en-US" dirty="0"/>
              <a:t>“</a:t>
            </a:r>
            <a:r>
              <a:rPr lang="en-US" dirty="0" smtClean="0"/>
              <a:t>cross-DMRS” estimation</a:t>
            </a:r>
          </a:p>
          <a:p>
            <a:pPr lvl="2"/>
            <a:r>
              <a:rPr lang="en-US" dirty="0" smtClean="0"/>
              <a:t>Option 2: “single-DMRS</a:t>
            </a:r>
            <a:r>
              <a:rPr lang="en-US" dirty="0"/>
              <a:t>” </a:t>
            </a:r>
            <a:r>
              <a:rPr lang="en-US" dirty="0" smtClean="0"/>
              <a:t>estimation </a:t>
            </a:r>
          </a:p>
          <a:p>
            <a:pPr lvl="1"/>
            <a:r>
              <a:rPr lang="en-US" altLang="zh-CN" dirty="0" smtClean="0"/>
              <a:t>Further study channel and Doppler spread estimation impacts to the V2V UE demodulation performance.</a:t>
            </a:r>
          </a:p>
          <a:p>
            <a:pPr lvl="1"/>
            <a:r>
              <a:rPr lang="en-US" dirty="0" smtClean="0"/>
              <a:t>LMMSE-MRC </a:t>
            </a:r>
            <a:r>
              <a:rPr lang="en-US" dirty="0"/>
              <a:t>reference receiver structure is used</a:t>
            </a:r>
          </a:p>
          <a:p>
            <a:pPr lvl="1"/>
            <a:r>
              <a:rPr lang="en-US" dirty="0" smtClean="0"/>
              <a:t>V2V </a:t>
            </a:r>
            <a:r>
              <a:rPr lang="en-US" dirty="0"/>
              <a:t>UE receiver is capable of PSCCH DMRS cyclic shift blind </a:t>
            </a:r>
            <a:r>
              <a:rPr lang="en-US" dirty="0" smtClean="0"/>
              <a:t>detection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945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n-US" altLang="zh-CN" dirty="0" smtClean="0"/>
              <a:t>Companies </a:t>
            </a:r>
            <a:r>
              <a:rPr lang="en-US" altLang="zh-CN" dirty="0"/>
              <a:t>are </a:t>
            </a:r>
            <a:r>
              <a:rPr lang="en-US" altLang="zh-CN" dirty="0" smtClean="0"/>
              <a:t>encouraged </a:t>
            </a:r>
            <a:r>
              <a:rPr lang="en-US" altLang="zh-CN" dirty="0"/>
              <a:t>to provide input on how to model these resource allocation in the demodulation test. </a:t>
            </a: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38673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66EEDB98-F073-460B-B9B0-9643F9FE785E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7228</TotalTime>
  <Words>421</Words>
  <Application>Microsoft Office PowerPoint</Application>
  <PresentationFormat>全屏显示(4:3)</PresentationFormat>
  <Paragraphs>76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WF on V2V demodulation performance tests</vt:lpstr>
      <vt:lpstr>Background</vt:lpstr>
      <vt:lpstr>Way Forward</vt:lpstr>
      <vt:lpstr>Way Forward</vt:lpstr>
      <vt:lpstr>Way Forward</vt:lpstr>
      <vt:lpstr>Reference V2V receiver</vt:lpstr>
      <vt:lpstr>For information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Guan Xiangsheng</cp:lastModifiedBy>
  <cp:revision>816</cp:revision>
  <dcterms:created xsi:type="dcterms:W3CDTF">2013-05-13T16:02:00Z</dcterms:created>
  <dcterms:modified xsi:type="dcterms:W3CDTF">2016-10-14T09:42:06Z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e3d1327c-b937-4d4e-894c-4f630fc3e576</vt:lpwstr>
  </property>
  <property fmtid="{D5CDD505-2E9C-101B-9397-08002B2CF9AE}" pid="7" name="CTP_TimeStamp">
    <vt:lpwstr>2016-10-11 14:54:38Z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NewReviewCycle">
    <vt:lpwstr/>
  </property>
  <property fmtid="{D5CDD505-2E9C-101B-9397-08002B2CF9AE}" pid="13" name="_2015_ms_pID_725343">
    <vt:lpwstr>(2)81IePd0gg22JHbu9E/z1xBn9+ukX8T/GKPGgF5z/oiiBnOzJkhJNg1kVSXfcQVS50yexVsFT
EUEZ9gAiW/1z1EWkbxQ4wlfTa5uiC9gCje8Ow/JxWBfuIYBxZVPD6I6H8a9R1UIEDCx+G/sZ
033FF1KouCTEAa3axh+iDiXG4VzZnDfEyA042LWEkJOd6h9l92SmY+xtTBHJ8IlpbA6WO4iq
mAl8IQewYGXocsYyL1</vt:lpwstr>
  </property>
  <property fmtid="{D5CDD505-2E9C-101B-9397-08002B2CF9AE}" pid="14" name="_2015_ms_pID_7253431">
    <vt:lpwstr>d+Ubd2jrSfmnooXmiKBIzpik4PwGwFYXrmoLoDvYhEQV/Fd0bGuGgq
/vKB7zz4O2NjkUoM4nHeTga/pJLUhcKQ3DUr2ODqIP8P4GeKTAqP730uuPokYcOboITdCB+Y
RUKaiTG6sVhH8/UNTrGaVFsruWS4MOHCdoGsZdYSrtznc06pxtpqtDqMCBS2/GI22aRYhPsh
oixVrZ+a5qYSDcub</vt:lpwstr>
  </property>
  <property fmtid="{D5CDD505-2E9C-101B-9397-08002B2CF9AE}" pid="15" name="_AdHocReviewCycleID">
    <vt:i4>1011164866</vt:i4>
  </property>
  <property fmtid="{D5CDD505-2E9C-101B-9397-08002B2CF9AE}" pid="16" name="_EmailSubject">
    <vt:lpwstr>WF on V2V demodulation performance tests</vt:lpwstr>
  </property>
  <property fmtid="{D5CDD505-2E9C-101B-9397-08002B2CF9AE}" pid="17" name="_AuthorEmail">
    <vt:lpwstr>ntienvie@qti.qualcomm.com</vt:lpwstr>
  </property>
  <property fmtid="{D5CDD505-2E9C-101B-9397-08002B2CF9AE}" pid="18" name="_AuthorEmailDisplayName">
    <vt:lpwstr>Nguyen, Viet</vt:lpwstr>
  </property>
  <property fmtid="{D5CDD505-2E9C-101B-9397-08002B2CF9AE}" pid="19" name="sflag">
    <vt:lpwstr>1476437589</vt:lpwstr>
  </property>
</Properties>
</file>