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4"/>
  </p:notesMasterIdLst>
  <p:sldIdLst>
    <p:sldId id="256" r:id="rId5"/>
    <p:sldId id="356" r:id="rId6"/>
    <p:sldId id="348" r:id="rId7"/>
    <p:sldId id="351" r:id="rId8"/>
    <p:sldId id="350" r:id="rId9"/>
    <p:sldId id="353" r:id="rId10"/>
    <p:sldId id="354" r:id="rId11"/>
    <p:sldId id="355" r:id="rId12"/>
    <p:sldId id="357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5620"/>
    <p:restoredTop sz="87234" autoAdjust="0"/>
  </p:normalViewPr>
  <p:slideViewPr>
    <p:cSldViewPr>
      <p:cViewPr varScale="1">
        <p:scale>
          <a:sx n="84" d="100"/>
          <a:sy n="84" d="100"/>
        </p:scale>
        <p:origin x="226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13.10.2016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717158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10/13/2016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Enhanced CRS-IM </a:t>
            </a:r>
            <a:r>
              <a:rPr lang="en-GB" altLang="en-US" sz="4000" dirty="0" smtClean="0"/>
              <a:t>Performance Requirements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</a:t>
            </a:r>
            <a:r>
              <a:rPr lang="en-US" altLang="en-US" sz="2800" dirty="0" smtClean="0">
                <a:solidFill>
                  <a:srgbClr val="898989"/>
                </a:solidFill>
              </a:rPr>
              <a:t>Corporation, Huawei, </a:t>
            </a:r>
            <a:r>
              <a:rPr lang="en-US" altLang="en-US" sz="2800" dirty="0" err="1" smtClean="0">
                <a:solidFill>
                  <a:srgbClr val="898989"/>
                </a:solidFill>
              </a:rPr>
              <a:t>HiSilicon</a:t>
            </a:r>
            <a:r>
              <a:rPr lang="en-US" altLang="en-US" sz="2800" dirty="0" smtClean="0">
                <a:solidFill>
                  <a:srgbClr val="898989"/>
                </a:solidFill>
              </a:rPr>
              <a:t>, </a:t>
            </a:r>
            <a:r>
              <a:rPr lang="en-US" altLang="en-US" sz="2800" dirty="0" smtClean="0">
                <a:solidFill>
                  <a:srgbClr val="898989"/>
                </a:solidFill>
              </a:rPr>
              <a:t>LGE</a:t>
            </a:r>
            <a:r>
              <a:rPr lang="en-US" altLang="en-US" sz="2800" smtClean="0">
                <a:solidFill>
                  <a:srgbClr val="898989"/>
                </a:solidFill>
              </a:rPr>
              <a:t>, Ericsson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5333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#80bis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GB" sz="1800" b="1" dirty="0"/>
              <a:t>Ljubljana, Slovenia, 10 - 14 Oct.,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GB" sz="1800" b="1" dirty="0"/>
              <a:t>8.31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R4-168638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In RAN #73 meeting the WI on the LTE Enhanced CRS and SU-MIMO Interference Mitigation Performance Requirements was approved </a:t>
            </a:r>
            <a:r>
              <a:rPr lang="en-GB" sz="1800" dirty="0" smtClean="0"/>
              <a:t>[</a:t>
            </a:r>
            <a:r>
              <a:rPr lang="en-GB" sz="1800" dirty="0"/>
              <a:t>RP-161877</a:t>
            </a:r>
            <a:r>
              <a:rPr lang="en-GB" sz="1800" dirty="0" smtClean="0"/>
              <a:t>]. </a:t>
            </a:r>
          </a:p>
          <a:p>
            <a:r>
              <a:rPr lang="en-GB" sz="1800" dirty="0" smtClean="0"/>
              <a:t>The </a:t>
            </a:r>
            <a:r>
              <a:rPr lang="en-GB" sz="1800" dirty="0"/>
              <a:t>following CRS-IM enhancements work objectives are </a:t>
            </a:r>
            <a:r>
              <a:rPr lang="en-GB" sz="1800" dirty="0" smtClean="0"/>
              <a:t>captured in the WID:</a:t>
            </a:r>
          </a:p>
          <a:p>
            <a:pPr lvl="1"/>
            <a:r>
              <a:rPr lang="en-US" sz="1600" i="1" dirty="0" smtClean="0"/>
              <a:t>Stage </a:t>
            </a:r>
            <a:r>
              <a:rPr lang="en-US" sz="1600" i="1" dirty="0"/>
              <a:t>1: Investigate performance benefits and feasibility of using CRS-IM receivers:</a:t>
            </a:r>
          </a:p>
          <a:p>
            <a:pPr lvl="1"/>
            <a:r>
              <a:rPr lang="en-US" sz="1600" i="1" dirty="0" smtClean="0"/>
              <a:t>Stage </a:t>
            </a:r>
            <a:r>
              <a:rPr lang="en-US" sz="1600" i="1" dirty="0"/>
              <a:t>2: Specify UE demodulation and CSI reporting performance requirements to verify practical CRS-IM operation for the identified scenarios based on the outcome of Stage 1.</a:t>
            </a:r>
          </a:p>
          <a:p>
            <a:r>
              <a:rPr lang="en-US" sz="1800" dirty="0"/>
              <a:t>Stage 1 </a:t>
            </a:r>
            <a:r>
              <a:rPr lang="en-US" sz="1800" dirty="0" smtClean="0"/>
              <a:t>includes the following components:</a:t>
            </a:r>
            <a:endParaRPr lang="en-US" sz="1800" dirty="0"/>
          </a:p>
          <a:p>
            <a:pPr lvl="1"/>
            <a:r>
              <a:rPr lang="en-US" sz="1400" dirty="0" smtClean="0"/>
              <a:t>Identification </a:t>
            </a:r>
            <a:r>
              <a:rPr lang="en-US" sz="1400" dirty="0"/>
              <a:t>of target </a:t>
            </a:r>
            <a:r>
              <a:rPr lang="en-US" sz="1400" dirty="0" smtClean="0"/>
              <a:t>scenarios</a:t>
            </a:r>
            <a:endParaRPr lang="en-US" sz="1400" dirty="0"/>
          </a:p>
          <a:p>
            <a:pPr lvl="1"/>
            <a:r>
              <a:rPr lang="en-US" sz="1400" dirty="0" smtClean="0"/>
              <a:t>Identification </a:t>
            </a:r>
            <a:r>
              <a:rPr lang="en-US" sz="1400" dirty="0"/>
              <a:t>of reference CRS-IM receiver structure </a:t>
            </a:r>
            <a:r>
              <a:rPr lang="en-US" sz="1400" dirty="0" smtClean="0"/>
              <a:t>assumptions</a:t>
            </a:r>
            <a:endParaRPr lang="en-US" sz="1400" dirty="0"/>
          </a:p>
          <a:p>
            <a:pPr lvl="1"/>
            <a:r>
              <a:rPr lang="en-US" sz="1400" dirty="0" smtClean="0"/>
              <a:t>Evaluation </a:t>
            </a:r>
            <a:r>
              <a:rPr lang="en-US" sz="1400" dirty="0"/>
              <a:t>of CRS-IM performance</a:t>
            </a:r>
          </a:p>
          <a:p>
            <a:r>
              <a:rPr lang="en-US" sz="1800" dirty="0" smtClean="0"/>
              <a:t>This WF provides agreements on the target scenarios and reference receivers for the Stage 1 investigations of CRS-IM enhancements</a:t>
            </a:r>
          </a:p>
          <a:p>
            <a:r>
              <a:rPr lang="en-US" sz="1800" dirty="0" smtClean="0"/>
              <a:t>Companies are encouraged to provide further inputs on the scenarios and reference receivers performance/complexity analysis in RAN4 #81</a:t>
            </a:r>
          </a:p>
          <a:p>
            <a:pPr lvl="1"/>
            <a:r>
              <a:rPr lang="en-US" sz="1400" dirty="0" smtClean="0"/>
              <a:t>In stage 2, test cases will be selected based on evaluation on performance gain, UE implementation complexity and test coverage</a:t>
            </a:r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5064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Scenarios (1)</a:t>
            </a:r>
            <a:endParaRPr lang="en-GB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30763"/>
          </a:xfrm>
        </p:spPr>
        <p:txBody>
          <a:bodyPr/>
          <a:lstStyle/>
          <a:p>
            <a:r>
              <a:rPr lang="en-GB" sz="2000" dirty="0" smtClean="0"/>
              <a:t>Further </a:t>
            </a:r>
            <a:r>
              <a:rPr lang="en-GB" sz="2000" dirty="0"/>
              <a:t>investigate CRS-IM enhancements for the scenarios in </a:t>
            </a:r>
            <a:r>
              <a:rPr lang="en-GB" sz="2000" dirty="0" smtClean="0"/>
              <a:t>the table</a:t>
            </a:r>
            <a:r>
              <a:rPr lang="ru-RU" sz="2000" dirty="0" smtClean="0"/>
              <a:t> </a:t>
            </a:r>
            <a:r>
              <a:rPr lang="en-US" sz="2000" dirty="0" smtClean="0"/>
              <a:t>below</a:t>
            </a:r>
            <a:r>
              <a:rPr lang="en-GB" sz="2000" dirty="0" smtClean="0"/>
              <a:t>: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Companies are encouraged to bring further inputs on the scenarios prioritization 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77884"/>
              </p:ext>
            </p:extLst>
          </p:nvPr>
        </p:nvGraphicFramePr>
        <p:xfrm>
          <a:off x="914400" y="1904683"/>
          <a:ext cx="7315199" cy="3718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4000"/>
                <a:gridCol w="889000"/>
                <a:gridCol w="889000"/>
                <a:gridCol w="889000"/>
                <a:gridCol w="3124199"/>
              </a:tblGrid>
              <a:tr h="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Scenario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Number CRS APs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# of UE RX chains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dirty="0">
                          <a:effectLst/>
                        </a:rPr>
                        <a:t>Description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Serv. Cell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6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Interf</a:t>
                      </a: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Cell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Scenario </a:t>
                      </a:r>
                      <a:r>
                        <a:rPr lang="en-GB" sz="1400" dirty="0" smtClean="0">
                          <a:effectLst/>
                        </a:rPr>
                        <a:t>#1</a:t>
                      </a:r>
                      <a:br>
                        <a:rPr lang="en-GB" sz="1400" dirty="0" smtClean="0">
                          <a:effectLst/>
                        </a:rPr>
                      </a:br>
                      <a:r>
                        <a:rPr lang="en-GB" sz="1400" dirty="0" smtClean="0">
                          <a:effectLst/>
                        </a:rPr>
                        <a:t>(2RX </a:t>
                      </a:r>
                      <a:r>
                        <a:rPr lang="en-GB" sz="1400" dirty="0">
                          <a:effectLst/>
                        </a:rPr>
                        <a:t>+ 4/4 CRS)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US" sz="1400">
                          <a:effectLst/>
                        </a:rPr>
                        <a:t>2 RX antennas UEs with 4 CRS APs in the serving and interference cells.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Scenario </a:t>
                      </a:r>
                      <a:r>
                        <a:rPr lang="en-GB" sz="1400" dirty="0" smtClean="0">
                          <a:effectLst/>
                        </a:rPr>
                        <a:t>#2</a:t>
                      </a:r>
                      <a:br>
                        <a:rPr lang="en-GB" sz="1400" dirty="0" smtClean="0">
                          <a:effectLst/>
                        </a:rPr>
                      </a:br>
                      <a:r>
                        <a:rPr lang="en-GB" sz="1400" dirty="0" smtClean="0">
                          <a:effectLst/>
                        </a:rPr>
                        <a:t>(2RX </a:t>
                      </a:r>
                      <a:r>
                        <a:rPr lang="en-GB" sz="1400" dirty="0">
                          <a:effectLst/>
                        </a:rPr>
                        <a:t>+ 2/4 CRS)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US" sz="1400" dirty="0">
                          <a:effectLst/>
                        </a:rPr>
                        <a:t>2 RX antennas UEs with mix of 2/4 CRS APs in the serving and interference cells.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Scenario </a:t>
                      </a:r>
                      <a:r>
                        <a:rPr lang="en-GB" sz="1400" dirty="0" smtClean="0">
                          <a:effectLst/>
                        </a:rPr>
                        <a:t>#3</a:t>
                      </a:r>
                      <a:br>
                        <a:rPr lang="en-GB" sz="1400" dirty="0" smtClean="0">
                          <a:effectLst/>
                        </a:rPr>
                      </a:br>
                      <a:r>
                        <a:rPr lang="en-GB" sz="1400" dirty="0" smtClean="0">
                          <a:effectLst/>
                        </a:rPr>
                        <a:t>(2RX </a:t>
                      </a:r>
                      <a:r>
                        <a:rPr lang="en-GB" sz="1400" dirty="0">
                          <a:effectLst/>
                        </a:rPr>
                        <a:t>+ 4/2 CRS)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US" sz="1400" dirty="0">
                          <a:effectLst/>
                        </a:rPr>
                        <a:t>2 RX antennas UEs with mix of 4/2 CRS APs in the serving and interference cells.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Scenario </a:t>
                      </a:r>
                      <a:r>
                        <a:rPr lang="en-GB" sz="1400" dirty="0" smtClean="0">
                          <a:effectLst/>
                        </a:rPr>
                        <a:t>#4</a:t>
                      </a:r>
                      <a:br>
                        <a:rPr lang="en-GB" sz="1400" dirty="0" smtClean="0">
                          <a:effectLst/>
                        </a:rPr>
                      </a:br>
                      <a:r>
                        <a:rPr lang="en-GB" sz="1400" dirty="0" smtClean="0">
                          <a:effectLst/>
                        </a:rPr>
                        <a:t>(4RX </a:t>
                      </a:r>
                      <a:r>
                        <a:rPr lang="en-GB" sz="1400" dirty="0">
                          <a:effectLst/>
                        </a:rPr>
                        <a:t>+ 2/2 </a:t>
                      </a:r>
                      <a:r>
                        <a:rPr lang="en-GB" sz="1400" dirty="0" smtClean="0">
                          <a:effectLst/>
                        </a:rPr>
                        <a:t>CRS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US" sz="1400" dirty="0">
                          <a:effectLst/>
                        </a:rPr>
                        <a:t>4 RX antennas UEs with 2 CRS APs in the serving and interference cells.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Scenario </a:t>
                      </a:r>
                      <a:r>
                        <a:rPr lang="en-GB" sz="1400" dirty="0" smtClean="0">
                          <a:effectLst/>
                        </a:rPr>
                        <a:t>#5</a:t>
                      </a:r>
                      <a:br>
                        <a:rPr lang="en-GB" sz="1400" dirty="0" smtClean="0">
                          <a:effectLst/>
                        </a:rPr>
                      </a:br>
                      <a:r>
                        <a:rPr lang="en-GB" sz="1400" dirty="0" smtClean="0">
                          <a:effectLst/>
                        </a:rPr>
                        <a:t>(4RX </a:t>
                      </a:r>
                      <a:r>
                        <a:rPr lang="en-GB" sz="1400" dirty="0">
                          <a:effectLst/>
                        </a:rPr>
                        <a:t>+ 4/4 CRS)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US" sz="1400" dirty="0">
                          <a:effectLst/>
                        </a:rPr>
                        <a:t>4 RX antennas UEs with 4 CRS APs in the serving and interference cells.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Scenario </a:t>
                      </a:r>
                      <a:r>
                        <a:rPr lang="en-GB" sz="1400" dirty="0" smtClean="0">
                          <a:effectLst/>
                        </a:rPr>
                        <a:t>#6</a:t>
                      </a:r>
                      <a:br>
                        <a:rPr lang="en-GB" sz="1400" dirty="0" smtClean="0">
                          <a:effectLst/>
                        </a:rPr>
                      </a:br>
                      <a:r>
                        <a:rPr lang="en-GB" sz="1400" dirty="0" smtClean="0">
                          <a:effectLst/>
                        </a:rPr>
                        <a:t>(4RX </a:t>
                      </a:r>
                      <a:r>
                        <a:rPr lang="en-GB" sz="1400" dirty="0">
                          <a:effectLst/>
                        </a:rPr>
                        <a:t>+ 2/4 CRS)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US" sz="1400" dirty="0">
                          <a:effectLst/>
                        </a:rPr>
                        <a:t>4 RX antennas UEs with mix of 2/4 CRS APs in the serving and interference cells.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Scenario </a:t>
                      </a:r>
                      <a:r>
                        <a:rPr lang="en-GB" sz="1400" dirty="0" smtClean="0">
                          <a:effectLst/>
                        </a:rPr>
                        <a:t>#7</a:t>
                      </a:r>
                      <a:br>
                        <a:rPr lang="en-GB" sz="1400" dirty="0" smtClean="0">
                          <a:effectLst/>
                        </a:rPr>
                      </a:br>
                      <a:r>
                        <a:rPr lang="en-GB" sz="1400" dirty="0" smtClean="0">
                          <a:effectLst/>
                        </a:rPr>
                        <a:t>(4RX </a:t>
                      </a:r>
                      <a:r>
                        <a:rPr lang="en-GB" sz="1400" dirty="0">
                          <a:effectLst/>
                        </a:rPr>
                        <a:t>+ 4/2 CRS)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810260" algn="l"/>
                        </a:tabLst>
                      </a:pPr>
                      <a:r>
                        <a:rPr lang="en-US" sz="1400" dirty="0">
                          <a:effectLst/>
                        </a:rPr>
                        <a:t>4 RX antennas UEs with mix of 4/2 CRS APs in the serving and interference cells.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ymbol" panose="05050102010706020507" pitchFamily="18" charset="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23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Scenarios </a:t>
            </a:r>
            <a:r>
              <a:rPr lang="en-GB" dirty="0" smtClean="0"/>
              <a:t>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Physical </a:t>
            </a:r>
            <a:r>
              <a:rPr lang="en-GB" dirty="0"/>
              <a:t>channels</a:t>
            </a:r>
          </a:p>
          <a:p>
            <a:pPr lvl="1"/>
            <a:r>
              <a:rPr lang="en-US" dirty="0" smtClean="0"/>
              <a:t>PDSCH (first priority): </a:t>
            </a:r>
          </a:p>
          <a:p>
            <a:pPr lvl="2"/>
            <a:r>
              <a:rPr lang="en-US" dirty="0" smtClean="0"/>
              <a:t>TM4</a:t>
            </a:r>
          </a:p>
          <a:p>
            <a:pPr lvl="2"/>
            <a:r>
              <a:rPr lang="en-US" dirty="0" smtClean="0"/>
              <a:t>TM9</a:t>
            </a:r>
          </a:p>
          <a:p>
            <a:pPr lvl="2"/>
            <a:r>
              <a:rPr lang="en-US" dirty="0" smtClean="0"/>
              <a:t>TM10 is FFS</a:t>
            </a:r>
            <a:endParaRPr lang="en-GB" dirty="0" smtClean="0"/>
          </a:p>
          <a:p>
            <a:pPr lvl="1"/>
            <a:r>
              <a:rPr lang="en-US" dirty="0" smtClean="0"/>
              <a:t>DL control channels (second priority)</a:t>
            </a:r>
          </a:p>
          <a:p>
            <a:pPr lvl="2"/>
            <a:r>
              <a:rPr lang="en-US" dirty="0" smtClean="0"/>
              <a:t>PDCCH/PCFICH</a:t>
            </a:r>
          </a:p>
          <a:p>
            <a:pPr lvl="2"/>
            <a:r>
              <a:rPr lang="en-US" dirty="0" smtClean="0"/>
              <a:t>PHICH </a:t>
            </a:r>
          </a:p>
          <a:p>
            <a:pPr lvl="2"/>
            <a:r>
              <a:rPr lang="en-US" dirty="0" smtClean="0"/>
              <a:t>EPDCCH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9893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Scenarios </a:t>
            </a:r>
            <a:r>
              <a:rPr lang="en-GB" dirty="0" smtClean="0"/>
              <a:t>(3)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CRS pattern scenarios</a:t>
            </a:r>
          </a:p>
          <a:p>
            <a:pPr lvl="1"/>
            <a:r>
              <a:rPr lang="en-GB" dirty="0" smtClean="0"/>
              <a:t>First priority: Non-colliding </a:t>
            </a:r>
            <a:r>
              <a:rPr lang="en-GB" dirty="0"/>
              <a:t>CRS scenarios </a:t>
            </a:r>
            <a:endParaRPr lang="en-GB" dirty="0" smtClean="0"/>
          </a:p>
          <a:p>
            <a:pPr lvl="1"/>
            <a:r>
              <a:rPr lang="en-US" dirty="0" smtClean="0"/>
              <a:t>Second priority: </a:t>
            </a:r>
            <a:r>
              <a:rPr lang="en-GB" dirty="0" smtClean="0"/>
              <a:t>Colliding CRS scenarios </a:t>
            </a:r>
            <a:endParaRPr lang="en-GB" dirty="0"/>
          </a:p>
          <a:p>
            <a:r>
              <a:rPr lang="en-US" dirty="0" smtClean="0"/>
              <a:t>Cell ID pattern</a:t>
            </a:r>
          </a:p>
          <a:p>
            <a:pPr lvl="1"/>
            <a:r>
              <a:rPr lang="en-US" dirty="0" smtClean="0"/>
              <a:t>PDSCH evaluations </a:t>
            </a:r>
            <a:r>
              <a:rPr lang="en-US" dirty="0"/>
              <a:t>(</a:t>
            </a:r>
            <a:r>
              <a:rPr lang="en-GB" dirty="0"/>
              <a:t>S/I1/I2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Non-colliding CRS</a:t>
            </a:r>
          </a:p>
          <a:p>
            <a:pPr lvl="3"/>
            <a:r>
              <a:rPr lang="en-US" dirty="0" smtClean="0"/>
              <a:t>Option 1: </a:t>
            </a:r>
            <a:r>
              <a:rPr lang="en-GB" dirty="0" smtClean="0"/>
              <a:t>0/1/6</a:t>
            </a:r>
            <a:endParaRPr lang="en-GB" dirty="0"/>
          </a:p>
          <a:p>
            <a:pPr lvl="3"/>
            <a:r>
              <a:rPr lang="en-US" dirty="0" smtClean="0"/>
              <a:t>Option 2: </a:t>
            </a:r>
            <a:r>
              <a:rPr lang="en-GB" dirty="0" smtClean="0"/>
              <a:t>0/1/128</a:t>
            </a:r>
          </a:p>
          <a:p>
            <a:pPr lvl="2"/>
            <a:r>
              <a:rPr lang="en-US" dirty="0"/>
              <a:t>Colliding CRS: </a:t>
            </a:r>
            <a:r>
              <a:rPr lang="en-GB" dirty="0"/>
              <a:t>0/6/1</a:t>
            </a:r>
          </a:p>
          <a:p>
            <a:pPr lvl="1"/>
            <a:r>
              <a:rPr lang="en-US" dirty="0" smtClean="0"/>
              <a:t>DL control channel evaluations (</a:t>
            </a:r>
            <a:r>
              <a:rPr lang="en-GB" dirty="0"/>
              <a:t>S/I1/I2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Non-colliding CRS: </a:t>
            </a:r>
            <a:r>
              <a:rPr lang="en-GB" dirty="0" smtClean="0"/>
              <a:t>0/1/6</a:t>
            </a:r>
          </a:p>
          <a:p>
            <a:pPr lvl="2"/>
            <a:r>
              <a:rPr lang="en-US" dirty="0" smtClean="0"/>
              <a:t>Colliding </a:t>
            </a:r>
            <a:r>
              <a:rPr lang="en-US" dirty="0"/>
              <a:t>CRS: </a:t>
            </a:r>
            <a:r>
              <a:rPr lang="en-GB" dirty="0" smtClean="0"/>
              <a:t>0/6/1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6118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Scenarios </a:t>
            </a:r>
            <a:r>
              <a:rPr lang="en-GB" dirty="0" smtClean="0"/>
              <a:t>(4)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Interference </a:t>
            </a:r>
            <a:r>
              <a:rPr lang="en-US" dirty="0" smtClean="0"/>
              <a:t>model for PDSCH</a:t>
            </a:r>
            <a:endParaRPr lang="en-GB" dirty="0" smtClean="0"/>
          </a:p>
          <a:p>
            <a:pPr lvl="1"/>
            <a:r>
              <a:rPr lang="en-GB" dirty="0" smtClean="0"/>
              <a:t>Reuse </a:t>
            </a:r>
            <a:r>
              <a:rPr lang="en-GB" dirty="0"/>
              <a:t>Rel-13 CRS-IM </a:t>
            </a:r>
            <a:r>
              <a:rPr lang="en-GB" dirty="0" smtClean="0"/>
              <a:t>interference model</a:t>
            </a:r>
            <a:endParaRPr lang="en-GB" dirty="0"/>
          </a:p>
          <a:p>
            <a:pPr lvl="2"/>
            <a:r>
              <a:rPr lang="en-US" sz="1600" dirty="0" smtClean="0"/>
              <a:t>I1/</a:t>
            </a:r>
            <a:r>
              <a:rPr lang="en-US" sz="1600" dirty="0" err="1" smtClean="0"/>
              <a:t>Noc</a:t>
            </a:r>
            <a:r>
              <a:rPr lang="en-US" sz="1600" dirty="0" smtClean="0"/>
              <a:t> = </a:t>
            </a:r>
            <a:r>
              <a:rPr lang="en-GB" sz="1600" dirty="0" smtClean="0"/>
              <a:t>[10.45]dB</a:t>
            </a:r>
            <a:r>
              <a:rPr lang="en-US" sz="1600" dirty="0" smtClean="0"/>
              <a:t>; I2/</a:t>
            </a:r>
            <a:r>
              <a:rPr lang="en-US" sz="1600" dirty="0" err="1" smtClean="0"/>
              <a:t>Noc</a:t>
            </a:r>
            <a:r>
              <a:rPr lang="en-US" sz="1600" dirty="0" smtClean="0"/>
              <a:t> = </a:t>
            </a:r>
            <a:r>
              <a:rPr lang="en-GB" sz="1600" dirty="0" smtClean="0"/>
              <a:t>[4.6] dB; 20% RU</a:t>
            </a:r>
          </a:p>
          <a:p>
            <a:pPr lvl="2"/>
            <a:r>
              <a:rPr lang="en-GB" sz="1600" dirty="0" smtClean="0"/>
              <a:t>Further discuss whether to consider other RUs and interference profiles based </a:t>
            </a:r>
            <a:r>
              <a:rPr lang="en-GB" sz="1600" dirty="0"/>
              <a:t>on CRS-IM </a:t>
            </a:r>
            <a:r>
              <a:rPr lang="en-US" altLang="ko-KR" sz="1600" dirty="0" smtClean="0"/>
              <a:t>TR 36.863</a:t>
            </a:r>
            <a:r>
              <a:rPr lang="en-GB" sz="1600" dirty="0" smtClean="0"/>
              <a:t> </a:t>
            </a:r>
          </a:p>
          <a:p>
            <a:r>
              <a:rPr lang="en-US" dirty="0" smtClean="0"/>
              <a:t>Interference </a:t>
            </a:r>
            <a:r>
              <a:rPr lang="en-US" dirty="0"/>
              <a:t>model for </a:t>
            </a:r>
            <a:r>
              <a:rPr lang="en-US" dirty="0" smtClean="0"/>
              <a:t>DL Control Channels</a:t>
            </a:r>
            <a:endParaRPr lang="en-GB" dirty="0"/>
          </a:p>
          <a:p>
            <a:pPr lvl="1"/>
            <a:r>
              <a:rPr lang="en-GB" dirty="0"/>
              <a:t>Interference </a:t>
            </a:r>
            <a:r>
              <a:rPr lang="en-GB" dirty="0" smtClean="0"/>
              <a:t>power profile</a:t>
            </a:r>
            <a:endParaRPr lang="en-GB" dirty="0"/>
          </a:p>
          <a:p>
            <a:pPr lvl="2"/>
            <a:r>
              <a:rPr lang="en-GB" sz="1600" dirty="0" smtClean="0"/>
              <a:t>Option 1: Reuse </a:t>
            </a:r>
            <a:r>
              <a:rPr lang="en-GB" sz="1600" dirty="0"/>
              <a:t>Rel-13 </a:t>
            </a:r>
            <a:r>
              <a:rPr lang="en-GB" sz="1600" dirty="0" smtClean="0"/>
              <a:t>CCIM </a:t>
            </a:r>
            <a:r>
              <a:rPr lang="en-GB" sz="1600" dirty="0"/>
              <a:t>interference power </a:t>
            </a:r>
            <a:r>
              <a:rPr lang="en-GB" sz="1600" dirty="0" smtClean="0"/>
              <a:t>profiles. </a:t>
            </a:r>
            <a:r>
              <a:rPr lang="en-US" sz="1600" dirty="0" smtClean="0"/>
              <a:t>I1/</a:t>
            </a:r>
            <a:r>
              <a:rPr lang="en-US" sz="1600" dirty="0" err="1" smtClean="0"/>
              <a:t>Noc</a:t>
            </a:r>
            <a:r>
              <a:rPr lang="en-US" sz="1600" dirty="0" smtClean="0"/>
              <a:t> = </a:t>
            </a:r>
            <a:r>
              <a:rPr lang="en-GB" sz="1600" dirty="0"/>
              <a:t>13.91 dB</a:t>
            </a:r>
            <a:r>
              <a:rPr lang="en-US" sz="1600" dirty="0" smtClean="0"/>
              <a:t>; I2/</a:t>
            </a:r>
            <a:r>
              <a:rPr lang="en-US" sz="1600" dirty="0" err="1" smtClean="0"/>
              <a:t>Noc</a:t>
            </a:r>
            <a:r>
              <a:rPr lang="en-US" sz="1600" dirty="0" smtClean="0"/>
              <a:t> = </a:t>
            </a:r>
            <a:r>
              <a:rPr lang="en-GB" sz="1600" dirty="0"/>
              <a:t>3.34 </a:t>
            </a:r>
            <a:r>
              <a:rPr lang="en-GB" sz="1600" dirty="0" err="1" smtClean="0"/>
              <a:t>dB.</a:t>
            </a:r>
            <a:endParaRPr lang="en-GB" sz="1600" dirty="0" smtClean="0"/>
          </a:p>
          <a:p>
            <a:pPr lvl="2"/>
            <a:r>
              <a:rPr lang="en-US" sz="1600" dirty="0" smtClean="0"/>
              <a:t>Option 2: </a:t>
            </a:r>
            <a:r>
              <a:rPr lang="en-GB" sz="1600" dirty="0"/>
              <a:t>Reuse Rel-13 </a:t>
            </a:r>
            <a:r>
              <a:rPr lang="en-GB" sz="1600" dirty="0" smtClean="0"/>
              <a:t>CRS-IM </a:t>
            </a:r>
            <a:r>
              <a:rPr lang="en-GB" sz="1600" dirty="0"/>
              <a:t>interference power </a:t>
            </a:r>
            <a:r>
              <a:rPr lang="en-GB" sz="1600" dirty="0" smtClean="0"/>
              <a:t>profiles. </a:t>
            </a:r>
            <a:r>
              <a:rPr lang="en-US" sz="1600" dirty="0" smtClean="0"/>
              <a:t>I1/</a:t>
            </a:r>
            <a:r>
              <a:rPr lang="en-US" sz="1600" dirty="0" err="1" smtClean="0"/>
              <a:t>Noc</a:t>
            </a:r>
            <a:r>
              <a:rPr lang="en-US" sz="1600" dirty="0" smtClean="0"/>
              <a:t> </a:t>
            </a:r>
            <a:r>
              <a:rPr lang="en-US" sz="1600" dirty="0"/>
              <a:t>= </a:t>
            </a:r>
            <a:r>
              <a:rPr lang="en-GB" sz="1600" dirty="0" smtClean="0"/>
              <a:t>8.36 </a:t>
            </a:r>
            <a:r>
              <a:rPr lang="en-GB" sz="1600" dirty="0"/>
              <a:t>dB</a:t>
            </a:r>
            <a:r>
              <a:rPr lang="en-US" sz="1600" dirty="0"/>
              <a:t>; I2/</a:t>
            </a:r>
            <a:r>
              <a:rPr lang="en-US" sz="1600" dirty="0" err="1"/>
              <a:t>Noc</a:t>
            </a:r>
            <a:r>
              <a:rPr lang="en-US" sz="1600" dirty="0"/>
              <a:t> = </a:t>
            </a:r>
            <a:r>
              <a:rPr lang="en-GB" sz="1600" dirty="0" smtClean="0"/>
              <a:t>1.66 </a:t>
            </a:r>
            <a:r>
              <a:rPr lang="en-GB" sz="1600" dirty="0"/>
              <a:t>dB </a:t>
            </a:r>
            <a:r>
              <a:rPr lang="en-GB" sz="1600" dirty="0" smtClean="0"/>
              <a:t>(RU=50%, 50%-tile from 36.863)</a:t>
            </a:r>
          </a:p>
          <a:p>
            <a:pPr lvl="2"/>
            <a:r>
              <a:rPr lang="en-US" sz="1600" dirty="0" smtClean="0"/>
              <a:t>Other options are not precluded</a:t>
            </a:r>
            <a:endParaRPr lang="en-GB" sz="1600" dirty="0"/>
          </a:p>
          <a:p>
            <a:pPr lvl="1"/>
            <a:r>
              <a:rPr lang="en-GB" dirty="0" smtClean="0"/>
              <a:t>Interference model</a:t>
            </a:r>
            <a:endParaRPr lang="en-GB" dirty="0"/>
          </a:p>
          <a:p>
            <a:pPr lvl="2"/>
            <a:r>
              <a:rPr lang="en-GB" sz="1600" dirty="0" smtClean="0"/>
              <a:t>PDCCH/PCFICH/PHICH: Reuse </a:t>
            </a:r>
            <a:r>
              <a:rPr lang="en-GB" sz="1600" dirty="0"/>
              <a:t>Rel-13 CCIM control region interference </a:t>
            </a:r>
            <a:r>
              <a:rPr lang="en-GB" sz="1600" dirty="0" smtClean="0"/>
              <a:t>model </a:t>
            </a:r>
          </a:p>
          <a:p>
            <a:pPr lvl="2"/>
            <a:r>
              <a:rPr lang="en-US" sz="1600" dirty="0" smtClean="0"/>
              <a:t>EPDCCH model is FFS</a:t>
            </a:r>
          </a:p>
          <a:p>
            <a:pPr lvl="3"/>
            <a:r>
              <a:rPr lang="en-GB" sz="1400" dirty="0" smtClean="0"/>
              <a:t>Option 1: CRS-only interference model</a:t>
            </a:r>
          </a:p>
          <a:p>
            <a:pPr lvl="3"/>
            <a:r>
              <a:rPr lang="en-GB" sz="1400" dirty="0"/>
              <a:t>Option </a:t>
            </a:r>
            <a:r>
              <a:rPr lang="en-GB" sz="1400" dirty="0" smtClean="0"/>
              <a:t>2: Reuse PDSCH interference model</a:t>
            </a:r>
            <a:endParaRPr lang="en-GB" sz="140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2345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Scenarios </a:t>
            </a:r>
            <a:r>
              <a:rPr lang="en-GB" dirty="0" smtClean="0"/>
              <a:t>(5)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Antenna correlation models</a:t>
            </a:r>
          </a:p>
          <a:p>
            <a:pPr lvl="1"/>
            <a:r>
              <a:rPr lang="en-GB" dirty="0" smtClean="0"/>
              <a:t>Low antenna correlation model</a:t>
            </a:r>
          </a:p>
          <a:p>
            <a:r>
              <a:rPr lang="en-GB" dirty="0"/>
              <a:t>Number of TX antennas</a:t>
            </a:r>
          </a:p>
          <a:p>
            <a:pPr lvl="1"/>
            <a:r>
              <a:rPr lang="en-US" dirty="0"/>
              <a:t>2 and 4 TX </a:t>
            </a:r>
            <a:r>
              <a:rPr lang="en-US" dirty="0" smtClean="0"/>
              <a:t>antennas</a:t>
            </a:r>
            <a:endParaRPr lang="en-GB" dirty="0"/>
          </a:p>
          <a:p>
            <a:pPr lvl="1"/>
            <a:r>
              <a:rPr lang="en-GB" dirty="0"/>
              <a:t>DMRS based PDSCH </a:t>
            </a:r>
            <a:r>
              <a:rPr lang="en-GB" dirty="0" smtClean="0"/>
              <a:t>TMs</a:t>
            </a:r>
            <a:r>
              <a:rPr lang="en-GB" strike="sngStrike" dirty="0" smtClean="0"/>
              <a:t> </a:t>
            </a:r>
            <a:r>
              <a:rPr lang="en-GB" dirty="0"/>
              <a:t>and </a:t>
            </a:r>
            <a:r>
              <a:rPr lang="en-GB" dirty="0" smtClean="0"/>
              <a:t>EPDCCH: </a:t>
            </a:r>
            <a:r>
              <a:rPr lang="en-GB" dirty="0"/>
              <a:t>Limit analysis by 2 CRS APs</a:t>
            </a:r>
          </a:p>
          <a:p>
            <a:pPr lvl="1"/>
            <a:r>
              <a:rPr lang="en-US" dirty="0"/>
              <a:t>CRS-based PDSCH </a:t>
            </a:r>
            <a:r>
              <a:rPr lang="en-US" dirty="0" smtClean="0"/>
              <a:t>TMs, PDCCH/PCFICH, PHICH: </a:t>
            </a:r>
            <a:r>
              <a:rPr lang="en-US" dirty="0"/>
              <a:t>Number of CRS APs is same as number of </a:t>
            </a:r>
            <a:r>
              <a:rPr lang="en-US" dirty="0" smtClean="0"/>
              <a:t>eNB TX </a:t>
            </a:r>
            <a:r>
              <a:rPr lang="en-US" dirty="0"/>
              <a:t>antennas</a:t>
            </a:r>
            <a:endParaRPr lang="en-GB" dirty="0"/>
          </a:p>
          <a:p>
            <a:r>
              <a:rPr lang="en-US" dirty="0" smtClean="0"/>
              <a:t>MCS</a:t>
            </a:r>
          </a:p>
          <a:p>
            <a:pPr lvl="1"/>
            <a:r>
              <a:rPr lang="en-GB" dirty="0"/>
              <a:t>Rank 1 16QAM </a:t>
            </a:r>
            <a:r>
              <a:rPr lang="en-GB" dirty="0" smtClean="0"/>
              <a:t>½ </a:t>
            </a:r>
          </a:p>
          <a:p>
            <a:pPr lvl="1"/>
            <a:r>
              <a:rPr lang="en-US" dirty="0" smtClean="0"/>
              <a:t>Other MCS are not precluded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8383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 Receivers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Baseline receivers</a:t>
            </a:r>
          </a:p>
          <a:p>
            <a:pPr lvl="1"/>
            <a:r>
              <a:rPr lang="en-US" dirty="0" smtClean="0"/>
              <a:t>PDSCH: LMMSE-IRC </a:t>
            </a:r>
          </a:p>
          <a:p>
            <a:pPr lvl="1"/>
            <a:r>
              <a:rPr lang="en-US" dirty="0" smtClean="0"/>
              <a:t>DL Control Channels: LMMSE-MRC (companies are also encourage to provide results for LMMSE-IRC)</a:t>
            </a:r>
          </a:p>
          <a:p>
            <a:r>
              <a:rPr lang="en-US" dirty="0" smtClean="0"/>
              <a:t>Enhanced reference receiver structures</a:t>
            </a:r>
          </a:p>
          <a:p>
            <a:pPr lvl="1"/>
            <a:r>
              <a:rPr lang="en-US" dirty="0" smtClean="0"/>
              <a:t>PDSCH: LMMSE-IRC + CRS-IM</a:t>
            </a:r>
          </a:p>
          <a:p>
            <a:pPr lvl="1"/>
            <a:r>
              <a:rPr lang="en-US" dirty="0" smtClean="0"/>
              <a:t>DL Control Channels: Type A CCIM receiver (LMMSE-IRC + CRS-IM)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Enhanced CRS-IM receivers </a:t>
            </a:r>
          </a:p>
          <a:p>
            <a:pPr lvl="1"/>
            <a:r>
              <a:rPr lang="en-US" dirty="0"/>
              <a:t>Further investigate performance/complexity of Non-colliding CRS-IM for 4RX UEs.</a:t>
            </a:r>
          </a:p>
          <a:p>
            <a:pPr lvl="1"/>
            <a:r>
              <a:rPr lang="en-US" dirty="0"/>
              <a:t>Further investigate Non-colliding CRS-IM for the scenarios with different number of APs in serving and interference cells</a:t>
            </a:r>
          </a:p>
          <a:p>
            <a:pPr lvl="1"/>
            <a:r>
              <a:rPr lang="en-US" dirty="0"/>
              <a:t>Further study LMMSE-IRC and CRS-IM for Colliding CRS scenarios operation with second priority</a:t>
            </a:r>
            <a:endParaRPr lang="en-GB" dirty="0"/>
          </a:p>
          <a:p>
            <a:pPr marL="742950" lvl="2" indent="-342900"/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1164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 Receivers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Enhanced CRS-IM receivers </a:t>
            </a:r>
          </a:p>
          <a:p>
            <a:pPr marL="742950" lvl="2" indent="-342900"/>
            <a:r>
              <a:rPr lang="en-US" sz="2000" dirty="0" smtClean="0"/>
              <a:t>Further </a:t>
            </a:r>
            <a:r>
              <a:rPr lang="en-US" sz="2000" dirty="0"/>
              <a:t>study the performance/complexity for the following </a:t>
            </a:r>
            <a:r>
              <a:rPr lang="en-GB" sz="2000" dirty="0" smtClean="0"/>
              <a:t>non-colliding </a:t>
            </a:r>
            <a:r>
              <a:rPr lang="en-GB" sz="2000" dirty="0"/>
              <a:t>CRS-IM </a:t>
            </a:r>
            <a:r>
              <a:rPr lang="en-US" sz="2000" dirty="0"/>
              <a:t>reference receivers </a:t>
            </a:r>
            <a:r>
              <a:rPr lang="en-GB" sz="2000" dirty="0" smtClean="0"/>
              <a:t>for </a:t>
            </a:r>
            <a:r>
              <a:rPr lang="en-GB" sz="2000" dirty="0"/>
              <a:t>4 CRS APs</a:t>
            </a:r>
          </a:p>
          <a:p>
            <a:pPr marL="1200150" lvl="3" indent="-342900"/>
            <a:r>
              <a:rPr lang="en-US" dirty="0" smtClean="0"/>
              <a:t>Receiver </a:t>
            </a:r>
            <a:r>
              <a:rPr lang="en-US" dirty="0"/>
              <a:t>#1: Full complexity four ports CRS-IM processing </a:t>
            </a:r>
          </a:p>
          <a:p>
            <a:pPr marL="1200150" lvl="3" indent="-342900"/>
            <a:r>
              <a:rPr lang="en-US" dirty="0" smtClean="0"/>
              <a:t>Receiver #2: </a:t>
            </a:r>
            <a:r>
              <a:rPr lang="en-US" dirty="0"/>
              <a:t>Reduced complexity CRS-IM processing </a:t>
            </a:r>
            <a:endParaRPr lang="en-US" dirty="0" smtClean="0"/>
          </a:p>
          <a:p>
            <a:pPr marL="1657350" lvl="4" indent="-342900"/>
            <a:r>
              <a:rPr lang="en-US" dirty="0" smtClean="0"/>
              <a:t>Full </a:t>
            </a:r>
            <a:r>
              <a:rPr lang="en-US" dirty="0"/>
              <a:t>complexity two ports + low complexity two </a:t>
            </a:r>
            <a:r>
              <a:rPr lang="en-US" dirty="0" smtClean="0"/>
              <a:t>ports (e.g. puncturing)</a:t>
            </a:r>
            <a:endParaRPr lang="en-US" dirty="0"/>
          </a:p>
          <a:p>
            <a:r>
              <a:rPr lang="en-US" dirty="0" smtClean="0"/>
              <a:t>Number </a:t>
            </a:r>
            <a:r>
              <a:rPr lang="en-US" dirty="0"/>
              <a:t>of cancelled interference cells</a:t>
            </a:r>
          </a:p>
          <a:p>
            <a:pPr lvl="1"/>
            <a:r>
              <a:rPr lang="en-GB" dirty="0"/>
              <a:t>Option 1: 1</a:t>
            </a:r>
          </a:p>
          <a:p>
            <a:pPr lvl="1"/>
            <a:r>
              <a:rPr lang="en-GB" dirty="0"/>
              <a:t>Option </a:t>
            </a:r>
            <a:r>
              <a:rPr lang="en-GB" dirty="0" smtClean="0"/>
              <a:t>2: 2</a:t>
            </a:r>
          </a:p>
          <a:p>
            <a:pPr lvl="1"/>
            <a:r>
              <a:rPr lang="en-US" dirty="0" smtClean="0"/>
              <a:t>Companies are encouraged to bring analysis on the performance/complexity and also 2</a:t>
            </a:r>
            <a:r>
              <a:rPr lang="en-US" baseline="30000" dirty="0" smtClean="0"/>
              <a:t>nd</a:t>
            </a:r>
            <a:r>
              <a:rPr lang="en-US" dirty="0" smtClean="0"/>
              <a:t> interferer detection feasibility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3496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17c5c574-4f42-45b3-8a7f-77d8e859d07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6832</TotalTime>
  <Words>841</Words>
  <Application>Microsoft Office PowerPoint</Application>
  <PresentationFormat>On-screen Show (4:3)</PresentationFormat>
  <Paragraphs>152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맑은 고딕</vt:lpstr>
      <vt:lpstr>宋体</vt:lpstr>
      <vt:lpstr>Arial</vt:lpstr>
      <vt:lpstr>Calibri</vt:lpstr>
      <vt:lpstr>Symbol</vt:lpstr>
      <vt:lpstr>Times New Roman</vt:lpstr>
      <vt:lpstr>Office Theme</vt:lpstr>
      <vt:lpstr>WF on Enhanced CRS-IM Performance Requirements</vt:lpstr>
      <vt:lpstr>Background</vt:lpstr>
      <vt:lpstr>Scenarios (1)</vt:lpstr>
      <vt:lpstr>Scenarios (2)</vt:lpstr>
      <vt:lpstr>Scenarios (3)</vt:lpstr>
      <vt:lpstr>Scenarios (4)</vt:lpstr>
      <vt:lpstr>Scenarios (5)</vt:lpstr>
      <vt:lpstr>Reference Receivers (1)</vt:lpstr>
      <vt:lpstr>Reference Receivers (2)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</cp:lastModifiedBy>
  <cp:revision>627</cp:revision>
  <dcterms:created xsi:type="dcterms:W3CDTF">2013-05-13T16:02:00Z</dcterms:created>
  <dcterms:modified xsi:type="dcterms:W3CDTF">2016-10-13T17:06:17Z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sflag">
    <vt:lpwstr>1447796949</vt:lpwstr>
  </property>
  <property fmtid="{D5CDD505-2E9C-101B-9397-08002B2CF9AE}" pid="7" name="TitusGUID">
    <vt:lpwstr>0755fb4a-e43a-4d5c-80d1-f6e170670078</vt:lpwstr>
  </property>
  <property fmtid="{D5CDD505-2E9C-101B-9397-08002B2CF9AE}" pid="8" name="CTP_TimeStamp">
    <vt:lpwstr>2016-10-13 17:06:16Z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_NewReviewCycle">
    <vt:lpwstr/>
  </property>
  <property fmtid="{D5CDD505-2E9C-101B-9397-08002B2CF9AE}" pid="13" name="CTPClassification">
    <vt:lpwstr>CTP_PUBLIC</vt:lpwstr>
  </property>
</Properties>
</file>