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40" r:id="rId6"/>
    <p:sldId id="34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5" d="100"/>
          <a:sy n="85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20.11.2015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</a:t>
            </a:r>
            <a:r>
              <a:rPr lang="en-US" altLang="en-US" sz="4000" dirty="0" smtClean="0"/>
              <a:t>candidate advanced receivers for </a:t>
            </a:r>
            <a:r>
              <a:rPr lang="en-GB" altLang="en-US" sz="4000" dirty="0" smtClean="0"/>
              <a:t>Control Channel IM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 err="1" smtClean="0">
                <a:solidFill>
                  <a:srgbClr val="898989"/>
                </a:solidFill>
              </a:rPr>
              <a:t>Huawei</a:t>
            </a:r>
            <a:r>
              <a:rPr lang="en-US" altLang="zh-CN" sz="2800" dirty="0" smtClean="0">
                <a:solidFill>
                  <a:srgbClr val="898989"/>
                </a:solidFill>
              </a:rPr>
              <a:t>, </a:t>
            </a:r>
            <a:r>
              <a:rPr lang="en-US" altLang="zh-CN" sz="2800" dirty="0" err="1" smtClean="0">
                <a:solidFill>
                  <a:srgbClr val="898989"/>
                </a:solidFill>
              </a:rPr>
              <a:t>Hisilicon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xx,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560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3GPP TSG-RAN WG4 Meeting #77</a:t>
            </a:r>
            <a:br>
              <a:rPr lang="en-US" altLang="zh-CN" sz="1800" b="1"/>
            </a:br>
            <a:r>
              <a:rPr lang="en-GB" altLang="en-US" sz="1800" b="1">
                <a:ea typeface="SimSun" panose="02010600030101010101" pitchFamily="2" charset="-122"/>
              </a:rPr>
              <a:t>Anaheim, CA, US</a:t>
            </a:r>
            <a:r>
              <a:rPr lang="pt-BR" altLang="en-US" sz="1800" b="1">
                <a:ea typeface="SimSun" panose="02010600030101010101" pitchFamily="2" charset="-122"/>
              </a:rPr>
              <a:t>, </a:t>
            </a:r>
            <a:r>
              <a:rPr lang="en-GB" altLang="en-US" sz="1800" b="1">
                <a:ea typeface="SimSun" panose="02010600030101010101" pitchFamily="2" charset="-122"/>
              </a:rPr>
              <a:t>16 – 20 Nov, 2015</a:t>
            </a:r>
            <a:endParaRPr lang="en-US" altLang="zh-CN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Agenda Item: 7.4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R4-158383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Background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en-US" sz="2000" dirty="0" smtClean="0"/>
              <a:t>The Objectives in WID</a:t>
            </a:r>
            <a:r>
              <a:rPr lang="en-GB" altLang="en-US" sz="2000" u="sng" dirty="0" smtClean="0"/>
              <a:t> </a:t>
            </a:r>
            <a:r>
              <a:rPr lang="en-GB" altLang="zh-CN" sz="2000" dirty="0" smtClean="0"/>
              <a:t>RP-151107 on candidate advanced receivers are:</a:t>
            </a:r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r>
              <a:rPr lang="en-GB" altLang="zh-CN" sz="2000" dirty="0" smtClean="0"/>
              <a:t>In RAN4 76bis and RAN4 77 meeting, there were different understandings on the to-be-specified candidate receiver(s) in this WID.  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 smtClean="0"/>
              <a:t>For example: whether the MMSE-IRC only or CRS-IC only receiver would be specified for PCFICH/PDCCH or not?</a:t>
            </a:r>
            <a:endParaRPr lang="en-GB" altLang="en-US" sz="1800" dirty="0" smtClean="0"/>
          </a:p>
          <a:p>
            <a:pPr lvl="1">
              <a:spcBef>
                <a:spcPts val="600"/>
              </a:spcBef>
            </a:pPr>
            <a:endParaRPr lang="en-GB" altLang="en-US" sz="1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0" y="1828800"/>
            <a:ext cx="7848600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auto">
              <a:spcAft>
                <a:spcPts val="900"/>
              </a:spcAft>
              <a:buFont typeface="Symbol"/>
              <a:buChar char=""/>
            </a:pPr>
            <a:r>
              <a:rPr lang="en-GB" altLang="zh-CN" sz="1400" i="1" dirty="0" smtClean="0">
                <a:latin typeface="Times New Roman"/>
              </a:rPr>
              <a:t>The candidate advanced receivers to be considered for demodulation requirements are the existing PDSCH receiver structures defined in Rel-11/Rel-12, with capability of</a:t>
            </a:r>
            <a:endParaRPr lang="zh-CN" altLang="zh-CN" sz="1400" i="1" dirty="0" smtClean="0">
              <a:latin typeface="Times New Roman"/>
            </a:endParaRPr>
          </a:p>
          <a:p>
            <a:pPr marL="742950" lvl="1" indent="-285750" algn="just" fontAlgn="auto">
              <a:spcAft>
                <a:spcPts val="900"/>
              </a:spcAft>
              <a:buFont typeface="Courier New"/>
              <a:buChar char="o"/>
            </a:pPr>
            <a:r>
              <a:rPr lang="en-GB" altLang="zh-CN" sz="1400" i="1" dirty="0" smtClean="0">
                <a:latin typeface="Times New Roman"/>
              </a:rPr>
              <a:t>Linear suppression of control channel interference of interfering cells such as</a:t>
            </a:r>
            <a:endParaRPr lang="zh-CN" altLang="zh-CN" sz="1400" i="1" dirty="0" smtClean="0">
              <a:latin typeface="Times New Roman"/>
            </a:endParaRPr>
          </a:p>
          <a:p>
            <a:pPr marL="1143000" lvl="2" indent="-228600" algn="just" fontAlgn="auto">
              <a:spcAft>
                <a:spcPts val="900"/>
              </a:spcAft>
              <a:buFont typeface="Wingdings"/>
              <a:buChar char=""/>
            </a:pPr>
            <a:r>
              <a:rPr lang="en-GB" altLang="zh-CN" sz="1400" i="1" dirty="0" smtClean="0">
                <a:latin typeface="Times New Roman"/>
              </a:rPr>
              <a:t>MMSE-IRC</a:t>
            </a:r>
            <a:endParaRPr lang="zh-CN" altLang="zh-CN" sz="1400" i="1" dirty="0" smtClean="0">
              <a:latin typeface="Times New Roman"/>
            </a:endParaRPr>
          </a:p>
          <a:p>
            <a:pPr marL="1143000" lvl="2" indent="-228600" algn="just" fontAlgn="auto">
              <a:spcAft>
                <a:spcPts val="900"/>
              </a:spcAft>
              <a:buFont typeface="Wingdings"/>
              <a:buChar char=""/>
            </a:pPr>
            <a:r>
              <a:rPr lang="en-GB" altLang="zh-CN" sz="1400" i="1" dirty="0" smtClean="0">
                <a:latin typeface="Times New Roman"/>
              </a:rPr>
              <a:t>E-MMSE-IRC</a:t>
            </a:r>
            <a:endParaRPr lang="zh-CN" altLang="zh-CN" sz="1400" i="1" dirty="0" smtClean="0">
              <a:latin typeface="Times New Roman"/>
            </a:endParaRPr>
          </a:p>
          <a:p>
            <a:pPr algn="just">
              <a:spcAft>
                <a:spcPts val="900"/>
              </a:spcAft>
              <a:tabLst>
                <a:tab pos="914400" algn="l"/>
              </a:tabLst>
            </a:pPr>
            <a:r>
              <a:rPr lang="en-GB" altLang="zh-CN" sz="1400" i="1" dirty="0" smtClean="0">
                <a:latin typeface="Times New Roman"/>
              </a:rPr>
              <a:t>         And</a:t>
            </a:r>
            <a:endParaRPr lang="zh-CN" altLang="zh-CN" sz="1400" i="1" dirty="0" smtClean="0">
              <a:latin typeface="Times New Roman"/>
            </a:endParaRPr>
          </a:p>
          <a:p>
            <a:pPr marL="742950" lvl="1" indent="-285750" algn="just" fontAlgn="auto">
              <a:spcAft>
                <a:spcPts val="900"/>
              </a:spcAft>
              <a:buFont typeface="Courier New"/>
              <a:buChar char="o"/>
            </a:pPr>
            <a:r>
              <a:rPr lang="en-GB" altLang="zh-CN" sz="1400" i="1" dirty="0" smtClean="0">
                <a:latin typeface="Times New Roman"/>
              </a:rPr>
              <a:t>Cancellation of CRS interference of interfering cell</a:t>
            </a:r>
          </a:p>
          <a:p>
            <a:pPr marL="742950" lvl="1" indent="-285750" algn="just" fontAlgn="auto">
              <a:spcAft>
                <a:spcPts val="900"/>
              </a:spcAft>
            </a:pPr>
            <a:r>
              <a:rPr lang="en-GB" altLang="zh-CN" sz="1400" dirty="0" smtClean="0">
                <a:latin typeface="Times New Roman"/>
              </a:rPr>
              <a:t>……</a:t>
            </a:r>
          </a:p>
          <a:p>
            <a:pPr marL="342900" indent="-342900" algn="just" fontAlgn="auto">
              <a:spcAft>
                <a:spcPts val="900"/>
              </a:spcAft>
              <a:buFont typeface="Symbol"/>
              <a:buChar char=""/>
            </a:pPr>
            <a:r>
              <a:rPr lang="en-GB" altLang="zh-CN" sz="1400" i="1" dirty="0" smtClean="0">
                <a:latin typeface="Times New Roman"/>
              </a:rPr>
              <a:t>Specify requirements on demodulation of PCFICH/PDCCH with above identified advanced receivers </a:t>
            </a:r>
          </a:p>
          <a:p>
            <a:pPr marL="742950" lvl="1" indent="-285750" algn="just" fontAlgn="auto">
              <a:spcAft>
                <a:spcPts val="900"/>
              </a:spcAft>
            </a:pPr>
            <a:r>
              <a:rPr lang="en-GB" altLang="zh-CN" sz="1400" dirty="0" smtClean="0">
                <a:solidFill>
                  <a:prstClr val="black"/>
                </a:solidFill>
                <a:latin typeface="Times New Roman"/>
              </a:rPr>
              <a:t>……</a:t>
            </a:r>
          </a:p>
          <a:p>
            <a:pPr marL="342900" lvl="0" indent="-342900" algn="just" fontAlgn="auto">
              <a:spcAft>
                <a:spcPts val="900"/>
              </a:spcAft>
              <a:buFont typeface="Symbol"/>
              <a:buChar char=""/>
            </a:pPr>
            <a:endParaRPr lang="zh-CN" altLang="zh-CN" sz="1600" dirty="0" smtClean="0"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Way forward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79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en-US" sz="2000" dirty="0" smtClean="0"/>
              <a:t>It’s confirmed that, based on WID </a:t>
            </a:r>
            <a:r>
              <a:rPr lang="en-GB" altLang="zh-CN" sz="2000" dirty="0" smtClean="0"/>
              <a:t>RP-151107, </a:t>
            </a:r>
            <a:r>
              <a:rPr lang="en-GB" altLang="en-US" sz="2000" dirty="0" smtClean="0"/>
              <a:t>RAN4 will s</a:t>
            </a:r>
            <a:r>
              <a:rPr lang="en-GB" altLang="zh-CN" sz="2000" dirty="0" smtClean="0"/>
              <a:t>pecify requirements on demodulation of PCFICH/PDCCH/PHICH with following identified advanced receiver(s) :</a:t>
            </a:r>
            <a:endParaRPr lang="en-GB" altLang="en-US" sz="2000" dirty="0" smtClean="0"/>
          </a:p>
          <a:p>
            <a:pPr lvl="1">
              <a:spcBef>
                <a:spcPts val="600"/>
              </a:spcBef>
            </a:pPr>
            <a:r>
              <a:rPr lang="en-GB" altLang="en-US" sz="1600" dirty="0" smtClean="0"/>
              <a:t>LMMSE-IRC + CRS-IC</a:t>
            </a:r>
          </a:p>
          <a:p>
            <a:pPr lvl="1">
              <a:spcBef>
                <a:spcPts val="600"/>
              </a:spcBef>
              <a:buNone/>
            </a:pPr>
            <a:r>
              <a:rPr lang="en-GB" altLang="en-US" sz="1600" dirty="0" smtClean="0"/>
              <a:t>And/or</a:t>
            </a:r>
          </a:p>
          <a:p>
            <a:pPr lvl="1">
              <a:spcBef>
                <a:spcPts val="600"/>
              </a:spcBef>
            </a:pPr>
            <a:r>
              <a:rPr lang="en-GB" altLang="en-US" sz="1600" dirty="0" smtClean="0"/>
              <a:t>E-LMMSE-IRC + CRS-IC</a:t>
            </a:r>
          </a:p>
          <a:p>
            <a:pPr>
              <a:spcBef>
                <a:spcPts val="600"/>
              </a:spcBef>
            </a:pPr>
            <a:endParaRPr lang="en-GB" altLang="zh-CN" sz="2000" dirty="0" smtClean="0"/>
          </a:p>
          <a:p>
            <a:pPr>
              <a:spcBef>
                <a:spcPts val="600"/>
              </a:spcBef>
            </a:pPr>
            <a:r>
              <a:rPr lang="en-GB" altLang="zh-CN" sz="2000" dirty="0" smtClean="0"/>
              <a:t>Whether specify the requirements of other receiver(s) for PCFICH/PDCCH/PHICH, such as LMMSE-IRC only receiver or CRS-IC only receiver, depends on feasibility study and RAN </a:t>
            </a:r>
            <a:r>
              <a:rPr lang="en-GB" altLang="zh-CN" sz="2000" dirty="0" err="1" smtClean="0"/>
              <a:t>plenary’s</a:t>
            </a:r>
            <a:r>
              <a:rPr lang="en-GB" altLang="zh-CN" sz="2000" dirty="0" smtClean="0"/>
              <a:t> decision.</a:t>
            </a:r>
          </a:p>
          <a:p>
            <a:pPr lvl="1">
              <a:spcBef>
                <a:spcPts val="600"/>
              </a:spcBef>
              <a:buNone/>
            </a:pPr>
            <a:endParaRPr lang="en-GB" altLang="en-US" sz="1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5747</TotalTime>
  <Words>199</Words>
  <Application>Microsoft Office PowerPoint</Application>
  <PresentationFormat>全屏显示(4:3)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candidate advanced receivers for Control Channel IM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w00124886</cp:lastModifiedBy>
  <cp:revision>555</cp:revision>
  <dcterms:created xsi:type="dcterms:W3CDTF">2013-05-13T16:02:00Z</dcterms:created>
  <dcterms:modified xsi:type="dcterms:W3CDTF">2015-11-20T07:31:03Z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_new_ms_pID_72543">
    <vt:lpwstr>(3)5tVGog07QBi2/1xwy5hkDlXV7C5Np26V0PhfmUyDkIRpgRtkqOwO9qt5SOkUfrpl8gNO01in
k0d7EF7rn78RBOuyWizrAjfVTU/RyYMTOUCFks8DCHIFA+JDCeM3uvcBw0+eBQT/1sJUX0g/
6Y/RShWo63a6wOc8Hfu1GKAK0dX/Rlmj1N4Xh+IBwtyZ9YLgBVw0zZAabieYqRiiYRNvdqxm
umTQxdbOWblmBYEanw</vt:lpwstr>
  </property>
  <property fmtid="{D5CDD505-2E9C-101B-9397-08002B2CF9AE}" pid="7" name="_new_ms_pID_725431">
    <vt:lpwstr>YYs/KfbyCI/GbkTUKc6w1EbLn1yoQi3Xn2YmtwOQvvNoVWWGl8K8ta
AjsB0OcnFmS8XhEUPLVj1Hh2yBBTrEqttWR6xLU5GPxFSMxdFeaO2RPQHx4IAZLjtE9aUNNk
+0bQ/LCdlX8Xmkff2/PhOoNH3ezZrrEPWk4/Ebu7Ijo8VJ1IRnDrMeUdv13w2COgW2gKrrtb
UaLkWiaF0hdit6RfQBvRKR1P//QeB8YjXGtX</vt:lpwstr>
  </property>
  <property fmtid="{D5CDD505-2E9C-101B-9397-08002B2CF9AE}" pid="8" name="_new_ms_pID_725432">
    <vt:lpwstr>DjIV/qK2y8L0ZlBEToWdvvIOyNBCeta8YF1f
ZbYNY6PjpvRWOfff3iNkpP9vo9iBRvxycUGbTKFMy0OFdg4h/5A8YD5GhtXIHaeCb5Zk79hu
6MugsUJ2P0/7OPbF4i4WFA==</vt:lpwstr>
  </property>
  <property fmtid="{D5CDD505-2E9C-101B-9397-08002B2CF9AE}" pid="9" name="sflag">
    <vt:lpwstr>1447975587</vt:lpwstr>
  </property>
</Properties>
</file>