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60" r:id="rId4"/>
    <p:sldId id="261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0367" autoAdjust="0"/>
    <p:restoredTop sz="94660"/>
  </p:normalViewPr>
  <p:slideViewPr>
    <p:cSldViewPr>
      <p:cViewPr varScale="1">
        <p:scale>
          <a:sx n="71" d="100"/>
          <a:sy n="71" d="100"/>
        </p:scale>
        <p:origin x="-17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1019FC-D238-4CBF-BDAF-36A6717D16A6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15C38E-CF99-4036-A17C-7746BCCC3184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289492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2015/11/19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smtClean="0">
                <a:ea typeface="MS PGothic" pitchFamily="34" charset="-128"/>
              </a:rPr>
              <a:t>WF on EIRP Accuracy </a:t>
            </a:r>
            <a:endParaRPr lang="ja-JP" altLang="en-US" sz="4000" dirty="0" smtClean="0">
              <a:ea typeface="MS PGothic" pitchFamily="34" charset="-128"/>
            </a:endParaRPr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  <a:ea typeface="MS PGothic" pitchFamily="34" charset="-128"/>
              </a:rPr>
              <a:t>Alcatel-Lucent, Nokia, NEC, CATT, SEI, ZTE</a:t>
            </a:r>
            <a:endParaRPr lang="ja-JP" altLang="en-US" dirty="0" smtClean="0">
              <a:solidFill>
                <a:schemeClr val="tx1"/>
              </a:solidFill>
              <a:ea typeface="MS PGothic" pitchFamily="34" charset="-128"/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539750" y="404813"/>
            <a:ext cx="842486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MS PGothic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b="1" dirty="0"/>
              <a:t>3GPP </a:t>
            </a:r>
            <a:r>
              <a:rPr lang="en-US" altLang="ja-JP" sz="2400" b="1" dirty="0" smtClean="0"/>
              <a:t>RAN4#77</a:t>
            </a:r>
            <a:r>
              <a:rPr lang="en-US" altLang="ja-JP" sz="2400" b="1" dirty="0"/>
              <a:t>	</a:t>
            </a:r>
            <a:r>
              <a:rPr lang="en-US" altLang="ja-JP" sz="2400" b="1" dirty="0" smtClean="0"/>
              <a:t>	</a:t>
            </a:r>
            <a:r>
              <a:rPr lang="en-US" altLang="ja-JP" sz="2400" b="1" dirty="0"/>
              <a:t>			</a:t>
            </a:r>
            <a:r>
              <a:rPr lang="en-US" altLang="ja-JP" sz="2400" b="1" dirty="0" smtClean="0"/>
              <a:t>R4-158297</a:t>
            </a:r>
            <a:endParaRPr lang="en-US" altLang="ja-JP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b="1" dirty="0" smtClean="0"/>
              <a:t>Anaheim, CA, USA,  16-20 Nov, </a:t>
            </a:r>
            <a:r>
              <a:rPr lang="en-US" altLang="ja-JP" sz="2400" b="1" dirty="0"/>
              <a:t>2015			</a:t>
            </a:r>
          </a:p>
        </p:txBody>
      </p:sp>
    </p:spTree>
    <p:extLst>
      <p:ext uri="{BB962C8B-B14F-4D97-AF65-F5344CB8AC3E}">
        <p14:creationId xmlns:p14="http://schemas.microsoft.com/office/powerpoint/2010/main" xmlns="" val="3864691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ea typeface="MS PGothic" pitchFamily="34" charset="-128"/>
              </a:rPr>
              <a:t>Contributed Data    </a:t>
            </a:r>
            <a:endParaRPr lang="ja-JP" altLang="en-US" smtClean="0">
              <a:ea typeface="MS PGothic" pitchFamily="34" charset="-128"/>
            </a:endParaRPr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043608" y="1532569"/>
          <a:ext cx="7128794" cy="4823325"/>
        </p:xfrm>
        <a:graphic>
          <a:graphicData uri="http://schemas.openxmlformats.org/drawingml/2006/table">
            <a:tbl>
              <a:tblPr/>
              <a:tblGrid>
                <a:gridCol w="3698398"/>
                <a:gridCol w="857599"/>
                <a:gridCol w="857599"/>
                <a:gridCol w="857599"/>
                <a:gridCol w="857599"/>
              </a:tblGrid>
              <a:tr h="47992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latin typeface="Arial"/>
                          <a:ea typeface="Times New Roman"/>
                          <a:cs typeface="Times New Roman"/>
                        </a:rPr>
                        <a:t>Proposals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Times New Roman"/>
                          <a:cs typeface="Times New Roman"/>
                        </a:rPr>
                        <a:t>TRXU</a:t>
                      </a:r>
                      <a:endParaRPr lang="en-US" sz="11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Steering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Array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50" b="1">
                          <a:latin typeface="Arial"/>
                          <a:ea typeface="Times New Roman"/>
                          <a:cs typeface="Times New Roman"/>
                        </a:rPr>
                        <a:t>Value [dB]</a:t>
                      </a:r>
                      <a:endParaRPr lang="en-US" sz="11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76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Times New Roman"/>
                        </a:rPr>
                        <a:t>CATT, R4-145627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Times New Roman"/>
                          <a:cs typeface="Times New Roman"/>
                        </a:rPr>
                        <a:t>0.5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1.2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2.4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76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Times New Roman"/>
                        </a:rPr>
                        <a:t>NEC, R4-145901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Times New Roman"/>
                          <a:cs typeface="Times New Roman"/>
                        </a:rPr>
                        <a:t>1.5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Times New Roman"/>
                          <a:cs typeface="Times New Roman"/>
                        </a:rPr>
                        <a:t>1.5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2.9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76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latin typeface="Arial"/>
                          <a:ea typeface="Times New Roman"/>
                          <a:cs typeface="Times New Roman"/>
                        </a:rPr>
                        <a:t>Huawei</a:t>
                      </a:r>
                      <a:r>
                        <a:rPr lang="en-GB" sz="1200" dirty="0">
                          <a:latin typeface="Arial"/>
                          <a:ea typeface="Times New Roman"/>
                          <a:cs typeface="Times New Roman"/>
                        </a:rPr>
                        <a:t>, R4-146176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Times New Roman"/>
                          <a:cs typeface="Times New Roman"/>
                        </a:rPr>
                        <a:t>0.5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2.3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76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Times New Roman"/>
                        </a:rPr>
                        <a:t>Ericsson, R4-146289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2.25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76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Times New Roman"/>
                        </a:rPr>
                        <a:t>Nokia Networks, R4-153498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1.5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Times New Roman"/>
                          <a:cs typeface="Times New Roman"/>
                        </a:rPr>
                        <a:t>1.5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2.9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76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Times New Roman"/>
                        </a:rPr>
                        <a:t>Vodafone, R4-75AH-AAS-0087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Times New Roman"/>
                          <a:cs typeface="Times New Roman"/>
                        </a:rPr>
                        <a:t>0.5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1.5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76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Times New Roman"/>
                        </a:rPr>
                        <a:t>Telecom Italia, R4-146708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Times New Roman"/>
                          <a:cs typeface="Times New Roman"/>
                        </a:rPr>
                        <a:t>0.5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1.5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76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Times New Roman"/>
                        </a:rPr>
                        <a:t>CMCC, R4-75AH-AAS-0005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0.5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1.5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76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 err="1">
                          <a:latin typeface="Arial"/>
                          <a:ea typeface="Times New Roman"/>
                          <a:cs typeface="Times New Roman"/>
                        </a:rPr>
                        <a:t>Kathrein</a:t>
                      </a:r>
                      <a:r>
                        <a:rPr lang="en-GB" sz="1200" dirty="0">
                          <a:latin typeface="Arial"/>
                          <a:ea typeface="Times New Roman"/>
                          <a:cs typeface="Times New Roman"/>
                        </a:rPr>
                        <a:t>, R4-152625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0.5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1.5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76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Times New Roman"/>
                        </a:rPr>
                        <a:t>Alcatel-Lucent, R4-156946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Calibri"/>
                          <a:ea typeface="Times New Roman"/>
                          <a:cs typeface="Times New Roman"/>
                        </a:rPr>
                        <a:t>1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>
                          <a:latin typeface="Arial"/>
                          <a:ea typeface="Times New Roman"/>
                          <a:cs typeface="Times New Roman"/>
                        </a:rPr>
                        <a:t>2.4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1076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latin typeface="Arial"/>
                          <a:ea typeface="Times New Roman"/>
                          <a:cs typeface="Times New Roman"/>
                        </a:rPr>
                        <a:t>SEI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Calibri"/>
                          <a:ea typeface="Times New Roman"/>
                          <a:cs typeface="Times New Roman"/>
                        </a:rPr>
                        <a:t>1.5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Calibri"/>
                          <a:ea typeface="Times New Roman"/>
                          <a:cs typeface="Times New Roman"/>
                        </a:rPr>
                        <a:t>1.5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latin typeface="Arial"/>
                          <a:ea typeface="Times New Roman"/>
                          <a:cs typeface="Times New Roman"/>
                        </a:rPr>
                        <a:t>2.9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45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Times New Roman"/>
                          <a:cs typeface="Times New Roman"/>
                        </a:rPr>
                        <a:t>Average (individual)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1.6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0.85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1.17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2.16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3845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800" dirty="0">
                          <a:latin typeface="Calibri"/>
                          <a:ea typeface="Times New Roman"/>
                          <a:cs typeface="Times New Roman"/>
                        </a:rPr>
                        <a:t>Average (individual with TRXU </a:t>
                      </a:r>
                      <a:r>
                        <a:rPr lang="en-GB" sz="1800" dirty="0" smtClean="0">
                          <a:latin typeface="Calibri"/>
                          <a:ea typeface="Times New Roman"/>
                          <a:cs typeface="Times New Roman"/>
                        </a:rPr>
                        <a:t>at </a:t>
                      </a:r>
                      <a:r>
                        <a:rPr lang="en-GB" sz="1800" dirty="0">
                          <a:latin typeface="Calibri"/>
                          <a:ea typeface="Times New Roman"/>
                          <a:cs typeface="Times New Roman"/>
                        </a:rPr>
                        <a:t>2dB)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2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0.85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>
                          <a:latin typeface="Calibri"/>
                          <a:ea typeface="Times New Roman"/>
                          <a:cs typeface="Times New Roman"/>
                        </a:rPr>
                        <a:t>1.17</a:t>
                      </a:r>
                      <a:endParaRPr lang="en-US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2.47</a:t>
                      </a:r>
                      <a:endParaRPr lang="en-US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9932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sz="2800" dirty="0" smtClean="0"/>
              <a:t>Error model consisting of: </a:t>
            </a:r>
            <a:r>
              <a:rPr lang="en-GB" sz="2800" i="1" dirty="0" smtClean="0"/>
              <a:t>transceiver accuracy, steering error and array error. </a:t>
            </a:r>
            <a:r>
              <a:rPr lang="en-GB" sz="2800" dirty="0" smtClean="0"/>
              <a:t>Agreed methodology is to sum through Root sum square of the three error sources.</a:t>
            </a:r>
          </a:p>
          <a:p>
            <a:pPr lvl="0"/>
            <a:r>
              <a:rPr lang="en-GB" sz="2800" dirty="0" smtClean="0"/>
              <a:t>Averages are 2.16 dB (with 1.6 dB  transceiver accuracy) and 2.47 dB (with 2 dB transceiver accuracy). Delta is largest, up to 1 dB, in transceiver accuracy and steering error.</a:t>
            </a:r>
          </a:p>
          <a:p>
            <a:pPr lvl="0">
              <a:buNone/>
            </a:pPr>
            <a:endParaRPr lang="en-GB" sz="2800" dirty="0" smtClean="0"/>
          </a:p>
          <a:p>
            <a:pPr hangingPunct="0"/>
            <a:endParaRPr lang="en-GB" dirty="0" smtClean="0"/>
          </a:p>
          <a:p>
            <a:pPr lvl="1" hangingPunct="0"/>
            <a:endParaRPr lang="en-GB" sz="2400" dirty="0" smtClean="0"/>
          </a:p>
          <a:p>
            <a:pPr lvl="0" hangingPunct="0"/>
            <a:endParaRPr 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Based on </a:t>
            </a:r>
            <a:r>
              <a:rPr lang="en-GB" dirty="0" smtClean="0"/>
              <a:t>previously </a:t>
            </a:r>
            <a:r>
              <a:rPr lang="en-GB" dirty="0" smtClean="0"/>
              <a:t>approved 2 dB transceiver </a:t>
            </a:r>
            <a:r>
              <a:rPr lang="en-GB" dirty="0" smtClean="0"/>
              <a:t>accuracy, the proposal is:</a:t>
            </a:r>
          </a:p>
          <a:p>
            <a:endParaRPr lang="en-GB" dirty="0" smtClean="0"/>
          </a:p>
          <a:p>
            <a:pPr lvl="1"/>
            <a:r>
              <a:rPr lang="en-GB" dirty="0" smtClean="0"/>
              <a:t>Accuracy of declared EIRP of 2.4 dB.  </a:t>
            </a:r>
          </a:p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2432</TotalTime>
  <Words>210</Words>
  <Application>Microsoft Office PowerPoint</Application>
  <PresentationFormat>On-screen Show (4:3)</PresentationFormat>
  <Paragraphs>84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テーマ</vt:lpstr>
      <vt:lpstr>WF on EIRP Accuracy </vt:lpstr>
      <vt:lpstr>Contributed Data    </vt:lpstr>
      <vt:lpstr>Background    </vt:lpstr>
      <vt:lpstr>Proposal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EIRP Accuracy of AAS-BS</dc:title>
  <dc:creator>5852648</dc:creator>
  <cp:lastModifiedBy>teckh</cp:lastModifiedBy>
  <cp:revision>22</cp:revision>
  <dcterms:created xsi:type="dcterms:W3CDTF">2015-10-14T13:18:04Z</dcterms:created>
  <dcterms:modified xsi:type="dcterms:W3CDTF">2015-11-19T23:21:51Z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-939428207</vt:i4>
  </property>
  <property fmtid="{D5CDD505-2E9C-101B-9397-08002B2CF9AE}" pid="3" name="_NewReviewCycle">
    <vt:lpwstr/>
  </property>
  <property fmtid="{D5CDD505-2E9C-101B-9397-08002B2CF9AE}" pid="4" name="_EmailSubject">
    <vt:lpwstr>EIRP accuraccy</vt:lpwstr>
  </property>
  <property fmtid="{D5CDD505-2E9C-101B-9397-08002B2CF9AE}" pid="5" name="_AuthorEmail">
    <vt:lpwstr>teck.hu@alcatel-lucent.com</vt:lpwstr>
  </property>
  <property fmtid="{D5CDD505-2E9C-101B-9397-08002B2CF9AE}" pid="6" name="_AuthorEmailDisplayName">
    <vt:lpwstr>Hu, Teck H (Teck)</vt:lpwstr>
  </property>
</Properties>
</file>