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requirements for measurements for Rel-13 MTC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Nokia Networks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Alcatel-Lucent, </a:t>
            </a:r>
            <a:r>
              <a:rPr lang="en-US" dirty="0">
                <a:solidFill>
                  <a:schemeClr val="tx1"/>
                </a:solidFill>
              </a:rPr>
              <a:t>Intel </a:t>
            </a:r>
            <a:r>
              <a:rPr lang="en-US" dirty="0" smtClean="0">
                <a:solidFill>
                  <a:schemeClr val="tx1"/>
                </a:solidFill>
              </a:rPr>
              <a:t>Corporation,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smtClean="0"/>
              <a:t>R4-158174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US, November 16-20, 2015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7.7.5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RAN4 has studied measurement requirements performance for Rel-13 MTC for the last few meetings. </a:t>
            </a:r>
          </a:p>
          <a:p>
            <a:r>
              <a:rPr lang="en-US" sz="2200" dirty="0"/>
              <a:t>The progress from last meeting was captured in following WFs:</a:t>
            </a:r>
          </a:p>
          <a:p>
            <a:pPr lvl="1"/>
            <a:r>
              <a:rPr lang="en-GB" sz="1800" dirty="0" smtClean="0"/>
              <a:t>R4-156655, “</a:t>
            </a:r>
            <a:r>
              <a:rPr lang="en-US" sz="1800" dirty="0"/>
              <a:t>Way Forward on Gaps for </a:t>
            </a:r>
            <a:r>
              <a:rPr lang="en-US" sz="1800" dirty="0" err="1"/>
              <a:t>eMTC</a:t>
            </a:r>
            <a:r>
              <a:rPr lang="en-US" sz="1800" dirty="0"/>
              <a:t> measurement</a:t>
            </a:r>
            <a:r>
              <a:rPr lang="en-GB" sz="1800" dirty="0" smtClean="0"/>
              <a:t>” </a:t>
            </a:r>
          </a:p>
          <a:p>
            <a:pPr lvl="1"/>
            <a:r>
              <a:rPr lang="en-GB" sz="1800" dirty="0" smtClean="0"/>
              <a:t>R4-156657, “</a:t>
            </a:r>
            <a:r>
              <a:rPr lang="en-US" sz="1800" dirty="0"/>
              <a:t>Way Forward on </a:t>
            </a:r>
            <a:r>
              <a:rPr lang="en-US" sz="1800" dirty="0" err="1"/>
              <a:t>eMTC</a:t>
            </a:r>
            <a:r>
              <a:rPr lang="en-US" sz="1800" dirty="0"/>
              <a:t> measurement requirements</a:t>
            </a:r>
            <a:r>
              <a:rPr lang="en-GB" sz="1800" dirty="0" smtClean="0"/>
              <a:t>” </a:t>
            </a:r>
          </a:p>
          <a:p>
            <a:r>
              <a:rPr lang="en-GB" sz="2200" dirty="0" smtClean="0"/>
              <a:t>There were some remaining issues left as FFS, and this has been discussed at RAN4#77 meeting and is being captured in this document. </a:t>
            </a:r>
          </a:p>
          <a:p>
            <a:endParaRPr lang="en-GB" sz="2200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for normal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/>
          <a:lstStyle/>
          <a:p>
            <a:r>
              <a:rPr lang="en-US" sz="2000" dirty="0" smtClean="0"/>
              <a:t>L1 measurement period:</a:t>
            </a:r>
            <a:endParaRPr lang="en-US" sz="2000" dirty="0"/>
          </a:p>
          <a:p>
            <a:pPr lvl="1"/>
            <a:r>
              <a:rPr lang="en-GB" sz="1800" dirty="0" smtClean="0"/>
              <a:t>Rel-12 category 0 UE requirement on L1 measurement period (400 </a:t>
            </a:r>
            <a:r>
              <a:rPr lang="en-GB" sz="1800" dirty="0" err="1" smtClean="0"/>
              <a:t>ms</a:t>
            </a:r>
            <a:r>
              <a:rPr lang="en-GB" sz="1800" dirty="0" smtClean="0"/>
              <a:t>) for RSRP/RSRQ is reused for Rel-13 MTC UEs under normal coverage. </a:t>
            </a:r>
          </a:p>
          <a:p>
            <a:r>
              <a:rPr lang="en-US" sz="2000" dirty="0" smtClean="0"/>
              <a:t>Cell detection delay:</a:t>
            </a:r>
            <a:endParaRPr lang="en-US" sz="2000" dirty="0"/>
          </a:p>
          <a:p>
            <a:pPr lvl="1"/>
            <a:r>
              <a:rPr lang="en-GB" sz="1800" dirty="0"/>
              <a:t>Rel-12 category 0 UE requirement on </a:t>
            </a:r>
            <a:r>
              <a:rPr lang="en-GB" sz="1800" dirty="0" smtClean="0"/>
              <a:t>cell detection delay (600 </a:t>
            </a:r>
            <a:r>
              <a:rPr lang="en-GB" sz="1800" dirty="0" err="1" smtClean="0"/>
              <a:t>ms</a:t>
            </a:r>
            <a:r>
              <a:rPr lang="en-GB" sz="1800" dirty="0" smtClean="0"/>
              <a:t> for PCI acquisition + 400 </a:t>
            </a:r>
            <a:r>
              <a:rPr lang="en-GB" sz="1800" dirty="0" err="1" smtClean="0"/>
              <a:t>ms</a:t>
            </a:r>
            <a:r>
              <a:rPr lang="en-GB" sz="1800" dirty="0" smtClean="0"/>
              <a:t> measurement) is </a:t>
            </a:r>
            <a:r>
              <a:rPr lang="en-GB" sz="1800" dirty="0"/>
              <a:t>reused for Rel-13 MTC UEs under normal coverage. </a:t>
            </a:r>
            <a:endParaRPr lang="en-GB" sz="1800" dirty="0" smtClean="0"/>
          </a:p>
          <a:p>
            <a:r>
              <a:rPr lang="en-GB" sz="2200" dirty="0" smtClean="0"/>
              <a:t>From RAN4 perspective the legacy </a:t>
            </a:r>
            <a:r>
              <a:rPr lang="en-GB" sz="2200" dirty="0" smtClean="0"/>
              <a:t>gap pattern is reused by Rel-13 MTC UEs for retuning to central PRBs dedicated for </a:t>
            </a:r>
            <a:r>
              <a:rPr lang="en-GB" sz="2200" dirty="0" smtClean="0"/>
              <a:t>intra-frequency. This is subject to RAN1 </a:t>
            </a:r>
            <a:r>
              <a:rPr lang="en-GB" sz="2200" dirty="0"/>
              <a:t>LS reply. </a:t>
            </a:r>
            <a:endParaRPr lang="en-GB" sz="2200" dirty="0" smtClean="0"/>
          </a:p>
          <a:p>
            <a:endParaRPr lang="en-GB" sz="2000" dirty="0"/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  <a:p>
            <a:endParaRPr lang="en-GB" sz="2000" dirty="0"/>
          </a:p>
          <a:p>
            <a:endParaRPr lang="en-GB" sz="2000" b="1" dirty="0"/>
          </a:p>
          <a:p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4582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for enhanced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5410200"/>
          </a:xfrm>
        </p:spPr>
        <p:txBody>
          <a:bodyPr>
            <a:noAutofit/>
          </a:bodyPr>
          <a:lstStyle/>
          <a:p>
            <a:r>
              <a:rPr lang="en-US" sz="1800" dirty="0"/>
              <a:t>L1 measurement </a:t>
            </a:r>
            <a:r>
              <a:rPr lang="en-US" sz="1800" dirty="0" smtClean="0"/>
              <a:t>period for RSRP/RSRQ is defined as 800 </a:t>
            </a:r>
            <a:r>
              <a:rPr lang="en-US" sz="1800" dirty="0" err="1" smtClean="0"/>
              <a:t>ms</a:t>
            </a:r>
            <a:r>
              <a:rPr lang="en-US" sz="1800" dirty="0" smtClean="0"/>
              <a:t> for Rel-13 MTC UEs under enhanced coverage. </a:t>
            </a:r>
          </a:p>
          <a:p>
            <a:r>
              <a:rPr lang="en-GB" sz="1800" dirty="0"/>
              <a:t>Minimum SNR level to which the new accuracy requirements are applicable are changed from FFS to -15 </a:t>
            </a:r>
            <a:r>
              <a:rPr lang="en-GB" sz="1800" dirty="0" err="1"/>
              <a:t>dB</a:t>
            </a:r>
            <a:r>
              <a:rPr lang="en-GB" sz="1800" dirty="0" err="1" smtClean="0"/>
              <a:t>.</a:t>
            </a:r>
            <a:endParaRPr lang="en-GB" sz="1800" dirty="0" smtClean="0"/>
          </a:p>
          <a:p>
            <a:r>
              <a:rPr lang="en-GB" sz="1800" dirty="0" smtClean="0"/>
              <a:t> </a:t>
            </a:r>
            <a:r>
              <a:rPr lang="en-US" sz="1800" dirty="0" smtClean="0"/>
              <a:t>Cell </a:t>
            </a:r>
            <a:r>
              <a:rPr lang="en-US" sz="1800" dirty="0"/>
              <a:t>detection </a:t>
            </a:r>
            <a:r>
              <a:rPr lang="en-US" sz="1800" dirty="0" smtClean="0"/>
              <a:t>delay requirements is defined as follows for UEs operating under enhanced coverage</a:t>
            </a:r>
          </a:p>
          <a:p>
            <a:pPr lvl="1"/>
            <a:r>
              <a:rPr lang="en-US" sz="1400" dirty="0" smtClean="0"/>
              <a:t>Option 1: 320s detection time with 0.8s sampling period with the side condition below table</a:t>
            </a:r>
            <a:endParaRPr lang="en-US" sz="1400" dirty="0"/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  <a:p>
            <a:pPr lvl="1"/>
            <a:endParaRPr lang="en-GB" sz="1600" dirty="0" smtClean="0"/>
          </a:p>
          <a:p>
            <a:pPr lvl="1"/>
            <a:endParaRPr lang="en-GB" sz="1600" dirty="0" smtClean="0"/>
          </a:p>
          <a:p>
            <a:pPr lvl="1"/>
            <a:endParaRPr lang="en-GB" sz="1600" dirty="0"/>
          </a:p>
          <a:p>
            <a:pPr lvl="1"/>
            <a:endParaRPr lang="en-GB" sz="1600" dirty="0" smtClean="0"/>
          </a:p>
          <a:p>
            <a:pPr lvl="1"/>
            <a:endParaRPr lang="en-GB" sz="1600" dirty="0" smtClean="0"/>
          </a:p>
          <a:p>
            <a:pPr lvl="1"/>
            <a:r>
              <a:rPr lang="en-GB" sz="1600" dirty="0" smtClean="0"/>
              <a:t>Other </a:t>
            </a:r>
            <a:r>
              <a:rPr lang="en-GB" sz="1600" dirty="0" smtClean="0"/>
              <a:t>options are not precluded:</a:t>
            </a:r>
          </a:p>
          <a:p>
            <a:r>
              <a:rPr lang="en-GB" sz="1800" dirty="0" smtClean="0"/>
              <a:t>From </a:t>
            </a:r>
            <a:r>
              <a:rPr lang="en-GB" sz="1800" dirty="0"/>
              <a:t>RAN4 perspective </a:t>
            </a:r>
            <a:r>
              <a:rPr lang="en-GB" sz="1800" dirty="0"/>
              <a:t>the, legacy </a:t>
            </a:r>
            <a:r>
              <a:rPr lang="en-GB" sz="1800" dirty="0"/>
              <a:t>gap pattern is reused by Rel-13 MTC UEs </a:t>
            </a:r>
            <a:r>
              <a:rPr lang="en-GB" sz="1800" dirty="0" smtClean="0"/>
              <a:t>for </a:t>
            </a:r>
            <a:r>
              <a:rPr lang="en-GB" sz="1800" dirty="0"/>
              <a:t>retuning to central </a:t>
            </a:r>
            <a:r>
              <a:rPr lang="en-GB" sz="1800" dirty="0" smtClean="0"/>
              <a:t>PRBs dedicated for intra-frequency. </a:t>
            </a:r>
            <a:r>
              <a:rPr lang="en-GB" sz="1800" dirty="0"/>
              <a:t>This is subject to RAN1 LS reply. </a:t>
            </a:r>
          </a:p>
          <a:p>
            <a:r>
              <a:rPr lang="en-GB" sz="1800" dirty="0" smtClean="0"/>
              <a:t>SI </a:t>
            </a:r>
            <a:r>
              <a:rPr lang="en-GB" sz="1800" dirty="0" smtClean="0"/>
              <a:t>reading requirement</a:t>
            </a:r>
          </a:p>
          <a:p>
            <a:pPr lvl="1"/>
            <a:r>
              <a:rPr lang="en-GB" sz="1400" dirty="0" smtClean="0"/>
              <a:t>Rel-12 category 0 UE requirements on CGI acquisition requirements of [190] </a:t>
            </a:r>
            <a:r>
              <a:rPr lang="en-GB" sz="1400" dirty="0" err="1" smtClean="0"/>
              <a:t>ms</a:t>
            </a:r>
            <a:r>
              <a:rPr lang="en-GB" sz="1400" dirty="0" smtClean="0"/>
              <a:t> is used.</a:t>
            </a:r>
          </a:p>
          <a:p>
            <a:pPr lvl="1"/>
            <a:r>
              <a:rPr lang="en-GB" sz="1400" dirty="0" smtClean="0"/>
              <a:t>The exact repetition number for MIB/SIB1bis is pending RAN1 agreement. </a:t>
            </a:r>
          </a:p>
          <a:p>
            <a:pPr lvl="1"/>
            <a:r>
              <a:rPr lang="en-GB" sz="1400" dirty="0" smtClean="0"/>
              <a:t>The requirement on minimum ACK/NACKs is TBD.</a:t>
            </a:r>
          </a:p>
          <a:p>
            <a:endParaRPr lang="en-GB" sz="18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marL="457200" lvl="1" indent="0">
              <a:buNone/>
            </a:pPr>
            <a:endParaRPr lang="en-GB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083093"/>
              </p:ext>
            </p:extLst>
          </p:nvPr>
        </p:nvGraphicFramePr>
        <p:xfrm>
          <a:off x="1600200" y="2743200"/>
          <a:ext cx="6019801" cy="1828802"/>
        </p:xfrm>
        <a:graphic>
          <a:graphicData uri="http://schemas.openxmlformats.org/drawingml/2006/table">
            <a:tbl>
              <a:tblPr firstRow="1" firstCol="1" bandRow="1"/>
              <a:tblGrid>
                <a:gridCol w="2006053"/>
                <a:gridCol w="2006874"/>
                <a:gridCol w="2006874"/>
              </a:tblGrid>
              <a:tr h="78377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SCH </a:t>
                      </a:r>
                      <a:r>
                        <a:rPr lang="en-GB" sz="1000" b="1" dirty="0" err="1">
                          <a:effectLst/>
                          <a:latin typeface="Times New Roman"/>
                          <a:ea typeface="MS Mincho"/>
                          <a:cs typeface="Arial"/>
                        </a:rPr>
                        <a:t>Ês</a:t>
                      </a:r>
                      <a:r>
                        <a:rPr lang="en-GB" sz="1000" b="1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/</a:t>
                      </a:r>
                      <a:r>
                        <a:rPr lang="en-GB" sz="1000" b="1" dirty="0" err="1">
                          <a:effectLst/>
                          <a:latin typeface="Times New Roman"/>
                          <a:ea typeface="MS Mincho"/>
                          <a:cs typeface="Arial"/>
                        </a:rPr>
                        <a:t>Iot</a:t>
                      </a:r>
                      <a:r>
                        <a:rPr lang="en-GB" sz="1000" b="1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 of already identified cell including serving cell: Q1</a:t>
                      </a:r>
                      <a:endParaRPr lang="sv-SE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S Mincho"/>
                        </a:rPr>
                        <a:t>Neighbouring cell </a:t>
                      </a:r>
                      <a:r>
                        <a:rPr lang="en-GB" sz="1000" b="1">
                          <a:effectLst/>
                          <a:latin typeface="Times New Roman"/>
                          <a:ea typeface="MS Mincho"/>
                          <a:cs typeface="Arial"/>
                        </a:rPr>
                        <a:t>SCH Ês/Iot: Q2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  <a:cs typeface="v4.2.0"/>
                        </a:rPr>
                        <a:t>T</a:t>
                      </a:r>
                      <a:r>
                        <a:rPr lang="en-GB" sz="1000" baseline="-25000">
                          <a:effectLst/>
                          <a:latin typeface="Times New Roman"/>
                          <a:ea typeface="Times New Roman"/>
                          <a:cs typeface="v4.2.0"/>
                        </a:rPr>
                        <a:t>basic_identify_E-UTRA_FDD_UE cat M1, intra</a:t>
                      </a:r>
                      <a:r>
                        <a:rPr lang="en-GB" sz="1000">
                          <a:effectLst/>
                          <a:latin typeface="Times New Roman"/>
                          <a:ea typeface="Times New Roman"/>
                          <a:cs typeface="v4.2.0"/>
                        </a:rPr>
                        <a:t> </a:t>
                      </a:r>
                      <a:r>
                        <a:rPr lang="en-GB" sz="100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(s)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25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</a:rPr>
                        <a:t>-15≤</a:t>
                      </a: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Arial"/>
                        </a:rPr>
                        <a:t>Q1&lt;-6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</a:rPr>
                        <a:t>-15≤ </a:t>
                      </a: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Arial"/>
                        </a:rPr>
                        <a:t>Q2 &lt; -6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</a:rPr>
                        <a:t>320 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25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</a:rPr>
                        <a:t>-15≤</a:t>
                      </a: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Arial"/>
                        </a:rPr>
                        <a:t>Q1&lt;-6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Arial"/>
                        </a:rPr>
                        <a:t>Q2</a:t>
                      </a: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Arial"/>
                          <a:sym typeface="Symbol"/>
                        </a:rPr>
                        <a:t></a:t>
                      </a:r>
                      <a:r>
                        <a:rPr lang="en-GB" sz="1000">
                          <a:effectLst/>
                          <a:latin typeface="Times New Roman"/>
                          <a:ea typeface="MS Mincho"/>
                          <a:cs typeface="Arial"/>
                        </a:rPr>
                        <a:t>-6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S Mincho"/>
                        </a:rPr>
                        <a:t>320 </a:t>
                      </a:r>
                      <a:endParaRPr lang="sv-SE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Q1</a:t>
                      </a: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  <a:cs typeface="Arial"/>
                          <a:sym typeface="Symbol"/>
                        </a:rPr>
                        <a:t></a:t>
                      </a: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 -6</a:t>
                      </a:r>
                      <a:endParaRPr lang="sv-SE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Q2</a:t>
                      </a: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  <a:cs typeface="Arial"/>
                          <a:sym typeface="Symbol"/>
                        </a:rPr>
                        <a:t></a:t>
                      </a: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  <a:cs typeface="Arial"/>
                        </a:rPr>
                        <a:t>-6</a:t>
                      </a:r>
                      <a:endParaRPr lang="sv-SE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S Mincho"/>
                        </a:rPr>
                        <a:t>Requirements in 8.11.2 apply</a:t>
                      </a:r>
                      <a:endParaRPr lang="sv-SE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131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422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requirements for measurements for Rel-13 MTC UE</vt:lpstr>
      <vt:lpstr>Background</vt:lpstr>
      <vt:lpstr>Proposals for normal coverage</vt:lpstr>
      <vt:lpstr>Proposal for enhanced coverage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158</cp:revision>
  <dcterms:created xsi:type="dcterms:W3CDTF">2006-08-16T00:00:00Z</dcterms:created>
  <dcterms:modified xsi:type="dcterms:W3CDTF">2015-11-20T20:13:11Z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