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40" r:id="rId6"/>
    <p:sldId id="341" r:id="rId7"/>
    <p:sldId id="345" r:id="rId8"/>
    <p:sldId id="346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19.11.2015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11/19/2015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smtClean="0"/>
              <a:t>WF on DL Control Channel IM Interference models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ZTE, Ericsson, LGE, </a:t>
            </a:r>
            <a:br>
              <a:rPr lang="en-US" altLang="en-US" sz="2800" dirty="0" smtClean="0">
                <a:solidFill>
                  <a:srgbClr val="898989"/>
                </a:solidFill>
              </a:rPr>
            </a:br>
            <a:r>
              <a:rPr lang="en-US" altLang="en-US" sz="2800" dirty="0" smtClean="0">
                <a:solidFill>
                  <a:srgbClr val="898989"/>
                </a:solidFill>
              </a:rPr>
              <a:t>Huawei, </a:t>
            </a:r>
            <a:r>
              <a:rPr lang="en-US" altLang="en-US" sz="2800" dirty="0" smtClean="0">
                <a:solidFill>
                  <a:srgbClr val="898989"/>
                </a:solidFill>
              </a:rPr>
              <a:t>HiSilicon</a:t>
            </a:r>
            <a:endParaRPr lang="en-US" altLang="en-US" sz="2800" dirty="0" smtClean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560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3GPP TSG-RAN WG4 Meeting #77</a:t>
            </a:r>
            <a:br>
              <a:rPr lang="en-US" altLang="zh-CN" sz="1800" b="1"/>
            </a:br>
            <a:r>
              <a:rPr lang="en-GB" altLang="en-US" sz="1800" b="1">
                <a:ea typeface="SimSun" panose="02010600030101010101" pitchFamily="2" charset="-122"/>
              </a:rPr>
              <a:t>Anaheim, CA, US</a:t>
            </a:r>
            <a:r>
              <a:rPr lang="pt-BR" altLang="en-US" sz="1800" b="1">
                <a:ea typeface="SimSun" panose="02010600030101010101" pitchFamily="2" charset="-122"/>
              </a:rPr>
              <a:t>, </a:t>
            </a:r>
            <a:r>
              <a:rPr lang="en-GB" altLang="en-US" sz="1800" b="1">
                <a:ea typeface="SimSun" panose="02010600030101010101" pitchFamily="2" charset="-122"/>
              </a:rPr>
              <a:t>16 – 20 Nov, 2015</a:t>
            </a:r>
            <a:endParaRPr lang="en-US" altLang="zh-CN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Agenda Item: 7.4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188" y="323850"/>
            <a:ext cx="1204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R4-158135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Way Forward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altLang="en-US" sz="2000" u="sng" dirty="0" smtClean="0"/>
              <a:t>Interference power profile</a:t>
            </a:r>
          </a:p>
          <a:p>
            <a:pPr lvl="1">
              <a:spcBef>
                <a:spcPts val="600"/>
              </a:spcBef>
            </a:pPr>
            <a:r>
              <a:rPr lang="en-GB" altLang="en-US" sz="1800" dirty="0" smtClean="0"/>
              <a:t>Rel-12 NAICS WI for Scenario 1, Low SINR, 40% RU</a:t>
            </a:r>
          </a:p>
          <a:p>
            <a:pPr lvl="1">
              <a:spcBef>
                <a:spcPts val="600"/>
              </a:spcBef>
            </a:pPr>
            <a:r>
              <a:rPr lang="en-GB" altLang="en-US" sz="1800" dirty="0" smtClean="0"/>
              <a:t>Option 1: High INR </a:t>
            </a:r>
            <a:r>
              <a:rPr lang="pl-PL" altLang="en-US" sz="1800" dirty="0" smtClean="0"/>
              <a:t>(I1/Noc = </a:t>
            </a:r>
            <a:r>
              <a:rPr lang="en-US" altLang="en-US" sz="1800" dirty="0" smtClean="0"/>
              <a:t>13.91</a:t>
            </a:r>
            <a:r>
              <a:rPr lang="pl-PL" altLang="en-US" sz="1800" dirty="0" smtClean="0"/>
              <a:t> dB, I2/Noc = </a:t>
            </a:r>
            <a:r>
              <a:rPr lang="en-US" altLang="en-US" sz="1800" dirty="0" smtClean="0"/>
              <a:t>3.34</a:t>
            </a:r>
            <a:r>
              <a:rPr lang="pl-PL" altLang="en-US" sz="1800" dirty="0" smtClean="0"/>
              <a:t> dB)</a:t>
            </a:r>
            <a:endParaRPr lang="en-US" altLang="en-US" sz="1800" dirty="0" smtClean="0"/>
          </a:p>
          <a:p>
            <a:pPr lvl="1">
              <a:spcBef>
                <a:spcPts val="600"/>
              </a:spcBef>
            </a:pPr>
            <a:r>
              <a:rPr lang="en-GB" altLang="en-US" sz="1800" dirty="0" smtClean="0"/>
              <a:t>Option 2: Medium INR </a:t>
            </a:r>
            <a:r>
              <a:rPr lang="pl-PL" altLang="en-US" sz="1800" dirty="0" smtClean="0"/>
              <a:t>(</a:t>
            </a:r>
            <a:r>
              <a:rPr lang="en-GB" altLang="en-US" sz="1800" dirty="0" smtClean="0"/>
              <a:t>I1/</a:t>
            </a:r>
            <a:r>
              <a:rPr lang="en-GB" altLang="en-US" sz="1800" dirty="0" err="1" smtClean="0"/>
              <a:t>Noc</a:t>
            </a:r>
            <a:r>
              <a:rPr lang="en-GB" altLang="en-US" sz="1800" dirty="0" smtClean="0"/>
              <a:t> = 7.77 dB, I2/</a:t>
            </a:r>
            <a:r>
              <a:rPr lang="en-GB" altLang="en-US" sz="1800" dirty="0" err="1" smtClean="0"/>
              <a:t>Noc</a:t>
            </a:r>
            <a:r>
              <a:rPr lang="en-GB" altLang="en-US" sz="1800" dirty="0" smtClean="0"/>
              <a:t> = 2.29 dB</a:t>
            </a:r>
            <a:r>
              <a:rPr lang="pl-PL" altLang="en-US" sz="1800" dirty="0" smtClean="0"/>
              <a:t>)</a:t>
            </a:r>
            <a:endParaRPr lang="en-US" altLang="en-US" sz="1800" dirty="0" smtClean="0"/>
          </a:p>
          <a:p>
            <a:pPr>
              <a:spcBef>
                <a:spcPts val="1200"/>
              </a:spcBef>
            </a:pPr>
            <a:r>
              <a:rPr lang="en-GB" altLang="en-US" sz="2000" u="sng" dirty="0"/>
              <a:t>Interference CRS pattern</a:t>
            </a:r>
          </a:p>
          <a:p>
            <a:pPr lvl="1">
              <a:spcBef>
                <a:spcPts val="600"/>
              </a:spcBef>
            </a:pPr>
            <a:r>
              <a:rPr lang="en-GB" altLang="en-US" sz="1800" dirty="0" smtClean="0"/>
              <a:t>Colliding CRS Cell IDs pattern: Cell ID 0/6/1 (S/I1/I2)</a:t>
            </a:r>
          </a:p>
          <a:p>
            <a:pPr lvl="1">
              <a:spcBef>
                <a:spcPts val="600"/>
              </a:spcBef>
            </a:pPr>
            <a:r>
              <a:rPr lang="en-GB" altLang="en-US" sz="1800" dirty="0" smtClean="0"/>
              <a:t>Non-Colliding CRS Cell IDs pattern: Cell ID 0/1/6 (S/I1/I2)</a:t>
            </a:r>
          </a:p>
          <a:p>
            <a:pPr lvl="1">
              <a:spcBef>
                <a:spcPts val="600"/>
              </a:spcBef>
            </a:pPr>
            <a:r>
              <a:rPr lang="en-US" altLang="en-US" sz="1800" dirty="0" smtClean="0"/>
              <a:t>May be further revisited in case technical issues are identified</a:t>
            </a:r>
            <a:endParaRPr lang="en-GB" altLang="en-US" sz="1800" dirty="0" smtClean="0"/>
          </a:p>
          <a:p>
            <a:pPr>
              <a:spcBef>
                <a:spcPts val="1200"/>
              </a:spcBef>
            </a:pPr>
            <a:r>
              <a:rPr lang="en-GB" altLang="en-US" sz="2000" u="sng" dirty="0" smtClean="0"/>
              <a:t>Antenna configuration and number of CRS APs</a:t>
            </a:r>
            <a:endParaRPr lang="en-GB" altLang="en-US" sz="2000" dirty="0" smtClean="0"/>
          </a:p>
          <a:p>
            <a:pPr lvl="1">
              <a:spcBef>
                <a:spcPts val="600"/>
              </a:spcBef>
            </a:pPr>
            <a:r>
              <a:rPr lang="en-GB" altLang="en-US" sz="1800" dirty="0" smtClean="0"/>
              <a:t>2x2 antenna configuration with low correlation, 2 CRS APs</a:t>
            </a:r>
          </a:p>
          <a:p>
            <a:pPr lvl="1">
              <a:spcBef>
                <a:spcPts val="600"/>
              </a:spcBef>
            </a:pPr>
            <a:endParaRPr lang="en-GB" altLang="en-US" sz="1800" dirty="0" smtClean="0"/>
          </a:p>
          <a:p>
            <a:pPr>
              <a:spcBef>
                <a:spcPts val="600"/>
              </a:spcBef>
            </a:pPr>
            <a:endParaRPr lang="en-GB" altLang="en-US" sz="2000" u="sng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Way Forward (2)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GB" altLang="en-US" sz="1800" u="sng" dirty="0" smtClean="0"/>
              <a:t>PDCCH/PDCCH/PHICH interference model for synchronous networks</a:t>
            </a:r>
            <a:endParaRPr lang="en-GB" altLang="en-US" sz="1800" dirty="0" smtClean="0"/>
          </a:p>
          <a:p>
            <a:pPr lvl="1">
              <a:spcBef>
                <a:spcPts val="300"/>
              </a:spcBef>
            </a:pPr>
            <a:r>
              <a:rPr lang="en-GB" altLang="en-US" sz="1600" dirty="0" smtClean="0"/>
              <a:t>The following serving and interference cell CFI values are used</a:t>
            </a:r>
          </a:p>
          <a:p>
            <a:pPr lvl="2">
              <a:spcBef>
                <a:spcPts val="300"/>
              </a:spcBef>
            </a:pPr>
            <a:r>
              <a:rPr lang="en-GB" altLang="en-US" sz="1400" dirty="0" smtClean="0"/>
              <a:t>Option 1: CFI</a:t>
            </a:r>
            <a:r>
              <a:rPr lang="en-GB" altLang="en-US" sz="1400" baseline="-25000" dirty="0" smtClean="0"/>
              <a:t>S</a:t>
            </a:r>
            <a:r>
              <a:rPr lang="en-GB" altLang="en-US" sz="1400" dirty="0" smtClean="0"/>
              <a:t> = 1, CFI</a:t>
            </a:r>
            <a:r>
              <a:rPr lang="en-GB" altLang="en-US" sz="1400" baseline="-25000" dirty="0" smtClean="0"/>
              <a:t>I</a:t>
            </a:r>
            <a:r>
              <a:rPr lang="en-GB" altLang="en-US" sz="1400" dirty="0" smtClean="0"/>
              <a:t> = 1</a:t>
            </a:r>
          </a:p>
          <a:p>
            <a:pPr lvl="2">
              <a:spcBef>
                <a:spcPts val="300"/>
              </a:spcBef>
            </a:pPr>
            <a:r>
              <a:rPr lang="en-GB" altLang="en-US" sz="1400" dirty="0" smtClean="0"/>
              <a:t>Option 2: CFI</a:t>
            </a:r>
            <a:r>
              <a:rPr lang="en-GB" altLang="en-US" sz="1400" baseline="-25000" dirty="0" smtClean="0"/>
              <a:t>S</a:t>
            </a:r>
            <a:r>
              <a:rPr lang="en-GB" altLang="en-US" sz="1400" dirty="0" smtClean="0"/>
              <a:t> = 3, CFI</a:t>
            </a:r>
            <a:r>
              <a:rPr lang="en-GB" altLang="en-US" sz="1400" baseline="-25000" dirty="0" smtClean="0"/>
              <a:t>I</a:t>
            </a:r>
            <a:r>
              <a:rPr lang="en-GB" altLang="en-US" sz="1400" dirty="0" smtClean="0"/>
              <a:t> = 3</a:t>
            </a:r>
          </a:p>
          <a:p>
            <a:pPr lvl="2">
              <a:spcBef>
                <a:spcPts val="300"/>
              </a:spcBef>
            </a:pPr>
            <a:r>
              <a:rPr lang="en-GB" altLang="en-US" sz="1400" dirty="0" smtClean="0"/>
              <a:t>Option 3: CFI</a:t>
            </a:r>
            <a:r>
              <a:rPr lang="en-GB" altLang="en-US" sz="1400" baseline="-25000" dirty="0" smtClean="0"/>
              <a:t>S</a:t>
            </a:r>
            <a:r>
              <a:rPr lang="en-GB" altLang="en-US" sz="1400" dirty="0" smtClean="0"/>
              <a:t> = 3, CFI</a:t>
            </a:r>
            <a:r>
              <a:rPr lang="en-GB" altLang="en-US" sz="1400" baseline="-25000" dirty="0" smtClean="0"/>
              <a:t>I</a:t>
            </a:r>
            <a:r>
              <a:rPr lang="en-GB" altLang="en-US" sz="1400" dirty="0" smtClean="0"/>
              <a:t> = 1</a:t>
            </a:r>
          </a:p>
          <a:p>
            <a:pPr lvl="1">
              <a:spcBef>
                <a:spcPts val="300"/>
              </a:spcBef>
            </a:pPr>
            <a:r>
              <a:rPr lang="en-GB" altLang="en-US" sz="1600" dirty="0" smtClean="0"/>
              <a:t>PDCCH </a:t>
            </a:r>
            <a:r>
              <a:rPr lang="en-GB" altLang="en-US" sz="1600" dirty="0" smtClean="0"/>
              <a:t>interference is emulated using random QPSK-modulated symbols with the SFBC-based precoding.</a:t>
            </a:r>
          </a:p>
          <a:p>
            <a:pPr lvl="1">
              <a:spcBef>
                <a:spcPts val="300"/>
              </a:spcBef>
            </a:pPr>
            <a:r>
              <a:rPr lang="en-GB" altLang="en-US" sz="1600" dirty="0" smtClean="0"/>
              <a:t>Working assumption: PHICH </a:t>
            </a:r>
            <a:r>
              <a:rPr lang="en-GB" altLang="en-US" sz="1600" dirty="0"/>
              <a:t>interference is emulated using random QPSK-modulated symbols </a:t>
            </a:r>
            <a:r>
              <a:rPr lang="en-GB" altLang="en-US" sz="1600" dirty="0" smtClean="0"/>
              <a:t>with </a:t>
            </a:r>
            <a:r>
              <a:rPr lang="en-GB" altLang="en-US" sz="1600" dirty="0"/>
              <a:t>the SFBC-based precoding</a:t>
            </a:r>
            <a:r>
              <a:rPr lang="en-GB" altLang="en-US" sz="1600" dirty="0" smtClean="0"/>
              <a:t>. </a:t>
            </a:r>
          </a:p>
          <a:p>
            <a:pPr lvl="2">
              <a:spcBef>
                <a:spcPts val="300"/>
              </a:spcBef>
            </a:pPr>
            <a:r>
              <a:rPr lang="en-GB" altLang="en-US" sz="1400" dirty="0" smtClean="0"/>
              <a:t>Companies can bring inputs on the explicit PHICH interference model in the next meeting.</a:t>
            </a:r>
            <a:endParaRPr lang="en-GB" altLang="en-US" sz="1400" dirty="0"/>
          </a:p>
          <a:p>
            <a:pPr lvl="1">
              <a:spcBef>
                <a:spcPts val="300"/>
              </a:spcBef>
            </a:pPr>
            <a:r>
              <a:rPr lang="en-GB" altLang="en-US" sz="1600" dirty="0" smtClean="0"/>
              <a:t>Partial PDCCH/PHICH interference loading is used. Loading level is FFS (e.g. 50 or 75%).</a:t>
            </a:r>
          </a:p>
          <a:p>
            <a:pPr lvl="1">
              <a:spcBef>
                <a:spcPts val="300"/>
              </a:spcBef>
            </a:pPr>
            <a:r>
              <a:rPr lang="en-GB" altLang="en-US" sz="1600" dirty="0" smtClean="0"/>
              <a:t>Non-uniform PDCCH/PHICH power boosting is used. Details FFS (e.g. random value from -6 to 6 dB)</a:t>
            </a:r>
          </a:p>
          <a:p>
            <a:pPr lvl="1">
              <a:spcBef>
                <a:spcPts val="300"/>
              </a:spcBef>
            </a:pPr>
            <a:r>
              <a:rPr lang="en-US" altLang="en-US" sz="1600" dirty="0" smtClean="0"/>
              <a:t>Interference presence and power boosting modeling granularity is FFS between per-REG and per-CCE level.</a:t>
            </a:r>
            <a:endParaRPr lang="en-GB" altLang="en-US" sz="1600" dirty="0" smtClean="0"/>
          </a:p>
          <a:p>
            <a:pPr lvl="1">
              <a:spcBef>
                <a:spcPts val="300"/>
              </a:spcBef>
            </a:pPr>
            <a:r>
              <a:rPr lang="en-GB" altLang="en-US" sz="1600" dirty="0" smtClean="0"/>
              <a:t>Time and frequency offset model: Reuse Rel-12 NAICS assumptions for performance gain test cases (i.e. Interference cell #1 – 2us, 200Hz, Interference cell #2 – 3us, 300Hz)</a:t>
            </a:r>
          </a:p>
          <a:p>
            <a:pPr lvl="1">
              <a:spcBef>
                <a:spcPts val="300"/>
              </a:spcBef>
            </a:pPr>
            <a:r>
              <a:rPr lang="en-US" altLang="en-US" sz="1600" dirty="0" smtClean="0"/>
              <a:t>Both colliding and non-colliding CRS scenarios are considered.</a:t>
            </a:r>
            <a:endParaRPr lang="en-GB" altLang="en-US" sz="1600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6C468E-5E0A-4F3B-A603-60A6EB637FD4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Way Forward (3)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/>
            <a:r>
              <a:rPr lang="en-GB" altLang="en-US" sz="2000" u="sng" dirty="0" smtClean="0"/>
              <a:t>EPDCCH interference model for synchronous networks</a:t>
            </a:r>
            <a:endParaRPr lang="en-GB" altLang="en-US" sz="2000" dirty="0" smtClean="0"/>
          </a:p>
          <a:p>
            <a:pPr lvl="1" algn="just"/>
            <a:r>
              <a:rPr lang="en-GB" altLang="en-US" sz="1800" dirty="0" smtClean="0"/>
              <a:t>Control region duration in the serving and interference cells</a:t>
            </a:r>
          </a:p>
          <a:p>
            <a:pPr lvl="2" algn="just"/>
            <a:r>
              <a:rPr lang="en-GB" altLang="en-US" sz="1600" dirty="0" smtClean="0"/>
              <a:t>Previous agreements are revised to align with the existing EPDCCH FRCs</a:t>
            </a:r>
          </a:p>
          <a:p>
            <a:pPr lvl="2" algn="just"/>
            <a:r>
              <a:rPr lang="en-GB" altLang="en-US" sz="1600" dirty="0" smtClean="0"/>
              <a:t>Distributed EPDCCH: CFI=2, EPDCCH starting symbols is derived from CFI</a:t>
            </a:r>
          </a:p>
          <a:p>
            <a:pPr lvl="2" algn="just"/>
            <a:r>
              <a:rPr lang="en-GB" altLang="en-US" sz="1600" dirty="0" smtClean="0"/>
              <a:t>Localized EPDCCH: The EPDCCH starting symbol is 2. CFI = 1. EPDCCH starting symbol is RRC configured.</a:t>
            </a:r>
            <a:endParaRPr lang="en-GB" altLang="en-US" sz="1600" dirty="0" smtClean="0">
              <a:solidFill>
                <a:srgbClr val="FF0000"/>
              </a:solidFill>
            </a:endParaRPr>
          </a:p>
          <a:p>
            <a:pPr lvl="2" algn="just"/>
            <a:r>
              <a:rPr lang="en-GB" altLang="en-US" sz="1600" dirty="0" smtClean="0"/>
              <a:t>Aligned control regions and EPDCCH starting symbols in the serving and interference cells</a:t>
            </a:r>
          </a:p>
          <a:p>
            <a:pPr lvl="1" algn="just"/>
            <a:r>
              <a:rPr lang="en-GB" altLang="en-US" sz="1800" dirty="0" smtClean="0"/>
              <a:t>Non-colliding CRS scenarios is considered only</a:t>
            </a:r>
          </a:p>
          <a:p>
            <a:pPr lvl="1" algn="just"/>
            <a:r>
              <a:rPr lang="en-GB" altLang="en-US" sz="1800" dirty="0" smtClean="0"/>
              <a:t>PDSCH interference model</a:t>
            </a:r>
          </a:p>
          <a:p>
            <a:pPr lvl="2" algn="just"/>
            <a:r>
              <a:rPr lang="en-US" altLang="en-US" sz="1600" dirty="0" smtClean="0"/>
              <a:t>Interference structure</a:t>
            </a:r>
          </a:p>
          <a:p>
            <a:pPr lvl="3" algn="just"/>
            <a:r>
              <a:rPr lang="en-US" altLang="en-US" sz="1400" dirty="0" smtClean="0"/>
              <a:t>Option 1: Reuse PDSCH interference model from Rel-11 Type A receiver requirements</a:t>
            </a:r>
          </a:p>
          <a:p>
            <a:pPr lvl="3" algn="just"/>
            <a:r>
              <a:rPr lang="en-US" altLang="en-US" sz="1400" dirty="0" smtClean="0"/>
              <a:t>Option 2: TM9 QPSK RI = 1</a:t>
            </a:r>
          </a:p>
          <a:p>
            <a:pPr lvl="2" algn="just"/>
            <a:r>
              <a:rPr lang="en-US" altLang="en-US" sz="1600" dirty="0" smtClean="0"/>
              <a:t>Partial loading model is used.</a:t>
            </a:r>
          </a:p>
          <a:p>
            <a:pPr lvl="3" algn="just"/>
            <a:r>
              <a:rPr lang="en-US" altLang="en-US" sz="1400" dirty="0" smtClean="0"/>
              <a:t>Option 1: per-TTI level partial level model (i.e. on/off interference model)</a:t>
            </a:r>
          </a:p>
          <a:p>
            <a:pPr lvl="3" algn="just"/>
            <a:r>
              <a:rPr lang="en-US" altLang="en-US" sz="1400" dirty="0" smtClean="0"/>
              <a:t>Option 2: per-PRB model</a:t>
            </a:r>
          </a:p>
          <a:p>
            <a:pPr lvl="3" algn="just"/>
            <a:r>
              <a:rPr lang="en-US" altLang="en-US" sz="1400" dirty="0" smtClean="0"/>
              <a:t>Loading level is FFS (e.g. 50%)</a:t>
            </a:r>
            <a:endParaRPr lang="en-GB" altLang="en-US" sz="1400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64D66A-4ECF-4152-B660-13BF93B68C92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 (4)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/>
            <a:r>
              <a:rPr lang="en-GB" altLang="en-US" sz="2000" smtClean="0"/>
              <a:t>Companies are encouraged to bring inputs on further downselection of the interference model parameters in the next meeting</a:t>
            </a:r>
          </a:p>
          <a:p>
            <a:pPr algn="just"/>
            <a:endParaRPr lang="en-GB" altLang="en-US" sz="2200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D0C703F-0938-4078-A522-7592B4DA815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17c5c574-4f42-45b3-8a7f-77d8e859d074"/>
    <ds:schemaRef ds:uri="66EEDB98-F073-460B-B9B0-9643F9FE785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5128</TotalTime>
  <Words>496</Words>
  <Application>Microsoft Office PowerPoint</Application>
  <PresentationFormat>On-screen Show (4:3)</PresentationFormat>
  <Paragraphs>52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SimSun</vt:lpstr>
      <vt:lpstr>SimSun</vt:lpstr>
      <vt:lpstr>Arial</vt:lpstr>
      <vt:lpstr>Calibri</vt:lpstr>
      <vt:lpstr>Office Theme</vt:lpstr>
      <vt:lpstr>WF on DL Control Channel IM Interference models</vt:lpstr>
      <vt:lpstr>Way Forward (1)</vt:lpstr>
      <vt:lpstr>Way Forward (2)</vt:lpstr>
      <vt:lpstr>Way Forward (3)</vt:lpstr>
      <vt:lpstr>Way Forward (4)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Andrey Chervyakov</cp:lastModifiedBy>
  <cp:revision>503</cp:revision>
  <dcterms:created xsi:type="dcterms:W3CDTF">2013-05-13T16:02:00Z</dcterms:created>
  <dcterms:modified xsi:type="dcterms:W3CDTF">2015-11-20T00:38:14Z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</Properties>
</file>