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53FC36-8818-433F-8E84-543C7C4B8133}" type="datetimeFigureOut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3D8B40-F8DE-471A-B258-04D7BB668B5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04964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B653A-20B9-438F-97C1-B8671927FDAA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084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CEE2E-BF20-4ABF-BF09-94F6B2D9EF5D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0530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091612-D33E-46E5-B988-14D6EBFB8E85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0036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7ADCBE-3B17-472B-B14C-D44B8FF151FE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74059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49AE30-5FD6-42B1-A15E-0A61B9B62E4E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768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E1F504-39F1-45A3-8906-D04B7D1D81F6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07838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3E1483-8A4C-488C-8613-1F055A681104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8040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627D5-7B3A-4292-AD25-42AA21D82072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676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ED376A-3F9A-4D93-ACBE-F4471B59828F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7328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22A25C-3660-435B-B485-DFEE8D5EFDAA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72762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890E33-CB55-4BDC-8C31-F6F2255E1280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6941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38F1C7-D182-484D-A42E-0E7C1544195F}" type="datetime1">
              <a:rPr kumimoji="1" lang="ja-JP" altLang="en-US" smtClean="0"/>
              <a:t>2015/11/9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814A90-C9F2-4C00-9856-B6279B2DB16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09592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>
            <p:ph type="ctrTitle"/>
          </p:nvPr>
        </p:nvSpPr>
        <p:spPr>
          <a:xfrm>
            <a:off x="0" y="2492896"/>
            <a:ext cx="9144000" cy="1827634"/>
          </a:xfrm>
          <a:prstGeom prst="rect">
            <a:avLst/>
          </a:prstGeo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altLang="ja-JP" sz="5400" b="1" dirty="0" smtClean="0"/>
              <a:t>Delta values discussion</a:t>
            </a:r>
            <a:br>
              <a:rPr lang="en-US" altLang="ja-JP" sz="5400" b="1" dirty="0" smtClean="0"/>
            </a:br>
            <a:r>
              <a:rPr lang="en-US" altLang="ja-JP" sz="5400" b="1" dirty="0" smtClean="0"/>
              <a:t>&lt;=&gt; REFSENS margin discussion</a:t>
            </a:r>
            <a:endParaRPr kumimoji="1" lang="ja-JP" altLang="en-US" sz="5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4606279"/>
            <a:ext cx="6400800" cy="1752600"/>
          </a:xfrm>
          <a:prstGeom prst="rect">
            <a:avLst/>
          </a:prstGeom>
        </p:spPr>
        <p:txBody>
          <a:bodyPr anchor="ctr" anchorCtr="1">
            <a:norm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KDDI Corporation</a:t>
            </a:r>
            <a:endParaRPr kumimoji="1" lang="ja-JP" altLang="en-US" sz="4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正方形/長方形 4"/>
          <p:cNvSpPr>
            <a:spLocks noChangeArrowheads="1"/>
          </p:cNvSpPr>
          <p:nvPr/>
        </p:nvSpPr>
        <p:spPr bwMode="auto">
          <a:xfrm>
            <a:off x="165100" y="115888"/>
            <a:ext cx="8824913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3GPP TSG-RAN WG4 </a:t>
            </a:r>
            <a:r>
              <a:rPr kumimoji="1" lang="de-DE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meeting #7</a:t>
            </a:r>
            <a:r>
              <a:rPr lang="en-US" altLang="ja-JP" sz="2400" b="1" kern="0" dirty="0">
                <a:solidFill>
                  <a:sysClr val="windowText" lastClr="000000"/>
                </a:solidFill>
                <a:cs typeface="Arial" charset="0"/>
              </a:rPr>
              <a:t>7</a:t>
            </a:r>
            <a:r>
              <a:rPr kumimoji="1" lang="de-DE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</a:t>
            </a:r>
            <a:endParaRPr kumimoji="1" lang="ja-JP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Anaheim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CA, US</a:t>
            </a:r>
            <a:r>
              <a:rPr kumimoji="1" lang="pt-BR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, </a:t>
            </a:r>
            <a:r>
              <a:rPr lang="en-GB" altLang="ja-JP" sz="2400" b="1" kern="0" dirty="0" smtClean="0">
                <a:solidFill>
                  <a:sysClr val="windowText" lastClr="000000"/>
                </a:solidFill>
              </a:rPr>
              <a:t>16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</a:t>
            </a:r>
            <a:r>
              <a:rPr kumimoji="1" lang="en-GB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– </a:t>
            </a:r>
            <a:r>
              <a:rPr lang="en-GB" altLang="ja-JP" sz="2400" b="1" kern="0" noProof="0" dirty="0" smtClean="0">
                <a:solidFill>
                  <a:sysClr val="windowText" lastClr="000000"/>
                </a:solidFill>
              </a:rPr>
              <a:t>20</a:t>
            </a:r>
            <a:r>
              <a:rPr kumimoji="1" lang="en-GB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</a:rPr>
              <a:t> November, 2015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GB" alt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Agenda Item: </a:t>
            </a:r>
            <a:r>
              <a:rPr lang="en-US" altLang="ja-JP" sz="2400" b="1" kern="0" noProof="0" dirty="0" smtClean="0">
                <a:solidFill>
                  <a:sysClr val="windowText" lastClr="000000"/>
                </a:solidFill>
                <a:cs typeface="Arial" charset="0"/>
              </a:rPr>
              <a:t>7.43.2.3</a:t>
            </a:r>
            <a:endParaRPr kumimoji="1" lang="en-US" altLang="ja-JP" sz="2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	Document </a:t>
            </a:r>
            <a:r>
              <a:rPr kumimoji="1" lang="en-US" altLang="ja-JP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charset="-128"/>
                <a:cs typeface="Arial" charset="0"/>
              </a:rPr>
              <a:t>for: Approval</a:t>
            </a:r>
            <a:endParaRPr kumimoji="1" lang="en-US" altLang="en-US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itchFamily="34" charset="0"/>
              <a:ea typeface="ＭＳ Ｐゴシック" charset="-128"/>
              <a:cs typeface="Arial" charset="0"/>
            </a:endParaRPr>
          </a:p>
        </p:txBody>
      </p:sp>
      <p:sp>
        <p:nvSpPr>
          <p:cNvPr id="7" name="正方形/長方形 8"/>
          <p:cNvSpPr>
            <a:spLocks noChangeArrowheads="1"/>
          </p:cNvSpPr>
          <p:nvPr/>
        </p:nvSpPr>
        <p:spPr bwMode="auto">
          <a:xfrm>
            <a:off x="7378700" y="136525"/>
            <a:ext cx="15408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b="1" dirty="0">
                <a:cs typeface="Arial" charset="0"/>
              </a:rPr>
              <a:t>R4-</a:t>
            </a:r>
            <a:r>
              <a:rPr lang="en-US" altLang="ja-JP" sz="2400" b="1" dirty="0" smtClean="0">
                <a:cs typeface="Arial" charset="0"/>
              </a:rPr>
              <a:t>157561</a:t>
            </a:r>
            <a:endParaRPr lang="ja-JP" altLang="en-US" sz="2400" dirty="0">
              <a:cs typeface="Arial" charset="0"/>
            </a:endParaRPr>
          </a:p>
        </p:txBody>
      </p:sp>
      <p:sp>
        <p:nvSpPr>
          <p:cNvPr id="8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AE69BC1F-7649-41C5-89CD-C8001ED7C6A6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9005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20"/>
          </a:xfrm>
        </p:spPr>
        <p:txBody>
          <a:bodyPr>
            <a:normAutofit/>
          </a:bodyPr>
          <a:lstStyle/>
          <a:p>
            <a:r>
              <a:rPr kumimoji="1" lang="en-US" altLang="ja-JP" sz="2800" dirty="0" smtClean="0"/>
              <a:t>In RAN4#76-bis, delta values for CA_28A-42A were proposed as follows;</a:t>
            </a:r>
            <a:endParaRPr kumimoji="1" lang="ja-JP" altLang="en-US" sz="280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2</a:t>
            </a:fld>
            <a:endParaRPr kumimoji="1"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272994"/>
              </p:ext>
            </p:extLst>
          </p:nvPr>
        </p:nvGraphicFramePr>
        <p:xfrm>
          <a:off x="435373" y="2780928"/>
          <a:ext cx="8385099" cy="670560"/>
        </p:xfrm>
        <a:graphic>
          <a:graphicData uri="http://schemas.openxmlformats.org/drawingml/2006/table">
            <a:tbl>
              <a:tblPr/>
              <a:tblGrid>
                <a:gridCol w="2912491"/>
                <a:gridCol w="1847994"/>
                <a:gridCol w="1796051"/>
                <a:gridCol w="1828563"/>
              </a:tblGrid>
              <a:tr h="18002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Inter-band CA Configuration</a:t>
                      </a:r>
                      <a:endParaRPr lang="ja-JP" sz="1800" b="0" u="none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u="none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E-UTRA Band</a:t>
                      </a:r>
                      <a:endParaRPr lang="ja-JP" sz="1800" b="0" u="none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0" u="none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ΔT</a:t>
                      </a:r>
                      <a:r>
                        <a:rPr lang="en-US" sz="1600" b="0" u="none" baseline="-25000" dirty="0" err="1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IB,c</a:t>
                      </a:r>
                      <a:r>
                        <a:rPr lang="en-US" sz="1600" b="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  [dB]</a:t>
                      </a:r>
                      <a:endParaRPr lang="ja-JP" sz="1800" b="0" u="none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600" b="0" u="none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ΔR</a:t>
                      </a:r>
                      <a:r>
                        <a:rPr lang="en-US" altLang="ja-JP" sz="1600" b="0" u="none" baseline="-25000" dirty="0" err="1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IB,c</a:t>
                      </a:r>
                      <a:r>
                        <a:rPr lang="en-US" altLang="ja-JP" sz="1600" b="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  [dB]</a:t>
                      </a:r>
                      <a:endParaRPr lang="ja-JP" altLang="ja-JP" sz="1800" b="0" u="none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01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CA_28A-4</a:t>
                      </a:r>
                      <a:r>
                        <a:rPr lang="en-US" altLang="ja-JP" sz="1400" b="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2</a:t>
                      </a:r>
                      <a:r>
                        <a:rPr lang="en-US" sz="1400" b="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A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u="none" dirty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28</a:t>
                      </a:r>
                      <a:endParaRPr lang="ja-JP" sz="1600" b="0" u="none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u="none" dirty="0" smtClean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0.</a:t>
                      </a:r>
                      <a:r>
                        <a:rPr lang="en-US" altLang="ja-JP" sz="1400" b="0" u="none" dirty="0" smtClean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6</a:t>
                      </a:r>
                      <a:endParaRPr lang="ja-JP" sz="1600" b="0" u="none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400" b="1" u="none" dirty="0" smtClean="0">
                          <a:solidFill>
                            <a:srgbClr val="0000CC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0.2</a:t>
                      </a:r>
                      <a:endParaRPr lang="ja-JP" sz="1400" b="1" u="none" dirty="0">
                        <a:solidFill>
                          <a:srgbClr val="0000CC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9001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4</a:t>
                      </a:r>
                      <a:r>
                        <a:rPr lang="en-US" altLang="ja-JP" sz="1400" b="0" u="non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ＭＳ 明朝"/>
                          <a:cs typeface="Times New Roman"/>
                        </a:rPr>
                        <a:t>2</a:t>
                      </a:r>
                      <a:endParaRPr lang="ja-JP" sz="1600" b="0" u="none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0" u="none" dirty="0" smtClean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0.</a:t>
                      </a:r>
                      <a:r>
                        <a:rPr lang="en-US" altLang="ja-JP" sz="1400" b="0" u="none" dirty="0" smtClean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8</a:t>
                      </a:r>
                      <a:endParaRPr lang="ja-JP" sz="1600" b="0" u="none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400" b="0" u="none" dirty="0" smtClean="0">
                          <a:solidFill>
                            <a:schemeClr val="tx1"/>
                          </a:solidFill>
                          <a:effectLst/>
                          <a:latin typeface="Arial Unicode MS" panose="020B0604020202020204" pitchFamily="50" charset="-128"/>
                          <a:ea typeface="Arial Unicode MS" panose="020B0604020202020204" pitchFamily="50" charset="-128"/>
                          <a:cs typeface="Arial Unicode MS" panose="020B0604020202020204" pitchFamily="50" charset="-128"/>
                        </a:rPr>
                        <a:t>0</a:t>
                      </a:r>
                      <a:endParaRPr lang="ja-JP" sz="1400" b="0" u="none" dirty="0">
                        <a:solidFill>
                          <a:schemeClr val="tx1"/>
                        </a:solidFill>
                        <a:effectLst/>
                        <a:latin typeface="Arial Unicode MS" panose="020B0604020202020204" pitchFamily="50" charset="-128"/>
                        <a:ea typeface="Arial Unicode MS" panose="020B0604020202020204" pitchFamily="50" charset="-128"/>
                        <a:cs typeface="Arial Unicode MS" panose="020B0604020202020204" pitchFamily="50" charset="-12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467544" y="3789040"/>
            <a:ext cx="8229600" cy="2448272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However, one company objected on proposed </a:t>
            </a:r>
            <a:r>
              <a:rPr lang="en-US" altLang="ja-JP" dirty="0" err="1" smtClean="0">
                <a:effectLst/>
                <a:latin typeface="+mj-lt"/>
                <a:ea typeface="ＭＳ 明朝"/>
                <a:cs typeface="Times New Roman"/>
              </a:rPr>
              <a:t>ΔR</a:t>
            </a:r>
            <a:r>
              <a:rPr lang="en-US" altLang="ja-JP" baseline="-25000" dirty="0" err="1" smtClean="0">
                <a:effectLst/>
                <a:latin typeface="+mj-lt"/>
                <a:ea typeface="ＭＳ 明朝"/>
                <a:cs typeface="Times New Roman"/>
              </a:rPr>
              <a:t>IB,c</a:t>
            </a:r>
            <a:r>
              <a:rPr lang="en-US" altLang="ja-JP" dirty="0" smtClean="0">
                <a:effectLst/>
                <a:latin typeface="+mj-lt"/>
                <a:ea typeface="ＭＳ 明朝"/>
                <a:cs typeface="Times New Roman"/>
              </a:rPr>
              <a:t> </a:t>
            </a:r>
            <a:r>
              <a:rPr lang="en-US" altLang="ja-JP" dirty="0" smtClean="0"/>
              <a:t> value </a:t>
            </a:r>
            <a:r>
              <a:rPr lang="en-US" altLang="ja-JP" b="1" u="sng" dirty="0" smtClean="0">
                <a:solidFill>
                  <a:srgbClr val="FF0000"/>
                </a:solidFill>
              </a:rPr>
              <a:t>because REFSENS requirement for Band 28 has huge margin</a:t>
            </a:r>
            <a:r>
              <a:rPr lang="en-US" altLang="ja-JP" dirty="0" smtClean="0"/>
              <a:t>.</a:t>
            </a:r>
          </a:p>
          <a:p>
            <a:r>
              <a:rPr lang="en-US" altLang="ja-JP" dirty="0" smtClean="0"/>
              <a:t>We have strong concern on such a working procedure </a:t>
            </a:r>
            <a:r>
              <a:rPr lang="en-US" altLang="ja-JP" b="1" u="sng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because discussion between CA requirement and REFSENS requirement should be originally separated</a:t>
            </a:r>
            <a:r>
              <a:rPr lang="en-US" altLang="ja-JP" dirty="0" smtClean="0"/>
              <a:t>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421263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Justification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196951"/>
          </a:xfrm>
        </p:spPr>
        <p:txBody>
          <a:bodyPr>
            <a:normAutofit/>
          </a:bodyPr>
          <a:lstStyle/>
          <a:p>
            <a:r>
              <a:rPr kumimoji="1" lang="en-US" altLang="ja-JP" dirty="0" smtClean="0"/>
              <a:t>During CA_1A-28A discussion, RAN4 agreed that delta values due to HTF (Harmonic Trap Filter) shall be (</a:t>
            </a:r>
            <a:r>
              <a:rPr lang="en-US" altLang="ja-JP" dirty="0" err="1" smtClean="0">
                <a:latin typeface="Symbol" panose="05050102010706020507" pitchFamily="18" charset="2"/>
                <a:ea typeface="ＭＳ 明朝"/>
                <a:cs typeface="Times New Roman"/>
              </a:rPr>
              <a:t>D</a:t>
            </a:r>
            <a:r>
              <a:rPr lang="en-US" altLang="ja-JP" b="0" u="none" dirty="0" err="1" smtClean="0">
                <a:solidFill>
                  <a:schemeClr val="tx1"/>
                </a:solidFill>
                <a:effectLst/>
                <a:latin typeface="+mj-lt"/>
                <a:ea typeface="ＭＳ 明朝"/>
                <a:cs typeface="Times New Roman"/>
              </a:rPr>
              <a:t>T</a:t>
            </a:r>
            <a:r>
              <a:rPr lang="en-US" altLang="ja-JP" b="0" u="none" baseline="-25000" dirty="0" err="1" smtClean="0">
                <a:solidFill>
                  <a:schemeClr val="tx1"/>
                </a:solidFill>
                <a:effectLst/>
                <a:latin typeface="+mj-lt"/>
                <a:ea typeface="ＭＳ 明朝"/>
                <a:cs typeface="Times New Roman"/>
              </a:rPr>
              <a:t>IB,c</a:t>
            </a:r>
            <a:r>
              <a:rPr kumimoji="1" lang="en-US" altLang="ja-JP" dirty="0" smtClean="0"/>
              <a:t>, </a:t>
            </a:r>
            <a:r>
              <a:rPr lang="en-US" altLang="ja-JP" dirty="0" err="1" smtClean="0">
                <a:latin typeface="Symbol" panose="05050102010706020507" pitchFamily="18" charset="2"/>
                <a:ea typeface="ＭＳ 明朝"/>
                <a:cs typeface="Times New Roman"/>
              </a:rPr>
              <a:t>D</a:t>
            </a:r>
            <a:r>
              <a:rPr lang="en-US" altLang="ja-JP" dirty="0" err="1" smtClean="0">
                <a:ea typeface="ＭＳ 明朝"/>
                <a:cs typeface="Times New Roman"/>
              </a:rPr>
              <a:t>R</a:t>
            </a:r>
            <a:r>
              <a:rPr lang="en-US" altLang="ja-JP" baseline="-25000" dirty="0" err="1" smtClean="0">
                <a:ea typeface="ＭＳ 明朝"/>
                <a:cs typeface="Times New Roman"/>
              </a:rPr>
              <a:t>IB,c</a:t>
            </a:r>
            <a:r>
              <a:rPr kumimoji="1" lang="en-US" altLang="ja-JP" dirty="0" smtClean="0"/>
              <a:t>) = (0.3 dB, 0.2 dB).</a:t>
            </a:r>
          </a:p>
          <a:p>
            <a:pPr marL="457200" lvl="1" indent="0">
              <a:buNone/>
            </a:pPr>
            <a:r>
              <a:rPr lang="en-US" altLang="ja-JP" dirty="0" smtClean="0">
                <a:sym typeface="Wingdings" panose="05000000000000000000" pitchFamily="2" charset="2"/>
              </a:rPr>
              <a:t> See agreed </a:t>
            </a:r>
            <a:r>
              <a:rPr lang="en-US" altLang="ja-JP" dirty="0" err="1" smtClean="0">
                <a:sym typeface="Wingdings" panose="05000000000000000000" pitchFamily="2" charset="2"/>
              </a:rPr>
              <a:t>tdoc</a:t>
            </a:r>
            <a:r>
              <a:rPr lang="en-US" altLang="ja-JP" dirty="0" smtClean="0">
                <a:sym typeface="Wingdings" panose="05000000000000000000" pitchFamily="2" charset="2"/>
              </a:rPr>
              <a:t> </a:t>
            </a:r>
            <a:r>
              <a:rPr lang="en-US" altLang="ja-JP" b="1" u="sng" dirty="0" smtClean="0">
                <a:solidFill>
                  <a:srgbClr val="0000CC"/>
                </a:solidFill>
                <a:sym typeface="Wingdings" panose="05000000000000000000" pitchFamily="2" charset="2"/>
              </a:rPr>
              <a:t>R4-145821</a:t>
            </a:r>
            <a:r>
              <a:rPr lang="en-US" altLang="ja-JP" dirty="0" smtClean="0">
                <a:sym typeface="Wingdings" panose="05000000000000000000" pitchFamily="2" charset="2"/>
              </a:rPr>
              <a:t>.  See also </a:t>
            </a:r>
            <a:r>
              <a:rPr lang="en-US" altLang="ja-JP" b="1" u="sng" dirty="0" smtClean="0">
                <a:solidFill>
                  <a:srgbClr val="0000CC"/>
                </a:solidFill>
                <a:sym typeface="Wingdings" panose="05000000000000000000" pitchFamily="2" charset="2"/>
              </a:rPr>
              <a:t>R4-145593</a:t>
            </a:r>
            <a:r>
              <a:rPr lang="en-US" altLang="ja-JP" dirty="0" smtClean="0">
                <a:sym typeface="Wingdings" panose="05000000000000000000" pitchFamily="2" charset="2"/>
              </a:rPr>
              <a:t>, which was approved as Chairman’s note for RAN4#71 during discussion on R4-145554.</a:t>
            </a:r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76084" y="4581128"/>
            <a:ext cx="8597917" cy="1754326"/>
          </a:xfrm>
          <a:prstGeom prst="rect">
            <a:avLst/>
          </a:prstGeom>
          <a:solidFill>
            <a:srgbClr val="0000CC"/>
          </a:solidFill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b="1" dirty="0" smtClean="0">
                <a:solidFill>
                  <a:schemeClr val="bg1"/>
                </a:solidFill>
              </a:rPr>
              <a:t>Observation#1: Delta values due to HTF was already agreed in the past RAN4 meeting.  There is no justification to object this. </a:t>
            </a:r>
            <a:endParaRPr lang="ja-JP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2731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" y="274638"/>
            <a:ext cx="9052561" cy="1143000"/>
          </a:xfrm>
        </p:spPr>
        <p:txBody>
          <a:bodyPr>
            <a:noAutofit/>
          </a:bodyPr>
          <a:lstStyle/>
          <a:p>
            <a:r>
              <a:rPr kumimoji="1" lang="en-US" altLang="ja-JP" sz="3600" b="1" dirty="0" smtClean="0"/>
              <a:t>Why objects past agreement?</a:t>
            </a:r>
            <a:endParaRPr kumimoji="1" lang="ja-JP" altLang="en-US" sz="3600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484784"/>
            <a:ext cx="8694489" cy="3124943"/>
          </a:xfrm>
        </p:spPr>
        <p:txBody>
          <a:bodyPr>
            <a:normAutofit fontScale="92500" lnSpcReduction="10000"/>
          </a:bodyPr>
          <a:lstStyle/>
          <a:p>
            <a:r>
              <a:rPr kumimoji="1" lang="en-US" altLang="ja-JP" dirty="0" smtClean="0"/>
              <a:t>Objector insisted that REFSENS margin is huge compared to Band 28 REFSENS requirement.  </a:t>
            </a:r>
            <a:r>
              <a:rPr lang="en-US" altLang="ja-JP" dirty="0" smtClean="0"/>
              <a:t>Hence, </a:t>
            </a:r>
            <a:r>
              <a:rPr lang="en-US" altLang="ja-JP" dirty="0" smtClean="0">
                <a:latin typeface="Symbol" panose="05050102010706020507" pitchFamily="18" charset="2"/>
                <a:ea typeface="ＭＳ 明朝"/>
                <a:cs typeface="Times New Roman"/>
              </a:rPr>
              <a:t>D</a:t>
            </a:r>
            <a:r>
              <a:rPr lang="en-US" altLang="ja-JP" dirty="0" smtClean="0">
                <a:ea typeface="ＭＳ 明朝"/>
                <a:cs typeface="Times New Roman"/>
              </a:rPr>
              <a:t>R</a:t>
            </a:r>
            <a:r>
              <a:rPr lang="en-US" altLang="ja-JP" baseline="-25000" dirty="0" smtClean="0">
                <a:ea typeface="ＭＳ 明朝"/>
                <a:cs typeface="Times New Roman"/>
              </a:rPr>
              <a:t>IB</a:t>
            </a:r>
            <a:r>
              <a:rPr lang="en-US" altLang="ja-JP" dirty="0" smtClean="0"/>
              <a:t> = 0.2 dB is not acceptable and should be 0 </a:t>
            </a:r>
            <a:r>
              <a:rPr lang="en-US" altLang="ja-JP" dirty="0" err="1" smtClean="0"/>
              <a:t>dB.</a:t>
            </a:r>
            <a:endParaRPr kumimoji="1" lang="en-US" altLang="ja-JP" dirty="0" smtClean="0"/>
          </a:p>
          <a:p>
            <a:r>
              <a:rPr lang="en-US" altLang="ja-JP" dirty="0" smtClean="0"/>
              <a:t>It is quite understandable that one tries to specify better requirement.  However, REFSENS margin discussion should be done under single Band 28 requirements (i.e. TEI-11 or something like that).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正方形/長方形 4"/>
          <p:cNvSpPr/>
          <p:nvPr/>
        </p:nvSpPr>
        <p:spPr>
          <a:xfrm>
            <a:off x="276084" y="4581128"/>
            <a:ext cx="8597917" cy="1754326"/>
          </a:xfrm>
          <a:prstGeom prst="rect">
            <a:avLst/>
          </a:prstGeom>
          <a:solidFill>
            <a:srgbClr val="0000CC"/>
          </a:solidFill>
          <a:ln w="317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ja-JP" sz="3600" b="1" dirty="0" smtClean="0">
                <a:solidFill>
                  <a:schemeClr val="bg1"/>
                </a:solidFill>
              </a:rPr>
              <a:t>Observation#2: Discussion on Band 28 REFSENS margin should NOT be done under certain CA combination’s agenda.</a:t>
            </a:r>
            <a:endParaRPr lang="ja-JP" altLang="en-U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765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Recommendation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It is recommended to</a:t>
            </a:r>
            <a:r>
              <a:rPr kumimoji="1" lang="en-US" altLang="ja-JP" dirty="0" smtClean="0"/>
              <a:t> request specific agenda item for Band 28 REFSENS discussion and should get RAN4 approval.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Not only </a:t>
            </a:r>
            <a:r>
              <a:rPr lang="en-US" altLang="ja-JP" dirty="0" smtClean="0"/>
              <a:t>during</a:t>
            </a:r>
            <a:r>
              <a:rPr kumimoji="1" lang="en-US" altLang="ja-JP" dirty="0" smtClean="0"/>
              <a:t> CA_28A-42A, but also during other CA combinations, similar comments have been seen.  This kind of activities delays companies’ business plans and should be prohibited in 3GPP.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Agreements in past RAN4 meetings should not be ignored unless RAN4 approves to change the agreements.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88491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 smtClean="0"/>
              <a:t>We propose to approve R4-157048 and R4-157049 as UE RF requirements for CA_28A-42A and CA_28A-42C.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REFSENS margin discussion should no longer be brought in specific CA combinations’ discussion in the future.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616244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Notice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We deeply appreciate efforts to try to specify better requirements.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However, we believe that past agreements should not be ignored.  </a:t>
            </a:r>
          </a:p>
          <a:p>
            <a:endParaRPr lang="en-US" altLang="ja-JP" dirty="0"/>
          </a:p>
          <a:p>
            <a:r>
              <a:rPr kumimoji="1" lang="en-US" altLang="ja-JP" dirty="0" smtClean="0"/>
              <a:t>If one would like to change past agreements, he/she should get another approval to change the past agreements.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14A90-C9F2-4C00-9856-B6279B2DB16F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096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411</Words>
  <Application>Microsoft Office PowerPoint</Application>
  <PresentationFormat>画面に合わせる (4:3)</PresentationFormat>
  <Paragraphs>54</Paragraphs>
  <Slides>7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8" baseType="lpstr">
      <vt:lpstr>Office ​​テーマ</vt:lpstr>
      <vt:lpstr>Delta values discussion &lt;=&gt; REFSENS margin discussion</vt:lpstr>
      <vt:lpstr>Background</vt:lpstr>
      <vt:lpstr>Justification</vt:lpstr>
      <vt:lpstr>Why objects past agreement?</vt:lpstr>
      <vt:lpstr>Recommendation</vt:lpstr>
      <vt:lpstr>Proposal</vt:lpstr>
      <vt:lpstr>Notice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Delta values discussion &lt;=&gt; REFSENS margin discussion</dc:title>
  <dc:creator>OM</dc:creator>
  <cp:lastModifiedBy>OM</cp:lastModifiedBy>
  <cp:revision>13</cp:revision>
  <dcterms:created xsi:type="dcterms:W3CDTF">2015-11-06T06:20:44Z</dcterms:created>
  <dcterms:modified xsi:type="dcterms:W3CDTF">2015-11-09T11:34:31Z</dcterms:modified>
</cp:coreProperties>
</file>