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318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24936" cy="1470025"/>
          </a:xfrm>
        </p:spPr>
        <p:txBody>
          <a:bodyPr/>
          <a:lstStyle/>
          <a:p>
            <a:r>
              <a:rPr kumimoji="1" lang="en-US" altLang="ja-JP" dirty="0" smtClean="0"/>
              <a:t>Way Forward on LTE TRP/TRS discussion</a:t>
            </a:r>
            <a:endParaRPr kumimoji="1" lang="ja-JP" altLang="en-US" dirty="0"/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611560" y="3886200"/>
            <a:ext cx="7992888" cy="1752600"/>
          </a:xfrm>
        </p:spPr>
        <p:txBody>
          <a:bodyPr>
            <a:normAutofit/>
          </a:bodyPr>
          <a:lstStyle/>
          <a:p>
            <a:pPr algn="l"/>
            <a:r>
              <a:rPr lang="en-US" altLang="ja-JP" sz="2400" b="1" dirty="0">
                <a:solidFill>
                  <a:schemeClr val="bg1">
                    <a:lumMod val="50000"/>
                  </a:schemeClr>
                </a:solidFill>
              </a:rPr>
              <a:t>Source</a:t>
            </a:r>
            <a:r>
              <a:rPr lang="ja-JP" altLang="en-US" sz="2400" b="1" dirty="0">
                <a:solidFill>
                  <a:schemeClr val="bg1">
                    <a:lumMod val="50000"/>
                  </a:schemeClr>
                </a:solidFill>
              </a:rPr>
              <a:t>：　　</a:t>
            </a:r>
            <a:r>
              <a:rPr lang="en-US" altLang="ja-JP" sz="2400" b="1" dirty="0">
                <a:solidFill>
                  <a:schemeClr val="bg1">
                    <a:lumMod val="50000"/>
                  </a:schemeClr>
                </a:solidFill>
              </a:rPr>
              <a:t>NTT </a:t>
            </a:r>
            <a:r>
              <a:rPr lang="en-US" altLang="ja-JP" sz="2400" b="1" dirty="0" smtClean="0">
                <a:solidFill>
                  <a:schemeClr val="bg1">
                    <a:lumMod val="50000"/>
                  </a:schemeClr>
                </a:solidFill>
              </a:rPr>
              <a:t>DOCOMO, INC.</a:t>
            </a:r>
            <a:endParaRPr lang="en-US" altLang="ja-JP" sz="2400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altLang="ja-JP" sz="2400" b="1" dirty="0">
                <a:solidFill>
                  <a:schemeClr val="bg1">
                    <a:lumMod val="50000"/>
                  </a:schemeClr>
                </a:solidFill>
              </a:rPr>
              <a:t>Agenda Item:	7.1.1</a:t>
            </a:r>
            <a:endParaRPr lang="ja-JP" altLang="ja-JP" sz="2400" b="1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en-US" altLang="ja-JP" sz="2400" b="1" dirty="0">
                <a:solidFill>
                  <a:schemeClr val="bg1">
                    <a:lumMod val="50000"/>
                  </a:schemeClr>
                </a:solidFill>
              </a:rPr>
              <a:t>Document for: Approval </a:t>
            </a:r>
            <a:endParaRPr lang="ja-JP" altLang="ja-JP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452320" y="25135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R4-157423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4726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Autofit/>
          </a:bodyPr>
          <a:lstStyle/>
          <a:p>
            <a:r>
              <a:rPr kumimoji="1" lang="en-US" altLang="ja-JP" sz="1800" dirty="0" smtClean="0"/>
              <a:t>In the past several meetings, UMTS TRP/TRS for BHH and LEE have been discussed. </a:t>
            </a:r>
          </a:p>
          <a:p>
            <a:r>
              <a:rPr lang="en-US" altLang="ja-JP" sz="1800" dirty="0" smtClean="0"/>
              <a:t>LTE requirement and some types of device are remained</a:t>
            </a:r>
            <a:r>
              <a:rPr lang="ja-JP" altLang="en-US" sz="1800" dirty="0"/>
              <a:t> </a:t>
            </a:r>
            <a:r>
              <a:rPr lang="en-US" altLang="ja-JP" sz="1800" dirty="0" smtClean="0"/>
              <a:t>without discussion. Below table is referred to GCF LS(R4-146601) extracting only high priority test item. </a:t>
            </a:r>
            <a:endParaRPr kumimoji="1" lang="en-US" altLang="ja-JP" sz="1800" dirty="0" smtClean="0"/>
          </a:p>
          <a:p>
            <a:endParaRPr lang="en-US" altLang="ja-JP" sz="1800" dirty="0" smtClean="0"/>
          </a:p>
          <a:p>
            <a:endParaRPr lang="en-US" altLang="ja-JP" sz="1800" dirty="0"/>
          </a:p>
          <a:p>
            <a:endParaRPr lang="en-US" altLang="ja-JP" sz="1800" dirty="0" smtClean="0"/>
          </a:p>
          <a:p>
            <a:endParaRPr lang="en-US" altLang="ja-JP" sz="1800" dirty="0"/>
          </a:p>
          <a:p>
            <a:endParaRPr lang="en-US" altLang="ja-JP" sz="1800" dirty="0" smtClean="0"/>
          </a:p>
          <a:p>
            <a:endParaRPr lang="en-US" altLang="ja-JP" sz="1800" dirty="0"/>
          </a:p>
          <a:p>
            <a:endParaRPr lang="en-US" altLang="ja-JP" sz="1800" dirty="0" smtClean="0"/>
          </a:p>
          <a:p>
            <a:pPr marL="0" indent="0">
              <a:buNone/>
            </a:pPr>
            <a:endParaRPr lang="en-US" altLang="ja-JP" sz="1800" dirty="0"/>
          </a:p>
          <a:p>
            <a:endParaRPr kumimoji="1" lang="en-US" altLang="ja-JP" sz="1800" dirty="0" smtClean="0"/>
          </a:p>
          <a:p>
            <a:endParaRPr kumimoji="1" lang="en-US" altLang="ja-JP" sz="1800" dirty="0" smtClean="0"/>
          </a:p>
          <a:p>
            <a:r>
              <a:rPr kumimoji="1" lang="en-US" altLang="ja-JP" sz="2000" b="1" dirty="0" smtClean="0"/>
              <a:t>It is discussed align with agreed WF (</a:t>
            </a:r>
            <a:r>
              <a:rPr lang="en-US" altLang="ja-JP" sz="2000" b="1" dirty="0" smtClean="0">
                <a:ea typeface="MS PGothic" pitchFamily="34" charset="-128"/>
              </a:rPr>
              <a:t>R4-75AH-TRPS-0018</a:t>
            </a:r>
            <a:r>
              <a:rPr kumimoji="1" lang="en-US" altLang="ja-JP" sz="2000" b="1" dirty="0" smtClean="0"/>
              <a:t>), however, UMTS requirement is still discussed, and LTE does not yet.</a:t>
            </a:r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316354"/>
              </p:ext>
            </p:extLst>
          </p:nvPr>
        </p:nvGraphicFramePr>
        <p:xfrm>
          <a:off x="323528" y="2348880"/>
          <a:ext cx="8496943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2344159"/>
                <a:gridCol w="708939"/>
                <a:gridCol w="682906"/>
                <a:gridCol w="3076708"/>
                <a:gridCol w="1684231"/>
              </a:tblGrid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Methods and Limits (both normative with pass/fail criteria and recommended)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u="sng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RAT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Priority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Test Requirement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Situation in 3GPP</a:t>
                      </a:r>
                      <a:endParaRPr lang="ja-JP" sz="12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handheld devices supporting voice and width &lt; 72 mm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Talk mode	BHHR/L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Browsing mode	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Both</a:t>
                      </a: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are </a:t>
                      </a: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not</a:t>
                      </a: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discussed </a:t>
                      </a:r>
                      <a:endParaRPr lang="ja-JP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handheld devices supporting voice and width &lt; 72 mm 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Talk mode	BHHR/L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Browsing mode	HR/L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BHH is under discussion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Browsing is not discussed</a:t>
                      </a:r>
                      <a:endParaRPr lang="ja-JP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data-centric devices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E-UTRA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Free Space measurements for  Notebook LEE and Tablet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LEE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Free Space measurements (with ground plane phantom) for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LME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In addition, GCF requires RAN4 to develop a Test Specification or guideline for generic data centric devices, e.g.M2M device, SD Card Modem, etc.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UMTS: </a:t>
                      </a:r>
                      <a:r>
                        <a:rPr lang="en-US" altLang="ja-JP" sz="1200" b="1" dirty="0" smtClean="0">
                          <a:solidFill>
                            <a:srgbClr val="0000FF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Notebook LEE is Fin..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Tablet LEE is under discussion.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LME </a:t>
                      </a: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is not discussed.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altLang="ja-JP" sz="1200" b="1" baseline="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ja-JP" sz="12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LTE: all of them are not discussed.</a:t>
                      </a:r>
                      <a:endParaRPr lang="ja-JP" sz="12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For 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data-centric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devices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UTRA</a:t>
                      </a:r>
                      <a:endParaRPr lang="ja-JP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ja-JP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824" marR="678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593850" y="1450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030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Way forward 1/3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556792"/>
            <a:ext cx="9036496" cy="5184576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ja-JP" sz="2000" dirty="0" smtClean="0">
                <a:ea typeface="MS PGothic" pitchFamily="34" charset="-128"/>
              </a:rPr>
              <a:t>UMTS requirement (BHH, and Tablet) shall be finalized in </a:t>
            </a:r>
            <a:r>
              <a:rPr lang="en-US" altLang="ja-JP" sz="2000" dirty="0">
                <a:ea typeface="MS PGothic" pitchFamily="34" charset="-128"/>
              </a:rPr>
              <a:t>RAN4#77. </a:t>
            </a:r>
            <a:r>
              <a:rPr lang="en-US" altLang="ja-JP" sz="2000" dirty="0" smtClean="0">
                <a:ea typeface="MS PGothic" pitchFamily="34" charset="-128"/>
              </a:rPr>
              <a:t>Discussion </a:t>
            </a:r>
            <a:r>
              <a:rPr lang="en-US" altLang="ja-JP" sz="2000" dirty="0">
                <a:ea typeface="MS PGothic" pitchFamily="34" charset="-128"/>
              </a:rPr>
              <a:t>shall be shifted to LTE requirement.</a:t>
            </a:r>
          </a:p>
          <a:p>
            <a:r>
              <a:rPr lang="en-US" altLang="ja-JP" sz="2000" dirty="0" smtClean="0">
                <a:ea typeface="MS PGothic" pitchFamily="34" charset="-128"/>
              </a:rPr>
              <a:t>For LTE TRP/TRS </a:t>
            </a:r>
            <a:r>
              <a:rPr lang="en-US" altLang="ja-JP" sz="2000" dirty="0" smtClean="0">
                <a:ea typeface="MS PGothic" pitchFamily="34" charset="-128"/>
              </a:rPr>
              <a:t>requirement, </a:t>
            </a:r>
            <a:r>
              <a:rPr lang="en-US" altLang="ja-JP" sz="2000" dirty="0" smtClean="0">
                <a:ea typeface="MS PGothic" pitchFamily="34" charset="-128"/>
              </a:rPr>
              <a:t>additional framework can be </a:t>
            </a:r>
            <a:r>
              <a:rPr lang="en-US" altLang="ja-JP" sz="2000" dirty="0" smtClean="0">
                <a:ea typeface="MS PGothic" pitchFamily="34" charset="-128"/>
              </a:rPr>
              <a:t>added. </a:t>
            </a:r>
            <a:endParaRPr lang="en-US" altLang="ja-JP" sz="2000" dirty="0" smtClean="0">
              <a:ea typeface="MS PGothic" pitchFamily="34" charset="-128"/>
            </a:endParaRPr>
          </a:p>
          <a:p>
            <a:r>
              <a:rPr lang="en-US" altLang="ja-JP" sz="2000" dirty="0">
                <a:ea typeface="MS PGothic" pitchFamily="34" charset="-128"/>
              </a:rPr>
              <a:t>Discussion shall be basically align with agreed WF (R4-75AH-TRPS-0018). </a:t>
            </a:r>
            <a:endParaRPr lang="en-US" altLang="ja-JP" sz="2000" dirty="0" smtClean="0">
              <a:ea typeface="MS PGothic" pitchFamily="34" charset="-128"/>
            </a:endParaRPr>
          </a:p>
          <a:p>
            <a:r>
              <a:rPr lang="en-US" altLang="ja-JP" sz="2000" dirty="0" smtClean="0">
                <a:ea typeface="MS PGothic" pitchFamily="34" charset="-128"/>
              </a:rPr>
              <a:t>UMTS requirement is for Rel-13, and others should be shift to Rel-14.</a:t>
            </a:r>
          </a:p>
          <a:p>
            <a:pPr lvl="1"/>
            <a:endParaRPr lang="en-US" altLang="ja-JP" sz="2000" dirty="0">
              <a:ea typeface="MS PGothic" pitchFamily="34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1095127"/>
            <a:ext cx="7656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OTA TRP/TRS requirements are defined as described below: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31437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Way forward 2/3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556792"/>
            <a:ext cx="9036496" cy="5184576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ea typeface="MS PGothic" pitchFamily="34" charset="-128"/>
              </a:rPr>
              <a:t>Additional </a:t>
            </a:r>
            <a:r>
              <a:rPr lang="en-US" altLang="ja-JP" sz="2000" dirty="0">
                <a:ea typeface="MS PGothic" pitchFamily="34" charset="-128"/>
              </a:rPr>
              <a:t>framework </a:t>
            </a:r>
            <a:r>
              <a:rPr lang="en-US" altLang="ja-JP" sz="2000" dirty="0" smtClean="0">
                <a:ea typeface="MS PGothic" pitchFamily="34" charset="-128"/>
              </a:rPr>
              <a:t>for LTE requirement is </a:t>
            </a:r>
            <a:r>
              <a:rPr lang="en-US" altLang="ja-JP" sz="2000" dirty="0">
                <a:ea typeface="MS PGothic" pitchFamily="34" charset="-128"/>
              </a:rPr>
              <a:t>as follows</a:t>
            </a:r>
          </a:p>
          <a:p>
            <a:pPr lvl="1"/>
            <a:r>
              <a:rPr lang="en-US" altLang="ja-JP" sz="2000" dirty="0">
                <a:ea typeface="MS PGothic" pitchFamily="34" charset="-128"/>
              </a:rPr>
              <a:t>LTE value shall be defined derived from </a:t>
            </a:r>
            <a:r>
              <a:rPr lang="en-US" altLang="ja-JP" sz="2000" dirty="0" smtClean="0">
                <a:ea typeface="MS PGothic" pitchFamily="34" charset="-128"/>
              </a:rPr>
              <a:t>OTA results </a:t>
            </a:r>
            <a:r>
              <a:rPr lang="en-US" altLang="ja-JP" sz="2000" dirty="0">
                <a:ea typeface="MS PGothic" pitchFamily="34" charset="-128"/>
              </a:rPr>
              <a:t>not UMTS requirement. </a:t>
            </a:r>
          </a:p>
          <a:p>
            <a:pPr lvl="1"/>
            <a:r>
              <a:rPr lang="en-US" altLang="ja-JP" sz="2000" dirty="0" smtClean="0">
                <a:ea typeface="MS PGothic" pitchFamily="34" charset="-128"/>
              </a:rPr>
              <a:t>To </a:t>
            </a:r>
            <a:r>
              <a:rPr lang="en-US" altLang="ja-JP" sz="2000" dirty="0">
                <a:ea typeface="MS PGothic" pitchFamily="34" charset="-128"/>
              </a:rPr>
              <a:t>promote discussion smoothly, deadline shall be defined with regard to submit measurement results. </a:t>
            </a:r>
          </a:p>
          <a:p>
            <a:pPr lvl="1"/>
            <a:r>
              <a:rPr lang="en-US" altLang="ja-JP" sz="2000" dirty="0">
                <a:ea typeface="MS PGothic" pitchFamily="34" charset="-128"/>
              </a:rPr>
              <a:t>RAN4 CDF shall not be </a:t>
            </a:r>
            <a:r>
              <a:rPr lang="en-US" altLang="ja-JP" sz="2000" dirty="0" smtClean="0">
                <a:ea typeface="MS PGothic" pitchFamily="34" charset="-128"/>
              </a:rPr>
              <a:t>accounted </a:t>
            </a:r>
            <a:r>
              <a:rPr lang="en-US" altLang="ja-JP" sz="2000" dirty="0">
                <a:ea typeface="MS PGothic" pitchFamily="34" charset="-128"/>
              </a:rPr>
              <a:t>by one company results.</a:t>
            </a:r>
          </a:p>
          <a:p>
            <a:pPr lvl="2"/>
            <a:r>
              <a:rPr lang="en-US" altLang="ja-JP" sz="1600" dirty="0" smtClean="0">
                <a:ea typeface="MS PGothic" pitchFamily="34" charset="-128"/>
              </a:rPr>
              <a:t>Option 1 : Defining </a:t>
            </a:r>
            <a:r>
              <a:rPr lang="en-US" altLang="ja-JP" sz="1600" dirty="0">
                <a:ea typeface="MS PGothic" pitchFamily="34" charset="-128"/>
              </a:rPr>
              <a:t>limitation: One company can provide the </a:t>
            </a:r>
            <a:r>
              <a:rPr lang="en-US" altLang="ja-JP" sz="1600" dirty="0" smtClean="0">
                <a:ea typeface="MS PGothic" pitchFamily="34" charset="-128"/>
              </a:rPr>
              <a:t>[40] test </a:t>
            </a:r>
            <a:r>
              <a:rPr lang="en-US" altLang="ja-JP" sz="1600" dirty="0">
                <a:ea typeface="MS PGothic" pitchFamily="34" charset="-128"/>
              </a:rPr>
              <a:t>results maximum</a:t>
            </a:r>
            <a:r>
              <a:rPr lang="en-US" altLang="ja-JP" sz="1600" dirty="0" smtClean="0">
                <a:ea typeface="MS PGothic" pitchFamily="34" charset="-128"/>
              </a:rPr>
              <a:t>.</a:t>
            </a:r>
          </a:p>
          <a:p>
            <a:pPr lvl="2"/>
            <a:r>
              <a:rPr lang="en-US" altLang="ja-JP" sz="1600" dirty="0" smtClean="0">
                <a:ea typeface="MS PGothic" pitchFamily="34" charset="-128"/>
              </a:rPr>
              <a:t>Option 2 :</a:t>
            </a:r>
            <a:r>
              <a:rPr lang="ja-JP" altLang="en-US" sz="1600" dirty="0">
                <a:ea typeface="MS PGothic" pitchFamily="34" charset="-128"/>
              </a:rPr>
              <a:t> </a:t>
            </a:r>
            <a:r>
              <a:rPr lang="en-US" altLang="ja-JP" sz="1600" dirty="0" smtClean="0">
                <a:ea typeface="MS PGothic" pitchFamily="34" charset="-128"/>
              </a:rPr>
              <a:t>No limitation but, data is eliminated  if a company provide larger number of results exceeding the 50% of RAN4 CDF.</a:t>
            </a:r>
          </a:p>
          <a:p>
            <a:pPr lvl="3"/>
            <a:r>
              <a:rPr lang="en-US" altLang="ja-JP" sz="1400" dirty="0">
                <a:ea typeface="MS PGothic" pitchFamily="34" charset="-128"/>
              </a:rPr>
              <a:t>If </a:t>
            </a:r>
            <a:r>
              <a:rPr lang="en-US" altLang="ja-JP" sz="1400" dirty="0" smtClean="0">
                <a:ea typeface="MS PGothic" pitchFamily="34" charset="-128"/>
              </a:rPr>
              <a:t>an operator </a:t>
            </a:r>
            <a:r>
              <a:rPr lang="en-US" altLang="ja-JP" sz="1400" dirty="0">
                <a:ea typeface="MS PGothic" pitchFamily="34" charset="-128"/>
              </a:rPr>
              <a:t>provides larger number,  better data of </a:t>
            </a:r>
            <a:r>
              <a:rPr lang="en-US" altLang="ja-JP" sz="1400" dirty="0" smtClean="0">
                <a:ea typeface="MS PGothic" pitchFamily="34" charset="-128"/>
              </a:rPr>
              <a:t>the operator </a:t>
            </a:r>
            <a:r>
              <a:rPr lang="en-US" altLang="ja-JP" sz="1400" dirty="0">
                <a:ea typeface="MS PGothic" pitchFamily="34" charset="-128"/>
              </a:rPr>
              <a:t>is eliminated. </a:t>
            </a:r>
            <a:r>
              <a:rPr lang="en-US" altLang="ja-JP" sz="1400" baseline="30000" dirty="0">
                <a:ea typeface="MS PGothic" pitchFamily="34" charset="-128"/>
              </a:rPr>
              <a:t>#1</a:t>
            </a:r>
            <a:endParaRPr lang="en-US" altLang="ja-JP" sz="1400" dirty="0">
              <a:ea typeface="MS PGothic" pitchFamily="34" charset="-128"/>
            </a:endParaRPr>
          </a:p>
          <a:p>
            <a:pPr lvl="3"/>
            <a:r>
              <a:rPr lang="en-US" altLang="ja-JP" sz="1400" dirty="0">
                <a:ea typeface="MS PGothic" pitchFamily="34" charset="-128"/>
              </a:rPr>
              <a:t>If </a:t>
            </a:r>
            <a:r>
              <a:rPr lang="en-US" altLang="ja-JP" sz="1400" dirty="0" smtClean="0">
                <a:ea typeface="MS PGothic" pitchFamily="34" charset="-128"/>
              </a:rPr>
              <a:t>a vender </a:t>
            </a:r>
            <a:r>
              <a:rPr lang="en-US" altLang="ja-JP" sz="1400" dirty="0">
                <a:ea typeface="MS PGothic" pitchFamily="34" charset="-128"/>
              </a:rPr>
              <a:t>provides larger number, worse data of </a:t>
            </a:r>
            <a:r>
              <a:rPr lang="en-US" altLang="ja-JP" sz="1400" dirty="0" smtClean="0">
                <a:ea typeface="MS PGothic" pitchFamily="34" charset="-128"/>
              </a:rPr>
              <a:t>the vender </a:t>
            </a:r>
            <a:r>
              <a:rPr lang="en-US" altLang="ja-JP" sz="1400" dirty="0">
                <a:ea typeface="MS PGothic" pitchFamily="34" charset="-128"/>
              </a:rPr>
              <a:t>is eliminated</a:t>
            </a:r>
            <a:r>
              <a:rPr lang="en-US" altLang="ja-JP" sz="1400" dirty="0" smtClean="0">
                <a:ea typeface="MS PGothic" pitchFamily="34" charset="-128"/>
              </a:rPr>
              <a:t>.</a:t>
            </a:r>
            <a:r>
              <a:rPr lang="en-US" altLang="ja-JP" sz="1400" baseline="30000" dirty="0">
                <a:ea typeface="MS PGothic" pitchFamily="34" charset="-128"/>
              </a:rPr>
              <a:t> #1</a:t>
            </a:r>
            <a:endParaRPr lang="en-US" altLang="ja-JP" sz="1400" dirty="0" smtClean="0">
              <a:ea typeface="MS PGothic" pitchFamily="34" charset="-128"/>
            </a:endParaRPr>
          </a:p>
          <a:p>
            <a:pPr lvl="2"/>
            <a:r>
              <a:rPr lang="en-US" altLang="ja-JP" sz="1600" dirty="0">
                <a:ea typeface="MS PGothic" pitchFamily="34" charset="-128"/>
              </a:rPr>
              <a:t>Option </a:t>
            </a:r>
            <a:r>
              <a:rPr lang="en-US" altLang="ja-JP" sz="1600" dirty="0" smtClean="0">
                <a:ea typeface="MS PGothic" pitchFamily="34" charset="-128"/>
              </a:rPr>
              <a:t>3 : Align number of results in RAN4 CDF between vender (50%) and operator (50%). </a:t>
            </a:r>
          </a:p>
          <a:p>
            <a:pPr lvl="3"/>
            <a:r>
              <a:rPr lang="en-US" altLang="ja-JP" sz="1400" dirty="0" smtClean="0">
                <a:ea typeface="MS PGothic" pitchFamily="34" charset="-128"/>
              </a:rPr>
              <a:t>If operators provide larger number,  better data of operators is eliminated. </a:t>
            </a:r>
            <a:r>
              <a:rPr lang="en-US" altLang="ja-JP" sz="1400" baseline="30000" dirty="0" smtClean="0">
                <a:ea typeface="MS PGothic" pitchFamily="34" charset="-128"/>
              </a:rPr>
              <a:t>#1</a:t>
            </a:r>
            <a:endParaRPr lang="en-US" altLang="ja-JP" sz="1400" baseline="30000" dirty="0" smtClean="0">
              <a:ea typeface="MS PGothic" pitchFamily="34" charset="-128"/>
            </a:endParaRPr>
          </a:p>
          <a:p>
            <a:pPr lvl="3"/>
            <a:r>
              <a:rPr lang="en-US" altLang="ja-JP" sz="1400" dirty="0" smtClean="0">
                <a:ea typeface="MS PGothic" pitchFamily="34" charset="-128"/>
              </a:rPr>
              <a:t>If venders provide larger number, worse data of venders is eliminated</a:t>
            </a:r>
            <a:r>
              <a:rPr lang="en-US" altLang="ja-JP" sz="1400" dirty="0" smtClean="0">
                <a:ea typeface="MS PGothic" pitchFamily="34" charset="-128"/>
              </a:rPr>
              <a:t>.</a:t>
            </a:r>
            <a:r>
              <a:rPr lang="en-US" altLang="ja-JP" sz="1400" baseline="30000" dirty="0">
                <a:ea typeface="MS PGothic" pitchFamily="34" charset="-128"/>
              </a:rPr>
              <a:t> #1</a:t>
            </a:r>
            <a:endParaRPr lang="en-US" altLang="ja-JP" sz="1400" dirty="0" smtClean="0">
              <a:ea typeface="MS PGothic" pitchFamily="34" charset="-128"/>
            </a:endParaRPr>
          </a:p>
          <a:p>
            <a:pPr lvl="2"/>
            <a:r>
              <a:rPr lang="en-US" altLang="ja-JP" sz="1600" dirty="0" smtClean="0">
                <a:ea typeface="MS PGothic" pitchFamily="34" charset="-128"/>
              </a:rPr>
              <a:t>Option 4: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All </a:t>
            </a:r>
            <a:r>
              <a:rPr lang="en-US" altLang="ja-JP" sz="1600" dirty="0"/>
              <a:t>company CDF's are having equal weight when RAN4 CDF is calculated</a:t>
            </a:r>
            <a:r>
              <a:rPr lang="en-US" altLang="ja-JP" sz="1600" dirty="0" smtClean="0"/>
              <a:t>. But, one company need to provide more than [10] results per band.</a:t>
            </a:r>
            <a:endParaRPr lang="en-US" altLang="ja-JP" sz="1600" dirty="0" smtClean="0">
              <a:ea typeface="MS PGothic" pitchFamily="34" charset="-128"/>
            </a:endParaRPr>
          </a:p>
          <a:p>
            <a:pPr marL="914400" lvl="2" indent="0">
              <a:buNone/>
            </a:pPr>
            <a:r>
              <a:rPr lang="en-US" altLang="ja-JP" sz="1800" baseline="30000" dirty="0">
                <a:ea typeface="MS PGothic" pitchFamily="34" charset="-128"/>
              </a:rPr>
              <a:t>#1 </a:t>
            </a:r>
            <a:r>
              <a:rPr lang="en-US" altLang="ja-JP" sz="1800" dirty="0" smtClean="0">
                <a:ea typeface="MS PGothic" pitchFamily="34" charset="-128"/>
              </a:rPr>
              <a:t>Note</a:t>
            </a:r>
            <a:r>
              <a:rPr lang="en-US" altLang="ja-JP" sz="1800" dirty="0" smtClean="0">
                <a:ea typeface="MS PGothic" pitchFamily="34" charset="-128"/>
              </a:rPr>
              <a:t>: Because operators tend to provide better results, and venders tend to provide worse results, it should be taken account when data is eliminated.</a:t>
            </a:r>
            <a:endParaRPr lang="en-US" altLang="ja-JP" sz="1800" dirty="0">
              <a:ea typeface="MS PGothic" pitchFamily="34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1095127"/>
            <a:ext cx="7587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OTA TRP/TRS requirements are defined as described below: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49544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Way forward 3/3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556792"/>
            <a:ext cx="9036496" cy="5184576"/>
          </a:xfrm>
        </p:spPr>
        <p:txBody>
          <a:bodyPr>
            <a:noAutofit/>
          </a:bodyPr>
          <a:lstStyle/>
          <a:p>
            <a:pPr lvl="1"/>
            <a:r>
              <a:rPr lang="en-US" altLang="ja-JP" sz="2000" dirty="0">
                <a:ea typeface="MS PGothic" pitchFamily="34" charset="-128"/>
              </a:rPr>
              <a:t>For specific band, there are less results. Specify how to handle such bands.</a:t>
            </a:r>
          </a:p>
          <a:p>
            <a:pPr lvl="2"/>
            <a:r>
              <a:rPr lang="en-US" altLang="ja-JP" sz="1600" dirty="0">
                <a:ea typeface="MS PGothic" pitchFamily="34" charset="-128"/>
              </a:rPr>
              <a:t>The data shall be provided at least </a:t>
            </a:r>
            <a:r>
              <a:rPr lang="en-US" altLang="ja-JP" sz="1600" dirty="0" smtClean="0">
                <a:ea typeface="MS PGothic" pitchFamily="34" charset="-128"/>
              </a:rPr>
              <a:t>15 per band.</a:t>
            </a:r>
            <a:endParaRPr lang="en-US" altLang="ja-JP" sz="1600" dirty="0">
              <a:ea typeface="MS PGothic" pitchFamily="34" charset="-128"/>
            </a:endParaRPr>
          </a:p>
          <a:p>
            <a:pPr lvl="2"/>
            <a:r>
              <a:rPr lang="en-US" altLang="ja-JP" sz="1600" dirty="0">
                <a:ea typeface="MS PGothic" pitchFamily="34" charset="-128"/>
              </a:rPr>
              <a:t>Option 1: It can be merged with other bands which are closer frequency. (e.g. for band 13, band 12, 14, 17, 28</a:t>
            </a:r>
            <a:r>
              <a:rPr lang="en-US" altLang="ja-JP" sz="1600" dirty="0" smtClean="0">
                <a:ea typeface="MS PGothic" pitchFamily="34" charset="-128"/>
              </a:rPr>
              <a:t>). These bands are defined with same requirement. </a:t>
            </a:r>
            <a:endParaRPr lang="en-US" altLang="ja-JP" sz="1600" dirty="0">
              <a:ea typeface="MS PGothic" pitchFamily="34" charset="-128"/>
            </a:endParaRPr>
          </a:p>
          <a:p>
            <a:pPr lvl="2"/>
            <a:r>
              <a:rPr lang="en-US" altLang="ja-JP" sz="1600" dirty="0">
                <a:ea typeface="MS PGothic" pitchFamily="34" charset="-128"/>
              </a:rPr>
              <a:t>Option 2: Define based on the results of each band. However, the results may be tuned for operating band, it should be taken account. (e.g. 20/80% value are defined as Recommended value</a:t>
            </a:r>
            <a:r>
              <a:rPr lang="en-US" altLang="ja-JP" sz="1600" dirty="0" smtClean="0">
                <a:ea typeface="MS PGothic" pitchFamily="34" charset="-128"/>
              </a:rPr>
              <a:t>)</a:t>
            </a:r>
            <a:endParaRPr lang="en-US" altLang="ja-JP" sz="2000" dirty="0">
              <a:ea typeface="MS PGothic" pitchFamily="34" charset="-128"/>
            </a:endParaRPr>
          </a:p>
          <a:p>
            <a:pPr lvl="1"/>
            <a:r>
              <a:rPr lang="en-US" altLang="ja-JP" sz="2000" dirty="0" smtClean="0">
                <a:ea typeface="MS PGothic" pitchFamily="34" charset="-128"/>
              </a:rPr>
              <a:t>For </a:t>
            </a:r>
            <a:r>
              <a:rPr lang="en-US" altLang="ja-JP" sz="2000" dirty="0">
                <a:ea typeface="MS PGothic" pitchFamily="34" charset="-128"/>
              </a:rPr>
              <a:t>TRP, the minimum of the minimum requirement is align with the UMTS delta between minimum of the minimum and avg. requirement. </a:t>
            </a:r>
          </a:p>
          <a:p>
            <a:pPr lvl="1"/>
            <a:r>
              <a:rPr lang="en-US" altLang="ja-JP" sz="2000" dirty="0">
                <a:ea typeface="MS PGothic" pitchFamily="34" charset="-128"/>
              </a:rPr>
              <a:t>For TRS, the maximum of the minimum requirement is align with the UMTS delta between maximum of the minimum and avg. requirement.</a:t>
            </a:r>
          </a:p>
          <a:p>
            <a:pPr lvl="1"/>
            <a:endParaRPr lang="en-US" altLang="ja-JP" sz="2000" dirty="0" smtClean="0">
              <a:ea typeface="MS PGothic" pitchFamily="34" charset="-128"/>
            </a:endParaRPr>
          </a:p>
          <a:p>
            <a:pPr lvl="1"/>
            <a:endParaRPr lang="en-US" altLang="ja-JP" sz="2000" dirty="0">
              <a:ea typeface="MS PGothic" pitchFamily="34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1095127"/>
            <a:ext cx="7587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OTA TRP/TRS requirements are defined as described below: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94930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711</Words>
  <Application>Microsoft Office PowerPoint</Application>
  <PresentationFormat>画面に合わせる (4:3)</PresentationFormat>
  <Paragraphs>80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Way Forward on LTE TRP/TRS discussion</vt:lpstr>
      <vt:lpstr>Background</vt:lpstr>
      <vt:lpstr>Way forward 1/3</vt:lpstr>
      <vt:lpstr>Way forward 2/3</vt:lpstr>
      <vt:lpstr>Way forward 3/3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LTE TRP/TRS discussion</dc:title>
  <dc:creator>0177186</dc:creator>
  <cp:lastModifiedBy>0177186</cp:lastModifiedBy>
  <cp:revision>26</cp:revision>
  <dcterms:created xsi:type="dcterms:W3CDTF">2015-11-02T01:19:21Z</dcterms:created>
  <dcterms:modified xsi:type="dcterms:W3CDTF">2015-11-09T10:26:51Z</dcterms:modified>
</cp:coreProperties>
</file>