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440"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43ECD6B-5FC5-4987-9F0F-8E3F263A282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A0AA4CD-32BC-429C-8C9D-7FEA4BDC79B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0194279-0A75-49CF-8115-0FD7733C670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683298-6FED-4754-8A2E-3E872E078098}"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99EAC81-CDE9-4752-829B-3D59F9D47E38}"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8F6E1DD-5229-4FCE-A79B-08C9B4E5BFBC}"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2323774-1605-4FF6-8C61-AE2AE84E1402}"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4A27B56-A677-4467-994C-D38096A7FEC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56A932B-E696-455D-9AA7-B459E25DA4A0}"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0E98CD0-E547-43B9-8EFC-26F7ADC6A5F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8F970D-3A9A-4849-8C1B-AA8D3542F2C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ea typeface="SimSun"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ea typeface="SimSun"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ea typeface="SimSun" pitchFamily="2" charset="-122"/>
              </a:defRPr>
            </a:lvl1pPr>
          </a:lstStyle>
          <a:p>
            <a:pPr fontAlgn="base">
              <a:spcBef>
                <a:spcPct val="0"/>
              </a:spcBef>
              <a:spcAft>
                <a:spcPct val="0"/>
              </a:spcAft>
              <a:defRPr/>
            </a:pPr>
            <a:fld id="{2A8E7B23-E523-4163-8A9A-75585A43D299}"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52400" y="1676400"/>
            <a:ext cx="8686800" cy="1847850"/>
          </a:xfrm>
        </p:spPr>
        <p:txBody>
          <a:bodyPr/>
          <a:lstStyle/>
          <a:p>
            <a:r>
              <a:rPr lang="en-US" altLang="ja-JP" sz="4000" dirty="0" smtClean="0">
                <a:ea typeface="MS PGothic" pitchFamily="34" charset="-128"/>
              </a:rPr>
              <a:t>Way Forward on Dual Connectivity measurement enhancements </a:t>
            </a:r>
          </a:p>
        </p:txBody>
      </p:sp>
      <p:sp>
        <p:nvSpPr>
          <p:cNvPr id="2051" name="Rectangle 3"/>
          <p:cNvSpPr>
            <a:spLocks noGrp="1" noChangeArrowheads="1"/>
          </p:cNvSpPr>
          <p:nvPr>
            <p:ph type="subTitle" idx="1"/>
          </p:nvPr>
        </p:nvSpPr>
        <p:spPr/>
        <p:txBody>
          <a:bodyPr/>
          <a:lstStyle/>
          <a:p>
            <a:r>
              <a:rPr lang="en-US" altLang="ja-JP" sz="2400" dirty="0" smtClean="0">
                <a:ea typeface="MS PGothic" pitchFamily="34" charset="-128"/>
              </a:rPr>
              <a:t>Nokia Networks</a:t>
            </a:r>
            <a:r>
              <a:rPr lang="en-US" altLang="ja-JP" sz="2400" smtClean="0">
                <a:ea typeface="MS PGothic" pitchFamily="34" charset="-128"/>
              </a:rPr>
              <a:t>, </a:t>
            </a:r>
            <a:r>
              <a:rPr lang="en-US" altLang="ja-JP" sz="2400" smtClean="0">
                <a:ea typeface="MS PGothic" pitchFamily="34" charset="-128"/>
              </a:rPr>
              <a:t>Ericsson</a:t>
            </a:r>
            <a:endParaRPr lang="en-US" altLang="ja-JP" sz="2400" dirty="0" smtClean="0">
              <a:ea typeface="MS PGothic" pitchFamily="34" charset="-128"/>
            </a:endParaRPr>
          </a:p>
        </p:txBody>
      </p:sp>
      <p:sp>
        <p:nvSpPr>
          <p:cNvPr id="2052" name="Text Box 4"/>
          <p:cNvSpPr txBox="1">
            <a:spLocks noChangeArrowheads="1"/>
          </p:cNvSpPr>
          <p:nvPr/>
        </p:nvSpPr>
        <p:spPr bwMode="auto">
          <a:xfrm>
            <a:off x="7380288" y="188913"/>
            <a:ext cx="1619250" cy="366712"/>
          </a:xfrm>
          <a:prstGeom prst="rect">
            <a:avLst/>
          </a:prstGeom>
          <a:noFill/>
          <a:ln w="9525">
            <a:noFill/>
            <a:miter lim="800000"/>
            <a:headEnd/>
            <a:tailEnd/>
          </a:ln>
        </p:spPr>
        <p:txBody>
          <a:bodyPr>
            <a:spAutoFit/>
          </a:bodyPr>
          <a:lstStyle/>
          <a:p>
            <a:pPr algn="r" fontAlgn="base">
              <a:spcBef>
                <a:spcPct val="50000"/>
              </a:spcBef>
              <a:spcAft>
                <a:spcPct val="0"/>
              </a:spcAft>
            </a:pPr>
            <a:r>
              <a:rPr lang="en-US" altLang="ja-JP" b="1" dirty="0" smtClean="0">
                <a:solidFill>
                  <a:srgbClr val="000000"/>
                </a:solidFill>
                <a:ea typeface="MS PGothic" pitchFamily="34" charset="-128"/>
              </a:rPr>
              <a:t>R4-156871</a:t>
            </a:r>
            <a:endParaRPr lang="en-US" altLang="ja-JP" b="1" dirty="0">
              <a:solidFill>
                <a:srgbClr val="000000"/>
              </a:solidFill>
              <a:ea typeface="MS PGothic" pitchFamily="34" charset="-128"/>
            </a:endParaRPr>
          </a:p>
        </p:txBody>
      </p:sp>
      <p:sp>
        <p:nvSpPr>
          <p:cNvPr id="2053" name="Rectangle 6"/>
          <p:cNvSpPr>
            <a:spLocks noChangeArrowheads="1"/>
          </p:cNvSpPr>
          <p:nvPr/>
        </p:nvSpPr>
        <p:spPr bwMode="auto">
          <a:xfrm>
            <a:off x="152400" y="152400"/>
            <a:ext cx="5562600" cy="923925"/>
          </a:xfrm>
          <a:prstGeom prst="rect">
            <a:avLst/>
          </a:prstGeom>
          <a:noFill/>
          <a:ln w="9525">
            <a:noFill/>
            <a:miter lim="800000"/>
            <a:headEnd/>
            <a:tailEnd/>
          </a:ln>
        </p:spPr>
        <p:txBody>
          <a:bodyPr anchor="ctr">
            <a:spAutoFit/>
          </a:bodyPr>
          <a:lstStyle/>
          <a:p>
            <a:pPr fontAlgn="base">
              <a:spcBef>
                <a:spcPct val="0"/>
              </a:spcBef>
              <a:spcAft>
                <a:spcPct val="0"/>
              </a:spcAft>
            </a:pPr>
            <a:r>
              <a:rPr lang="en-GB" altLang="zh-CN" b="1" dirty="0">
                <a:solidFill>
                  <a:srgbClr val="000000"/>
                </a:solidFill>
                <a:ea typeface="SimSun" pitchFamily="2" charset="-122"/>
              </a:rPr>
              <a:t>3GPP TSG-RAN WG4 Meeting #</a:t>
            </a:r>
            <a:r>
              <a:rPr lang="en-GB" altLang="zh-CN" b="1" dirty="0" smtClean="0">
                <a:solidFill>
                  <a:srgbClr val="000000"/>
                </a:solidFill>
                <a:ea typeface="SimSun" pitchFamily="2" charset="-122"/>
              </a:rPr>
              <a:t>76bis</a:t>
            </a:r>
            <a:endParaRPr lang="zh-CN" altLang="zh-CN" b="1" dirty="0">
              <a:solidFill>
                <a:srgbClr val="000000"/>
              </a:solidFill>
              <a:ea typeface="SimSun" pitchFamily="2" charset="-122"/>
            </a:endParaRPr>
          </a:p>
          <a:p>
            <a:pPr fontAlgn="base">
              <a:spcBef>
                <a:spcPct val="0"/>
              </a:spcBef>
              <a:spcAft>
                <a:spcPct val="0"/>
              </a:spcAft>
            </a:pPr>
            <a:r>
              <a:rPr lang="en-GB" altLang="zh-CN" b="1" dirty="0" smtClean="0">
                <a:solidFill>
                  <a:srgbClr val="000000"/>
                </a:solidFill>
                <a:ea typeface="SimSun" pitchFamily="2" charset="-122"/>
              </a:rPr>
              <a:t>Sophia </a:t>
            </a:r>
            <a:r>
              <a:rPr lang="en-GB" altLang="zh-CN" b="1" dirty="0" err="1" smtClean="0">
                <a:solidFill>
                  <a:srgbClr val="000000"/>
                </a:solidFill>
                <a:ea typeface="SimSun" pitchFamily="2" charset="-122"/>
              </a:rPr>
              <a:t>Antipolis</a:t>
            </a:r>
            <a:r>
              <a:rPr lang="en-GB" altLang="zh-CN" b="1" dirty="0" smtClean="0">
                <a:solidFill>
                  <a:srgbClr val="000000"/>
                </a:solidFill>
                <a:ea typeface="SimSun" pitchFamily="2" charset="-122"/>
              </a:rPr>
              <a:t>, France, 12-16 October, </a:t>
            </a:r>
            <a:r>
              <a:rPr lang="en-GB" altLang="zh-CN" b="1" dirty="0">
                <a:solidFill>
                  <a:srgbClr val="000000"/>
                </a:solidFill>
                <a:ea typeface="SimSun" pitchFamily="2" charset="-122"/>
              </a:rPr>
              <a:t>2015</a:t>
            </a:r>
            <a:endParaRPr lang="zh-CN" altLang="zh-CN" dirty="0">
              <a:solidFill>
                <a:srgbClr val="000000"/>
              </a:solidFill>
              <a:ea typeface="SimSun" pitchFamily="2" charset="-122"/>
            </a:endParaRPr>
          </a:p>
          <a:p>
            <a:pPr fontAlgn="base">
              <a:spcBef>
                <a:spcPct val="0"/>
              </a:spcBef>
              <a:spcAft>
                <a:spcPct val="0"/>
              </a:spcAft>
            </a:pPr>
            <a:r>
              <a:rPr lang="en-GB" altLang="zh-CN" b="1" dirty="0">
                <a:solidFill>
                  <a:srgbClr val="000000"/>
                </a:solidFill>
                <a:ea typeface="SimSun" pitchFamily="2" charset="-122"/>
              </a:rPr>
              <a:t>Agenda Item: </a:t>
            </a:r>
            <a:r>
              <a:rPr lang="en-GB" altLang="zh-CN" b="1" dirty="0" smtClean="0">
                <a:solidFill>
                  <a:srgbClr val="000000"/>
                </a:solidFill>
                <a:ea typeface="SimSun" pitchFamily="2" charset="-122"/>
              </a:rPr>
              <a:t>7.9.3.2</a:t>
            </a:r>
            <a:endParaRPr lang="zh-CN" altLang="zh-CN" b="1" dirty="0">
              <a:solidFill>
                <a:srgbClr val="000000"/>
              </a:solidFill>
              <a:ea typeface="SimSun"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smtClean="0"/>
              <a:t>Discussion</a:t>
            </a:r>
            <a:endParaRPr lang="en-US" dirty="0"/>
          </a:p>
        </p:txBody>
      </p:sp>
      <p:sp>
        <p:nvSpPr>
          <p:cNvPr id="3" name="Content Placeholder 2"/>
          <p:cNvSpPr>
            <a:spLocks noGrp="1"/>
          </p:cNvSpPr>
          <p:nvPr>
            <p:ph idx="1"/>
          </p:nvPr>
        </p:nvSpPr>
        <p:spPr/>
        <p:txBody>
          <a:bodyPr/>
          <a:lstStyle/>
          <a:p>
            <a:r>
              <a:rPr lang="fi-FI" sz="2800" dirty="0" err="1" smtClean="0"/>
              <a:t>Background</a:t>
            </a:r>
            <a:r>
              <a:rPr lang="fi-FI" sz="2800" dirty="0" smtClean="0"/>
              <a:t>:</a:t>
            </a:r>
          </a:p>
          <a:p>
            <a:pPr lvl="1"/>
            <a:r>
              <a:rPr lang="fi-FI" sz="2400" dirty="0" smtClean="0"/>
              <a:t>WI on </a:t>
            </a:r>
            <a:r>
              <a:rPr lang="fi-FI" sz="2400" dirty="0" err="1" smtClean="0"/>
              <a:t>Dual</a:t>
            </a:r>
            <a:r>
              <a:rPr lang="fi-FI" sz="2400" dirty="0" smtClean="0"/>
              <a:t> </a:t>
            </a:r>
            <a:r>
              <a:rPr lang="fi-FI" sz="2400" dirty="0" err="1" smtClean="0"/>
              <a:t>Connectivity</a:t>
            </a:r>
            <a:r>
              <a:rPr lang="fi-FI" sz="2400" dirty="0" smtClean="0"/>
              <a:t> </a:t>
            </a:r>
            <a:r>
              <a:rPr lang="fi-FI" sz="2400" dirty="0" err="1" smtClean="0"/>
              <a:t>enhancements</a:t>
            </a:r>
            <a:r>
              <a:rPr lang="fi-FI" sz="2400" dirty="0" smtClean="0"/>
              <a:t> </a:t>
            </a:r>
            <a:r>
              <a:rPr lang="fi-FI" sz="2400" dirty="0" err="1" smtClean="0"/>
              <a:t>was</a:t>
            </a:r>
            <a:r>
              <a:rPr lang="fi-FI" sz="2400" dirty="0" smtClean="0"/>
              <a:t> </a:t>
            </a:r>
            <a:r>
              <a:rPr lang="fi-FI" sz="2400" dirty="0" err="1" smtClean="0"/>
              <a:t>agreed</a:t>
            </a:r>
            <a:r>
              <a:rPr lang="fi-FI" sz="2400" dirty="0" smtClean="0"/>
              <a:t> in [1], and </a:t>
            </a:r>
            <a:r>
              <a:rPr lang="fi-FI" sz="2400" dirty="0" err="1" smtClean="0"/>
              <a:t>includes</a:t>
            </a:r>
            <a:r>
              <a:rPr lang="fi-FI" sz="2400" dirty="0" smtClean="0"/>
              <a:t> </a:t>
            </a:r>
            <a:r>
              <a:rPr lang="fi-FI" sz="2400" dirty="0" err="1" smtClean="0"/>
              <a:t>one</a:t>
            </a:r>
            <a:r>
              <a:rPr lang="fi-FI" sz="2400" dirty="0" smtClean="0"/>
              <a:t> </a:t>
            </a:r>
            <a:r>
              <a:rPr lang="fi-FI" sz="2400" dirty="0" err="1" smtClean="0"/>
              <a:t>part</a:t>
            </a:r>
            <a:r>
              <a:rPr lang="fi-FI" sz="2400" dirty="0" smtClean="0"/>
              <a:t> </a:t>
            </a:r>
            <a:r>
              <a:rPr lang="fi-FI" sz="2400" dirty="0" err="1" smtClean="0"/>
              <a:t>covering</a:t>
            </a:r>
            <a:r>
              <a:rPr lang="fi-FI" sz="2400" dirty="0" smtClean="0"/>
              <a:t>:</a:t>
            </a:r>
          </a:p>
          <a:p>
            <a:pPr lvl="2"/>
            <a:r>
              <a:rPr lang="en-GB" sz="2000" dirty="0" smtClean="0"/>
              <a:t>Enhancement of intra-frequency/inter-frequency/inter-RAT measurement requirements in DRX (RAN4)</a:t>
            </a:r>
          </a:p>
          <a:p>
            <a:pPr lvl="1"/>
            <a:endParaRPr lang="fi-FI" dirty="0" smtClean="0"/>
          </a:p>
          <a:p>
            <a:pPr lvl="1"/>
            <a:endParaRPr lang="fi-FI" dirty="0" smtClean="0"/>
          </a:p>
          <a:p>
            <a:pPr lvl="1"/>
            <a:endParaRPr lang="fi-FI" dirty="0" smtClean="0"/>
          </a:p>
          <a:p>
            <a:pPr lvl="1"/>
            <a:endParaRPr lang="fi-FI" dirty="0" smtClean="0"/>
          </a:p>
          <a:p>
            <a:endParaRPr lang="fi-FI" sz="1200" dirty="0" smtClean="0"/>
          </a:p>
          <a:p>
            <a:r>
              <a:rPr lang="fi-FI" sz="1200" dirty="0" smtClean="0"/>
              <a:t>[1] </a:t>
            </a:r>
            <a:r>
              <a:rPr lang="en-GB" sz="1200" dirty="0" smtClean="0"/>
              <a:t>RP-150490, Dual Connectivity enhancements for LTE, </a:t>
            </a:r>
            <a:r>
              <a:rPr lang="en-US" sz="1200" dirty="0" smtClean="0"/>
              <a:t>NTT DOCOMO, INC.</a:t>
            </a:r>
            <a:endParaRPr lang="en-US" sz="1200" dirty="0" smtClean="0">
              <a:solidFill>
                <a:schemeClr val="tx1"/>
              </a:solidFill>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smtClean="0"/>
              <a:t>Discussion</a:t>
            </a:r>
            <a:endParaRPr lang="en-US" dirty="0"/>
          </a:p>
        </p:txBody>
      </p:sp>
      <p:sp>
        <p:nvSpPr>
          <p:cNvPr id="3" name="Content Placeholder 2"/>
          <p:cNvSpPr>
            <a:spLocks noGrp="1"/>
          </p:cNvSpPr>
          <p:nvPr>
            <p:ph idx="1"/>
          </p:nvPr>
        </p:nvSpPr>
        <p:spPr/>
        <p:txBody>
          <a:bodyPr/>
          <a:lstStyle/>
          <a:p>
            <a:r>
              <a:rPr lang="en-GB" sz="2400" dirty="0" smtClean="0"/>
              <a:t>Rel-12 RRM measurement core requirements for DC are that CG measurement requirements are based on the intra-frequency measurement requirements of the CG.</a:t>
            </a:r>
          </a:p>
          <a:p>
            <a:pPr lvl="1"/>
            <a:r>
              <a:rPr lang="en-GB" sz="2000" dirty="0" smtClean="0"/>
              <a:t>For DC this means that there can be situations where the measurement delay of measurements performed by the UE in the two CGs is different due to the state of the DRX in the CGs.</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smtClean="0"/>
              <a:t>Discussion</a:t>
            </a:r>
            <a:endParaRPr lang="en-US" dirty="0"/>
          </a:p>
        </p:txBody>
      </p:sp>
      <p:sp>
        <p:nvSpPr>
          <p:cNvPr id="3" name="Content Placeholder 2"/>
          <p:cNvSpPr>
            <a:spLocks noGrp="1"/>
          </p:cNvSpPr>
          <p:nvPr>
            <p:ph idx="1"/>
          </p:nvPr>
        </p:nvSpPr>
        <p:spPr/>
        <p:txBody>
          <a:bodyPr/>
          <a:lstStyle/>
          <a:p>
            <a:r>
              <a:rPr lang="en-GB" sz="1800" dirty="0" smtClean="0"/>
              <a:t>Intra-frequency, inter-frequency and inter-RAT measurement proposal under discussion is as follows:</a:t>
            </a:r>
            <a:endParaRPr lang="en-US" sz="1800" dirty="0" smtClean="0"/>
          </a:p>
          <a:p>
            <a:pPr lvl="1"/>
            <a:r>
              <a:rPr lang="en-GB" sz="1400" dirty="0" smtClean="0"/>
              <a:t>If in DRX in </a:t>
            </a:r>
            <a:r>
              <a:rPr lang="en-GB" sz="1400" dirty="0" err="1" smtClean="0"/>
              <a:t>PCell</a:t>
            </a:r>
            <a:r>
              <a:rPr lang="en-GB" sz="1400" dirty="0" smtClean="0"/>
              <a:t>, measurement frequency is increased when the UE is scheduled in </a:t>
            </a:r>
            <a:r>
              <a:rPr lang="en-GB" sz="1400" dirty="0" err="1" smtClean="0"/>
              <a:t>PSCell</a:t>
            </a:r>
            <a:r>
              <a:rPr lang="en-GB" sz="1400" dirty="0" smtClean="0"/>
              <a:t>. </a:t>
            </a:r>
            <a:endParaRPr lang="en-US" sz="1400" dirty="0" smtClean="0"/>
          </a:p>
          <a:p>
            <a:pPr lvl="1"/>
            <a:r>
              <a:rPr lang="en-GB" sz="1400" dirty="0" err="1" smtClean="0"/>
              <a:t>PSCell</a:t>
            </a:r>
            <a:r>
              <a:rPr lang="en-GB" sz="1400" dirty="0" smtClean="0"/>
              <a:t> measurement requirements would be unaffected by the </a:t>
            </a:r>
            <a:r>
              <a:rPr lang="en-GB" sz="1400" dirty="0" err="1" smtClean="0"/>
              <a:t>PCell</a:t>
            </a:r>
            <a:r>
              <a:rPr lang="en-GB" sz="1400" dirty="0" smtClean="0"/>
              <a:t> scheduling.</a:t>
            </a:r>
            <a:endParaRPr lang="en-US" sz="1400" dirty="0" smtClean="0"/>
          </a:p>
          <a:p>
            <a:endParaRPr lang="fi-FI" sz="1800" dirty="0" smtClean="0"/>
          </a:p>
          <a:p>
            <a:pPr marL="457200" lvl="1" indent="0">
              <a:buNone/>
            </a:pPr>
            <a:endParaRPr lang="fi-FI" sz="1400" dirty="0" smtClean="0">
              <a:solidFill>
                <a:srgbClr val="FF0000"/>
              </a:solidFill>
            </a:endParaRPr>
          </a:p>
          <a:p>
            <a:r>
              <a:rPr lang="fi-FI" sz="1800" dirty="0" smtClean="0"/>
              <a:t>Applying above is under network control</a:t>
            </a:r>
          </a:p>
          <a:p>
            <a:pPr lvl="1"/>
            <a:r>
              <a:rPr lang="fi-FI" sz="1400" dirty="0" smtClean="0"/>
              <a:t>Single bit enables intra Pcell, interfrequency and interRAT measurements to follow SCG DRX state</a:t>
            </a:r>
            <a:endParaRPr 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p:txBody>
          <a:bodyPr/>
          <a:lstStyle/>
          <a:p>
            <a:r>
              <a:rPr lang="en-US" dirty="0" smtClean="0"/>
              <a:t>Interested companies are expected to bring pros and cons for next meeting.</a:t>
            </a:r>
          </a:p>
          <a:p>
            <a:r>
              <a:rPr lang="en-US" dirty="0" smtClean="0"/>
              <a:t>RAN4 needs to make decision in RAN4#77 in order to be able to send LS to RAN2.</a:t>
            </a:r>
            <a:endParaRPr lang="en-US"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782</TotalTime>
  <Words>234</Words>
  <Application>Microsoft Office PowerPoint</Application>
  <PresentationFormat>On-screen Show (4:3)</PresentationFormat>
  <Paragraphs>30</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Default Design</vt:lpstr>
      <vt:lpstr>Way Forward on Dual Connectivity measurement enhancements </vt:lpstr>
      <vt:lpstr>Discussion</vt:lpstr>
      <vt:lpstr>Discussion</vt:lpstr>
      <vt:lpstr>Discussion</vt:lpstr>
      <vt:lpstr>Way Forward</vt:lpstr>
    </vt:vector>
  </TitlesOfParts>
  <Company>Nokia Siemens Networks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RRM requirements B5C</dc:title>
  <dc:creator>Nokia Networks</dc:creator>
  <cp:lastModifiedBy>Nokia Networks</cp:lastModifiedBy>
  <cp:revision>18</cp:revision>
  <dcterms:created xsi:type="dcterms:W3CDTF">2015-10-15T08:28:57Z</dcterms:created>
  <dcterms:modified xsi:type="dcterms:W3CDTF">2015-10-16T10:50:31Z</dcterms:modified>
</cp:coreProperties>
</file>