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63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4994" autoAdjust="0"/>
    <p:restoredTop sz="94660"/>
  </p:normalViewPr>
  <p:slideViewPr>
    <p:cSldViewPr snapToGrid="0">
      <p:cViewPr varScale="1">
        <p:scale>
          <a:sx n="78" d="100"/>
          <a:sy n="78" d="100"/>
        </p:scale>
        <p:origin x="1092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7AC695-F061-4482-B8A6-7CB5B95185DA}" type="datetimeFigureOut">
              <a:rPr lang="zh-CN" altLang="en-US" smtClean="0"/>
              <a:t>2015/10/16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14A1F6-04B3-49C1-9B79-808924B8E3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239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B98750-AF37-4CAC-BACD-F195BFA6737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8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14A1F6-04B3-49C1-9B79-808924B8E38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865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2015/10/16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790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2015/10/16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080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2015/10/16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923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2015/10/16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251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2015/10/16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144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2015/10/16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3951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2015/10/16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285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2015/10/16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988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2015/10/16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194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2015/10/16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496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2015/10/16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257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BDE028-C543-4125-8159-A6EEE2B373E3}" type="datetimeFigureOut">
              <a:rPr lang="zh-CN" altLang="en-US" smtClean="0"/>
              <a:t>2015/10/16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248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09800" y="1676400"/>
            <a:ext cx="7772400" cy="1847850"/>
          </a:xfrm>
        </p:spPr>
        <p:txBody>
          <a:bodyPr/>
          <a:lstStyle/>
          <a:p>
            <a:r>
              <a:rPr lang="en-US" altLang="ja-JP" sz="4000" dirty="0" err="1" smtClean="0">
                <a:ea typeface="MS PGothic" panose="020B0600070205080204" pitchFamily="34" charset="-128"/>
              </a:rPr>
              <a:t>Wayforward</a:t>
            </a:r>
            <a:r>
              <a:rPr lang="en-US" altLang="ja-JP" sz="4000" dirty="0" smtClean="0">
                <a:ea typeface="MS PGothic" panose="020B0600070205080204" pitchFamily="34" charset="-128"/>
              </a:rPr>
              <a:t> on </a:t>
            </a:r>
            <a:r>
              <a:rPr lang="en-US" altLang="ja-JP" sz="4000" dirty="0" err="1" smtClean="0">
                <a:ea typeface="MS PGothic" panose="020B0600070205080204" pitchFamily="34" charset="-128"/>
              </a:rPr>
              <a:t>subframe</a:t>
            </a:r>
            <a:r>
              <a:rPr lang="en-US" altLang="ja-JP" sz="4000" dirty="0" smtClean="0">
                <a:ea typeface="MS PGothic" panose="020B0600070205080204" pitchFamily="34" charset="-128"/>
              </a:rPr>
              <a:t> offset reporting for DC enhancement</a:t>
            </a:r>
            <a:endParaRPr lang="en-US" altLang="ja-JP" sz="4000" dirty="0">
              <a:ea typeface="MS PGothic" panose="020B0600070205080204" pitchFamily="34" charset="-128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55173" y="3602038"/>
            <a:ext cx="9144000" cy="1655762"/>
          </a:xfrm>
        </p:spPr>
        <p:txBody>
          <a:bodyPr/>
          <a:lstStyle/>
          <a:p>
            <a:r>
              <a:rPr lang="en-US" altLang="ja-JP" dirty="0" smtClean="0">
                <a:ea typeface="MS PGothic" panose="020B0600070205080204" pitchFamily="34" charset="-128"/>
              </a:rPr>
              <a:t>Intel, Ericsson, NTT DOCOMO, CATT</a:t>
            </a:r>
            <a:endParaRPr lang="en-US" altLang="ja-JP" dirty="0">
              <a:ea typeface="MS PGothic" panose="020B0600070205080204" pitchFamily="34" charset="-128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9719536" y="284163"/>
            <a:ext cx="1619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ja-JP" b="1" dirty="0" smtClean="0">
                <a:ea typeface="MS PGothic" panose="020B0600070205080204" pitchFamily="34" charset="-128"/>
              </a:rPr>
              <a:t>R4-156639</a:t>
            </a:r>
            <a:endParaRPr lang="en-US" altLang="ja-JP" b="1" dirty="0">
              <a:ea typeface="MS PGothic" panose="020B0600070205080204" pitchFamily="34" charset="-128"/>
            </a:endParaRPr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235026" y="189210"/>
            <a:ext cx="5334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zh-CN" altLang="zh-CN" b="1" dirty="0">
                <a:ea typeface="宋体" panose="02010600030101010101" pitchFamily="2" charset="-122"/>
              </a:rPr>
              <a:t>3GPP TSG-RAN WG4 #</a:t>
            </a:r>
            <a:r>
              <a:rPr lang="zh-CN" altLang="zh-CN" b="1" dirty="0" smtClean="0">
                <a:ea typeface="宋体" panose="02010600030101010101" pitchFamily="2" charset="-122"/>
              </a:rPr>
              <a:t>76</a:t>
            </a:r>
            <a:endParaRPr lang="zh-CN" altLang="zh-CN" b="1" dirty="0">
              <a:ea typeface="宋体" panose="02010600030101010101" pitchFamily="2" charset="-122"/>
            </a:endParaRPr>
          </a:p>
          <a:p>
            <a:r>
              <a:rPr lang="en-US" altLang="zh-CN" b="1" dirty="0"/>
              <a:t>Sophia </a:t>
            </a:r>
            <a:r>
              <a:rPr lang="en-US" altLang="zh-CN" b="1" dirty="0" err="1"/>
              <a:t>Antipolis</a:t>
            </a:r>
            <a:r>
              <a:rPr lang="en-US" altLang="zh-CN" b="1" dirty="0"/>
              <a:t>, France, 12-16 October, 2015</a:t>
            </a:r>
            <a:endParaRPr lang="zh-CN" altLang="zh-CN"/>
          </a:p>
          <a:p>
            <a:r>
              <a:rPr lang="en-GB" altLang="zh-CN" b="1" smtClean="0">
                <a:ea typeface="宋体" panose="02010600030101010101" pitchFamily="2" charset="-122"/>
              </a:rPr>
              <a:t>Agenda </a:t>
            </a:r>
            <a:r>
              <a:rPr lang="en-GB" altLang="zh-CN" b="1" dirty="0" smtClean="0">
                <a:ea typeface="宋体" panose="02010600030101010101" pitchFamily="2" charset="-122"/>
              </a:rPr>
              <a:t>Item: 7.9.3.1</a:t>
            </a:r>
          </a:p>
        </p:txBody>
      </p:sp>
    </p:spTree>
    <p:extLst>
      <p:ext uri="{BB962C8B-B14F-4D97-AF65-F5344CB8AC3E}">
        <p14:creationId xmlns:p14="http://schemas.microsoft.com/office/powerpoint/2010/main" val="279273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2028" y="147112"/>
            <a:ext cx="11182644" cy="612013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CN" b="1" dirty="0" smtClean="0"/>
              <a:t>Way </a:t>
            </a:r>
            <a:r>
              <a:rPr lang="en-US" altLang="zh-CN" b="1" dirty="0"/>
              <a:t>forward </a:t>
            </a:r>
            <a:r>
              <a:rPr lang="en-US" altLang="zh-CN" b="1" dirty="0" smtClean="0"/>
              <a:t>on </a:t>
            </a:r>
            <a:r>
              <a:rPr lang="en-US" altLang="zh-CN" b="1" dirty="0" err="1" smtClean="0"/>
              <a:t>subframe</a:t>
            </a:r>
            <a:r>
              <a:rPr lang="en-US" altLang="zh-CN" b="1" dirty="0" smtClean="0"/>
              <a:t> </a:t>
            </a:r>
            <a:r>
              <a:rPr lang="en-US" altLang="zh-CN" b="1" dirty="0"/>
              <a:t>offset </a:t>
            </a:r>
            <a:r>
              <a:rPr lang="en-US" altLang="zh-CN" b="1" dirty="0" smtClean="0"/>
              <a:t>report mapping </a:t>
            </a:r>
            <a:endParaRPr lang="zh-CN" alt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" y="776377"/>
            <a:ext cx="12192001" cy="5840083"/>
          </a:xfrm>
        </p:spPr>
        <p:txBody>
          <a:bodyPr>
            <a:normAutofit/>
          </a:bodyPr>
          <a:lstStyle/>
          <a:p>
            <a:pPr lvl="0" hangingPunct="0"/>
            <a:r>
              <a:rPr lang="en-GB" altLang="zh-CN" dirty="0" err="1" smtClean="0"/>
              <a:t>Subframe</a:t>
            </a:r>
            <a:r>
              <a:rPr lang="en-GB" altLang="zh-CN" dirty="0" smtClean="0"/>
              <a:t> </a:t>
            </a:r>
            <a:r>
              <a:rPr lang="en-GB" altLang="zh-CN" dirty="0"/>
              <a:t>boundary offset </a:t>
            </a:r>
            <a:r>
              <a:rPr lang="en-GB" altLang="zh-CN" dirty="0" smtClean="0"/>
              <a:t>(</a:t>
            </a:r>
            <a:r>
              <a:rPr lang="en-GB" altLang="zh-CN" dirty="0" smtClean="0">
                <a:sym typeface="Symbol"/>
              </a:rPr>
              <a:t>Z</a:t>
            </a:r>
            <a:r>
              <a:rPr lang="en-GB" altLang="zh-CN" dirty="0" smtClean="0"/>
              <a:t>) between </a:t>
            </a:r>
            <a:r>
              <a:rPr lang="en-GB" altLang="zh-CN" dirty="0" err="1"/>
              <a:t>MeNB</a:t>
            </a:r>
            <a:r>
              <a:rPr lang="en-GB" altLang="zh-CN" dirty="0"/>
              <a:t> and </a:t>
            </a:r>
            <a:r>
              <a:rPr lang="en-GB" altLang="zh-CN" dirty="0" err="1"/>
              <a:t>SeNB</a:t>
            </a:r>
            <a:r>
              <a:rPr lang="en-GB" altLang="zh-CN" dirty="0"/>
              <a:t> (</a:t>
            </a:r>
            <a:r>
              <a:rPr lang="en-GB" altLang="zh-CN" b="1" dirty="0">
                <a:sym typeface="Symbol" panose="05050102010706020507" pitchFamily="18" charset="2"/>
              </a:rPr>
              <a:t></a:t>
            </a:r>
            <a:r>
              <a:rPr lang="en-GB" altLang="zh-CN" b="1" dirty="0"/>
              <a:t>Z</a:t>
            </a:r>
            <a:r>
              <a:rPr lang="en-GB" altLang="zh-CN" dirty="0" smtClean="0"/>
              <a:t>) can be reported by UE </a:t>
            </a:r>
            <a:endParaRPr lang="zh-CN" altLang="zh-CN" dirty="0"/>
          </a:p>
          <a:p>
            <a:pPr lvl="1" hangingPunct="0"/>
            <a:r>
              <a:rPr lang="en-GB" altLang="zh-CN" dirty="0"/>
              <a:t>The reporting range </a:t>
            </a:r>
            <a:r>
              <a:rPr lang="en-GB" altLang="zh-CN" dirty="0" smtClean="0"/>
              <a:t>of absolute value of </a:t>
            </a:r>
            <a:r>
              <a:rPr lang="en-GB" altLang="zh-CN" dirty="0" smtClean="0">
                <a:sym typeface="Symbol"/>
              </a:rPr>
              <a:t>Z</a:t>
            </a:r>
            <a:r>
              <a:rPr lang="en-GB" altLang="zh-CN" dirty="0" smtClean="0"/>
              <a:t> is </a:t>
            </a:r>
            <a:r>
              <a:rPr lang="en-GB" altLang="zh-CN" dirty="0"/>
              <a:t>between </a:t>
            </a:r>
            <a:r>
              <a:rPr lang="en-US" altLang="zh-CN" dirty="0"/>
              <a:t>[700Ts, 1320Ts] </a:t>
            </a:r>
            <a:r>
              <a:rPr lang="en-GB" altLang="zh-CN" dirty="0" smtClean="0"/>
              <a:t>with </a:t>
            </a:r>
            <a:r>
              <a:rPr lang="en-GB" altLang="zh-CN" dirty="0"/>
              <a:t>reporting granularity of 10Ts.</a:t>
            </a:r>
            <a:endParaRPr lang="zh-CN" altLang="zh-CN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412123" y="2319820"/>
            <a:ext cx="6161989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Table </a:t>
            </a:r>
            <a:r>
              <a:rPr lang="en-US" altLang="zh-CN" sz="1400" b="1" i="1" dirty="0" smtClean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1: </a:t>
            </a:r>
            <a:r>
              <a:rPr kumimoji="0" lang="en-US" altLang="zh-CN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UE </a:t>
            </a:r>
            <a:r>
              <a:rPr kumimoji="0" lang="en-US" altLang="zh-CN" sz="1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Subframe</a:t>
            </a:r>
            <a:r>
              <a:rPr kumimoji="0" lang="en-US" altLang="zh-CN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boundary offset (</a:t>
            </a:r>
            <a:r>
              <a:rPr lang="en-GB" sz="1400" dirty="0">
                <a:sym typeface="Symbol"/>
              </a:rPr>
              <a:t></a:t>
            </a:r>
            <a:r>
              <a:rPr lang="en-GB" sz="1400" dirty="0"/>
              <a:t>Z</a:t>
            </a:r>
            <a:r>
              <a:rPr kumimoji="0" lang="en-US" altLang="zh-CN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) measurement report mapping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307568"/>
              </p:ext>
            </p:extLst>
          </p:nvPr>
        </p:nvGraphicFramePr>
        <p:xfrm>
          <a:off x="2477118" y="2823660"/>
          <a:ext cx="6244187" cy="34391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18367"/>
                <a:gridCol w="2564380"/>
                <a:gridCol w="1561440"/>
              </a:tblGrid>
              <a:tr h="429890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Reported Value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Measured Quantity Value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Unit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29890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  <a:sym typeface="Symbol"/>
                        </a:rPr>
                        <a:t> </a:t>
                      </a:r>
                      <a:r>
                        <a:rPr lang="en-GB" sz="1600" dirty="0" smtClean="0">
                          <a:effectLst/>
                        </a:rPr>
                        <a:t>Z_00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  <a:sym typeface="Symbol"/>
                        </a:rPr>
                        <a:t>abs(</a:t>
                      </a:r>
                      <a:r>
                        <a:rPr lang="en-GB" sz="1600" dirty="0" smtClean="0">
                          <a:effectLst/>
                        </a:rPr>
                        <a:t>Z) ≤</a:t>
                      </a:r>
                      <a:r>
                        <a:rPr lang="en-GB" sz="1600" baseline="0" dirty="0" smtClean="0">
                          <a:effectLst/>
                        </a:rPr>
                        <a:t> </a:t>
                      </a:r>
                      <a:r>
                        <a:rPr lang="en-US" altLang="zh-CN" sz="1600" baseline="0" dirty="0" smtClean="0">
                          <a:effectLst/>
                        </a:rPr>
                        <a:t>700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effectLst/>
                        </a:rPr>
                        <a:t>T</a:t>
                      </a:r>
                      <a:r>
                        <a:rPr lang="en-GB" sz="1600" baseline="-25000" dirty="0" err="1">
                          <a:effectLst/>
                        </a:rPr>
                        <a:t>s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29890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  <a:sym typeface="Symbol"/>
                        </a:rPr>
                        <a:t></a:t>
                      </a:r>
                      <a:r>
                        <a:rPr lang="en-GB" sz="1600" dirty="0" smtClean="0">
                          <a:effectLst/>
                        </a:rPr>
                        <a:t>Z_01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zh-CN" sz="1600" dirty="0" smtClean="0">
                          <a:effectLst/>
                        </a:rPr>
                        <a:t>700</a:t>
                      </a:r>
                      <a:r>
                        <a:rPr lang="en-GB" sz="1600" dirty="0" smtClean="0">
                          <a:effectLst/>
                        </a:rPr>
                        <a:t> </a:t>
                      </a:r>
                      <a:r>
                        <a:rPr lang="en-GB" sz="1600" dirty="0" smtClean="0">
                          <a:effectLst/>
                          <a:sym typeface="Symbol"/>
                        </a:rPr>
                        <a:t>&lt;</a:t>
                      </a:r>
                      <a:r>
                        <a:rPr lang="en-GB" sz="1600" dirty="0" smtClean="0">
                          <a:effectLst/>
                        </a:rPr>
                        <a:t> abs(</a:t>
                      </a:r>
                      <a:r>
                        <a:rPr lang="en-GB" sz="1600" dirty="0" smtClean="0">
                          <a:effectLst/>
                          <a:sym typeface="Symbol"/>
                        </a:rPr>
                        <a:t></a:t>
                      </a:r>
                      <a:r>
                        <a:rPr lang="en-GB" sz="1600" dirty="0" smtClean="0">
                          <a:effectLst/>
                        </a:rPr>
                        <a:t>Z) ≤ </a:t>
                      </a:r>
                      <a:r>
                        <a:rPr lang="en-US" altLang="zh-CN" sz="1600" dirty="0" smtClean="0">
                          <a:effectLst/>
                        </a:rPr>
                        <a:t>7</a:t>
                      </a:r>
                      <a:r>
                        <a:rPr lang="en-GB" sz="1600" dirty="0" smtClean="0">
                          <a:effectLst/>
                        </a:rPr>
                        <a:t>10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</a:t>
                      </a:r>
                      <a:r>
                        <a:rPr lang="en-GB" sz="1600" baseline="-25000">
                          <a:effectLst/>
                        </a:rPr>
                        <a:t>s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29890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sym typeface="Symbol"/>
                        </a:rPr>
                        <a:t></a:t>
                      </a:r>
                      <a:r>
                        <a:rPr lang="en-GB" sz="1600" dirty="0" smtClean="0">
                          <a:effectLst/>
                        </a:rPr>
                        <a:t>Z_02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zh-CN" sz="1600" dirty="0" smtClean="0">
                          <a:effectLst/>
                        </a:rPr>
                        <a:t>7</a:t>
                      </a:r>
                      <a:r>
                        <a:rPr lang="en-GB" sz="1600" dirty="0" smtClean="0">
                          <a:effectLst/>
                        </a:rPr>
                        <a:t>10 </a:t>
                      </a:r>
                      <a:r>
                        <a:rPr lang="en-GB" sz="1600" dirty="0" smtClean="0">
                          <a:effectLst/>
                          <a:sym typeface="Symbol"/>
                        </a:rPr>
                        <a:t>&lt;</a:t>
                      </a:r>
                      <a:r>
                        <a:rPr lang="en-GB" sz="1600" dirty="0" smtClean="0">
                          <a:effectLst/>
                        </a:rPr>
                        <a:t> abs(</a:t>
                      </a:r>
                      <a:r>
                        <a:rPr lang="en-GB" sz="1600" dirty="0" smtClean="0">
                          <a:effectLst/>
                          <a:sym typeface="Symbol"/>
                        </a:rPr>
                        <a:t></a:t>
                      </a:r>
                      <a:r>
                        <a:rPr lang="en-GB" sz="1600" dirty="0" smtClean="0">
                          <a:effectLst/>
                        </a:rPr>
                        <a:t>Z) ≤</a:t>
                      </a:r>
                      <a:r>
                        <a:rPr lang="en-US" altLang="zh-CN" sz="1600" dirty="0" smtClean="0">
                          <a:effectLst/>
                        </a:rPr>
                        <a:t>7</a:t>
                      </a:r>
                      <a:r>
                        <a:rPr lang="en-GB" sz="1600" dirty="0" smtClean="0">
                          <a:effectLst/>
                        </a:rPr>
                        <a:t>20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</a:t>
                      </a:r>
                      <a:r>
                        <a:rPr lang="en-GB" sz="1600" baseline="-25000">
                          <a:effectLst/>
                        </a:rPr>
                        <a:t>s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29890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…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…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…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29890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sym typeface="Symbol"/>
                        </a:rPr>
                        <a:t></a:t>
                      </a:r>
                      <a:r>
                        <a:rPr lang="en-GB" sz="1600" dirty="0" smtClean="0">
                          <a:effectLst/>
                        </a:rPr>
                        <a:t>Z_</a:t>
                      </a:r>
                      <a:r>
                        <a:rPr lang="en-US" altLang="zh-CN" sz="1600" dirty="0" smtClean="0">
                          <a:effectLst/>
                        </a:rPr>
                        <a:t>61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300</a:t>
                      </a:r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&lt; </a:t>
                      </a:r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abs(</a:t>
                      </a:r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Symbol"/>
                        </a:rPr>
                        <a:t></a:t>
                      </a:r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Z) 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Symbol"/>
                        </a:rPr>
                        <a:t>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1310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600" dirty="0" err="1" smtClean="0">
                          <a:effectLst/>
                        </a:rPr>
                        <a:t>T</a:t>
                      </a:r>
                      <a:r>
                        <a:rPr lang="en-GB" sz="1600" baseline="-25000" dirty="0" err="1" smtClean="0">
                          <a:effectLst/>
                        </a:rPr>
                        <a:t>s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29890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sym typeface="Symbol"/>
                        </a:rPr>
                        <a:t></a:t>
                      </a:r>
                      <a:r>
                        <a:rPr lang="en-GB" sz="1600" dirty="0" smtClean="0">
                          <a:effectLst/>
                        </a:rPr>
                        <a:t>Z_</a:t>
                      </a:r>
                      <a:r>
                        <a:rPr lang="en-US" altLang="zh-CN" sz="1600" dirty="0" smtClean="0">
                          <a:effectLst/>
                        </a:rPr>
                        <a:t>62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310</a:t>
                      </a:r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&lt; </a:t>
                      </a:r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abs(</a:t>
                      </a:r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Symbol"/>
                        </a:rPr>
                        <a:t></a:t>
                      </a:r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Z) 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Symbol"/>
                        </a:rPr>
                        <a:t>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1320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600" dirty="0" err="1" smtClean="0">
                          <a:effectLst/>
                        </a:rPr>
                        <a:t>T</a:t>
                      </a:r>
                      <a:r>
                        <a:rPr lang="en-GB" sz="1600" baseline="-25000" dirty="0" err="1" smtClean="0">
                          <a:effectLst/>
                        </a:rPr>
                        <a:t>s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29890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sym typeface="Symbol"/>
                        </a:rPr>
                        <a:t></a:t>
                      </a:r>
                      <a:r>
                        <a:rPr lang="en-GB" sz="1600" dirty="0" smtClean="0">
                          <a:effectLst/>
                        </a:rPr>
                        <a:t>Z_</a:t>
                      </a:r>
                      <a:r>
                        <a:rPr lang="en-US" altLang="zh-CN" sz="1600" dirty="0" smtClean="0">
                          <a:effectLst/>
                        </a:rPr>
                        <a:t>63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320</a:t>
                      </a:r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&lt; abs(</a:t>
                      </a:r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Symbol"/>
                        </a:rPr>
                        <a:t></a:t>
                      </a:r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Z)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effectLst/>
                        </a:rPr>
                        <a:t>T</a:t>
                      </a:r>
                      <a:r>
                        <a:rPr lang="en-GB" sz="1600" baseline="-25000" dirty="0" err="1">
                          <a:effectLst/>
                        </a:rPr>
                        <a:t>s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80655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1924</TotalTime>
  <Words>187</Words>
  <Application>Microsoft Office PowerPoint</Application>
  <PresentationFormat>Widescreen</PresentationFormat>
  <Paragraphs>36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MS PGothic</vt:lpstr>
      <vt:lpstr>宋体</vt:lpstr>
      <vt:lpstr>Arial</vt:lpstr>
      <vt:lpstr>Calibri</vt:lpstr>
      <vt:lpstr>Calibri Light</vt:lpstr>
      <vt:lpstr>Symbol</vt:lpstr>
      <vt:lpstr>Times New Roman</vt:lpstr>
      <vt:lpstr>Office Theme</vt:lpstr>
      <vt:lpstr>Wayforward on subframe offset reporting for DC enhancement</vt:lpstr>
      <vt:lpstr>Way forward on subframe offset report mapping 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Wayforward on D2D interruption</dc:title>
  <dc:creator>Huang, Rui</dc:creator>
  <cp:lastModifiedBy>Huang, Rui</cp:lastModifiedBy>
  <cp:revision>111</cp:revision>
  <dcterms:created xsi:type="dcterms:W3CDTF">2015-02-12T12:41:14Z</dcterms:created>
  <dcterms:modified xsi:type="dcterms:W3CDTF">2015-10-16T06:46:10Z</dcterms:modified>
</cp:coreProperties>
</file>