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1" r:id="rId4"/>
    <p:sldId id="260" r:id="rId5"/>
    <p:sldId id="262" r:id="rId6"/>
    <p:sldId id="259" r:id="rId7"/>
    <p:sldId id="271" r:id="rId8"/>
    <p:sldId id="258" r:id="rId9"/>
    <p:sldId id="270" r:id="rId10"/>
    <p:sldId id="266" r:id="rId11"/>
    <p:sldId id="264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0BF41-05A7-49FC-B30A-444C3F284EBC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21F29-C5B1-417C-ADAF-CC442E8E35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21F29-C5B1-417C-ADAF-CC442E8E358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E0BFD-B49F-4E8C-A614-8FA5B3009C61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8310-822B-4C7D-BDAF-DA30B6789226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5A99-4E84-419E-BAFE-D13F03594E3F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3F6F-06A4-4021-9F9E-994E188E1CD5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29434-703E-4B61-A3F7-4145743B1163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53115-96D6-4873-A20F-9615882C525D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DB7E-7E55-476F-96F9-12BBF4EBB6DD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80D5A-BE3A-48A0-BFE0-D82BFCC501F3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6CA72-D68B-4026-AF1E-FF439213AFB3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FC02-D4DF-47F3-B702-C2D0BE3760AE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BF15A-10CC-42B5-8B95-D7B037BC7D21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7A8F-0291-4628-A69A-1078DE2DADD8}" type="datetime1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R4-155586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BE02-A62A-47CE-8E1D-84489F8A3D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8001000" cy="1981200"/>
          </a:xfrm>
        </p:spPr>
        <p:txBody>
          <a:bodyPr>
            <a:normAutofit/>
          </a:bodyPr>
          <a:lstStyle/>
          <a:p>
            <a:pPr algn="l"/>
            <a:r>
              <a:rPr lang="en-US" sz="1600" b="1" dirty="0" smtClean="0"/>
              <a:t>3GPP TSG-RAN WG4 Meeting #76BIS 				       R4-155586</a:t>
            </a:r>
            <a:br>
              <a:rPr lang="en-US" sz="1600" b="1" dirty="0" smtClean="0"/>
            </a:br>
            <a:r>
              <a:rPr lang="en-GB" sz="1600" b="1" dirty="0" smtClean="0"/>
              <a:t>Sophia Antipolis, France, October 12 – 16, 2015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1" dirty="0" smtClean="0"/>
              <a:t> 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1" dirty="0" smtClean="0"/>
              <a:t>Agenda item:</a:t>
            </a:r>
            <a:r>
              <a:rPr lang="en-US" sz="1600" dirty="0" smtClean="0"/>
              <a:t>	5.7</a:t>
            </a:r>
            <a:br>
              <a:rPr lang="en-US" sz="1600" dirty="0" smtClean="0"/>
            </a:br>
            <a:r>
              <a:rPr lang="en-US" sz="1600" b="1" dirty="0" smtClean="0"/>
              <a:t>Source: 		</a:t>
            </a:r>
            <a:r>
              <a:rPr lang="en-US" sz="1600" dirty="0" smtClean="0"/>
              <a:t>Intel Corporation</a:t>
            </a:r>
            <a:br>
              <a:rPr lang="en-US" sz="1600" dirty="0" smtClean="0"/>
            </a:br>
            <a:r>
              <a:rPr lang="en-GB" sz="1600" b="1" dirty="0" smtClean="0"/>
              <a:t>Title:</a:t>
            </a:r>
            <a:r>
              <a:rPr lang="en-GB" sz="1600" dirty="0" smtClean="0"/>
              <a:t> 		Summary of the FCC rules in the 3.5GHz band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GB" sz="1600" b="1" dirty="0" smtClean="0"/>
              <a:t>Document for:</a:t>
            </a:r>
            <a:r>
              <a:rPr lang="en-GB" sz="1600" dirty="0" smtClean="0"/>
              <a:t>	Discussion</a:t>
            </a:r>
            <a:endParaRPr lang="en-US" sz="1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Summary of the FCC rules in the 3.5GHz band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BS (CBSD) and UE Emission Limits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200" dirty="0" smtClean="0"/>
              <a:t>-13 dBm/MHz from 0 to 10 MHz from the SAS assigned channel edge</a:t>
            </a:r>
          </a:p>
          <a:p>
            <a:r>
              <a:rPr lang="en-GB" sz="1200" dirty="0" smtClean="0"/>
              <a:t>-25 dBm/MHz beyond 10 MHz from the SAS assigned channel edge down to 3530 MHz and up to 3720 MHz</a:t>
            </a:r>
          </a:p>
          <a:p>
            <a:r>
              <a:rPr lang="en-GB" sz="1200" dirty="0" smtClean="0"/>
              <a:t>-40 dBm/MHz below 3530 MHz and above 3720 MHz</a:t>
            </a:r>
          </a:p>
          <a:p>
            <a:r>
              <a:rPr lang="en-GB" sz="1200" dirty="0" smtClean="0"/>
              <a:t>Measured when at max EIRP. 1MHz or 1% of BW within the first 1MHz offset.</a:t>
            </a:r>
            <a:endParaRPr lang="en-US" sz="1200" dirty="0"/>
          </a:p>
        </p:txBody>
      </p:sp>
      <p:pic>
        <p:nvPicPr>
          <p:cNvPr id="5" name="Picture 1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14600"/>
            <a:ext cx="746411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Reception Limits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PAL must accept adjacent channel and in-band blocking interference up to -40dBm/10MHz.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Exclusion Zones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 Category A CBSDs, exclusion zones shall be maintained along the coastline shown at ntia.doc.gov/category/3550-3650-mhz. Exclusion zones shall also be maintained around federal radiolocation sites as set forth at ntia.doc.gov/category/3550-3650-mhz.</a:t>
            </a:r>
          </a:p>
          <a:p>
            <a:r>
              <a:rPr lang="en-US" sz="2400" dirty="0" smtClean="0"/>
              <a:t>For Category B CBSDS, base and fixed stations may not be located within 80km of the following Federal Government radiolocation facilities (3650-3700MHz)</a:t>
            </a:r>
          </a:p>
          <a:p>
            <a:r>
              <a:rPr lang="en-US" sz="2400" dirty="0" smtClean="0"/>
              <a:t>Some examples: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5181600"/>
            <a:ext cx="546330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500" dirty="0" smtClean="0"/>
              <a:t>Re-use B42/B43 bands with minor changes in the spec</a:t>
            </a:r>
          </a:p>
          <a:p>
            <a:pPr lvl="1"/>
            <a:r>
              <a:rPr lang="en-US" sz="2900" dirty="0" smtClean="0"/>
              <a:t>FCC OOBE of -40dBm/MHz with 20 MHz offset is tighter than the B42/B43 -40dBm/MHz with 25/30 MHz offset. -40dBm/MHz can be solved by a new NS value (with higher A-MPR) if FCC accepts NS signaling, otherwise, RB restrictions for the lowest 10MHz carrier at the band edge are required.</a:t>
            </a:r>
          </a:p>
          <a:p>
            <a:r>
              <a:rPr lang="en-US" sz="3500" dirty="0" smtClean="0"/>
              <a:t>Single filter implementation in B42/B43 can be used for 3550-3700 MHz.</a:t>
            </a:r>
          </a:p>
          <a:p>
            <a:r>
              <a:rPr lang="en-US" sz="3500" dirty="0" smtClean="0"/>
              <a:t>CA can be solved with standard CA specifications.</a:t>
            </a:r>
          </a:p>
          <a:p>
            <a:pPr lvl="1"/>
            <a:r>
              <a:rPr lang="en-US" dirty="0" smtClean="0"/>
              <a:t>Intra-band contiguous CA (specific inter-band CA in B42/43)</a:t>
            </a:r>
          </a:p>
          <a:p>
            <a:r>
              <a:rPr lang="en-US" sz="3500" dirty="0" smtClean="0"/>
              <a:t>There is no issue in channel arrangement.</a:t>
            </a:r>
          </a:p>
          <a:p>
            <a:pPr lvl="1"/>
            <a:r>
              <a:rPr lang="en-US" dirty="0" smtClean="0"/>
              <a:t>A new note to Table 5.7.3-1 in 36.101 to keep the channel numbers at the upper edge of B42 and the channel numbers at the lower edge of B43.</a:t>
            </a:r>
          </a:p>
          <a:p>
            <a:r>
              <a:rPr lang="en-US" sz="3500" dirty="0" smtClean="0"/>
              <a:t>Re-use of existing bands leads to better eco-system. Defining a new band will delay the development of UE and increase testing effort.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R4-155586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[1] FCC 15-47 (GN Docket No. 12-354), “Amendment of the Commission’s Rules with Regard to Commercial Operations in the 3550-3650 MHz Band”</a:t>
            </a:r>
          </a:p>
          <a:p>
            <a:r>
              <a:rPr lang="en-US" sz="1400" dirty="0" smtClean="0"/>
              <a:t>[2] R4-151622, “</a:t>
            </a:r>
            <a:r>
              <a:rPr lang="en-GB" sz="1400" dirty="0" smtClean="0"/>
              <a:t>New Study Item Proposal: US 3.5 GHz Band for LTE</a:t>
            </a:r>
            <a:r>
              <a:rPr lang="en-US" sz="1400" dirty="0" smtClean="0"/>
              <a:t>”, Verizon, and Qualcomm</a:t>
            </a:r>
            <a:endParaRPr lang="en-US" sz="1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 3.5GHz 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FCC released R&amp;O on 04/21/2015 [1].</a:t>
            </a:r>
          </a:p>
          <a:p>
            <a:r>
              <a:rPr lang="en-US" sz="2400" dirty="0" smtClean="0"/>
              <a:t>SI proposal on the USA 3.5GHz band for LTE was postponed to December 2015 [2].</a:t>
            </a:r>
          </a:p>
          <a:p>
            <a:r>
              <a:rPr lang="en-US" sz="2400" dirty="0" smtClean="0"/>
              <a:t>3550 – 3700 MHz (total 150MHz spectrum)</a:t>
            </a:r>
          </a:p>
          <a:p>
            <a:r>
              <a:rPr lang="en-US" sz="2400" dirty="0" smtClean="0"/>
              <a:t>Within the 3GPP Bands 42/43</a:t>
            </a:r>
          </a:p>
        </p:txBody>
      </p:sp>
      <p:pic>
        <p:nvPicPr>
          <p:cNvPr id="1026" name="Object 3"/>
          <p:cNvPicPr>
            <a:picLocks noChangeArrowheads="1"/>
          </p:cNvPicPr>
          <p:nvPr/>
        </p:nvPicPr>
        <p:blipFill>
          <a:blip r:embed="rId2" cstate="print"/>
          <a:srcRect l="-1814" t="-336" b="-571"/>
          <a:stretch>
            <a:fillRect/>
          </a:stretch>
        </p:blipFill>
        <p:spPr bwMode="auto">
          <a:xfrm>
            <a:off x="990600" y="3657600"/>
            <a:ext cx="70866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SAS Framework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800" dirty="0" smtClean="0"/>
              <a:t>Three tiers system (incumbents, PAL, and GAA)</a:t>
            </a:r>
          </a:p>
          <a:p>
            <a:r>
              <a:rPr lang="en-US" sz="3800" dirty="0" smtClean="0"/>
              <a:t>Incumbent Access Users</a:t>
            </a:r>
          </a:p>
          <a:p>
            <a:pPr lvl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tier 3550-3700MHz and below 3550MHz</a:t>
            </a:r>
          </a:p>
          <a:p>
            <a:pPr lvl="1"/>
            <a:r>
              <a:rPr lang="en-GB" dirty="0" smtClean="0"/>
              <a:t>Ground-based and ship borne federal radar systems, fixed satellite services and grandfathered commercial users in the 3650-3700 MHz segment</a:t>
            </a:r>
            <a:endParaRPr lang="en-US" dirty="0" smtClean="0"/>
          </a:p>
          <a:p>
            <a:r>
              <a:rPr lang="en-US" sz="3800" dirty="0" smtClean="0"/>
              <a:t>Citizen Broadband Radio Service (CBRS, 3550-3700MHz)</a:t>
            </a:r>
          </a:p>
          <a:p>
            <a:pPr lvl="1"/>
            <a:r>
              <a:rPr lang="en-US" dirty="0" smtClean="0"/>
              <a:t>Priority Access Licensees (PAL), 2</a:t>
            </a:r>
            <a:r>
              <a:rPr lang="en-US" baseline="30000" dirty="0" smtClean="0"/>
              <a:t>nd</a:t>
            </a:r>
            <a:r>
              <a:rPr lang="en-US" dirty="0" smtClean="0"/>
              <a:t> tier 3550-3650MHz</a:t>
            </a:r>
          </a:p>
          <a:p>
            <a:pPr lvl="1"/>
            <a:r>
              <a:rPr lang="en-US" dirty="0" smtClean="0"/>
              <a:t>General Authorized Access (GAA), 3</a:t>
            </a:r>
            <a:r>
              <a:rPr lang="en-US" baseline="30000" dirty="0" smtClean="0"/>
              <a:t>rd</a:t>
            </a:r>
            <a:r>
              <a:rPr lang="en-US" dirty="0" smtClean="0"/>
              <a:t> tier 3550-3700MHz, protecting 2</a:t>
            </a:r>
            <a:r>
              <a:rPr lang="en-US" baseline="30000" dirty="0" smtClean="0"/>
              <a:t>nd</a:t>
            </a:r>
            <a:r>
              <a:rPr lang="en-US" dirty="0" smtClean="0"/>
              <a:t> tier</a:t>
            </a:r>
          </a:p>
          <a:p>
            <a:pPr lvl="1"/>
            <a:r>
              <a:rPr lang="en-GB" dirty="0" smtClean="0"/>
              <a:t>CBRS devices will be assigned frequencies dynamically by a Spectrum Access System (SAS).</a:t>
            </a:r>
          </a:p>
          <a:p>
            <a:pPr lvl="1"/>
            <a:r>
              <a:rPr lang="en-GB" dirty="0" smtClean="0"/>
              <a:t>Equipped with Environment Sensing Capabilities (ESCs) to detect federal frequency usage in and adjacent to the 3.5GHz band</a:t>
            </a:r>
          </a:p>
          <a:p>
            <a:r>
              <a:rPr lang="en-GB" sz="3800" dirty="0" smtClean="0"/>
              <a:t>All CBRS users must protect the incumbent tier (1</a:t>
            </a:r>
            <a:r>
              <a:rPr lang="en-GB" sz="3800" baseline="30000" dirty="0" smtClean="0"/>
              <a:t>st</a:t>
            </a:r>
            <a:r>
              <a:rPr lang="en-GB" sz="3800" dirty="0" smtClean="0"/>
              <a:t> tier) of users in the band.</a:t>
            </a:r>
            <a:endParaRPr lang="en-US" sz="38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SAS Framework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Apportionment between PAL and GAA</a:t>
            </a:r>
          </a:p>
          <a:p>
            <a:pPr lvl="1"/>
            <a:r>
              <a:rPr lang="en-GB" sz="2200" dirty="0" smtClean="0"/>
              <a:t>Maximum of 70 MHz may be reserved for PALs in any given license area at any time (0-70MHz).</a:t>
            </a:r>
          </a:p>
          <a:p>
            <a:pPr lvl="1"/>
            <a:r>
              <a:rPr lang="en-GB" sz="2400" dirty="0" smtClean="0"/>
              <a:t>The remainder of the available frequencies should be made available for GAA usage (80-150MHz).</a:t>
            </a:r>
            <a:endParaRPr lang="en-US" sz="2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Priority Access Licensees (PAL), 2</a:t>
            </a:r>
            <a:r>
              <a:rPr lang="en-US" baseline="30000" dirty="0" smtClean="0"/>
              <a:t>nd</a:t>
            </a:r>
            <a:r>
              <a:rPr lang="en-US" dirty="0" smtClean="0"/>
              <a:t> tier</a:t>
            </a:r>
          </a:p>
          <a:p>
            <a:pPr lvl="1"/>
            <a:r>
              <a:rPr lang="en-US" sz="2200" dirty="0" smtClean="0"/>
              <a:t>Operate over 10MHz unpaired channels, 3-year license</a:t>
            </a:r>
          </a:p>
          <a:p>
            <a:pPr lvl="1"/>
            <a:r>
              <a:rPr lang="en-US" sz="2200" dirty="0" smtClean="0"/>
              <a:t>Dynamically assigned by SAS</a:t>
            </a:r>
          </a:p>
          <a:p>
            <a:pPr lvl="1"/>
            <a:r>
              <a:rPr lang="en-US" sz="2200" dirty="0" smtClean="0"/>
              <a:t>Max 40MHz (out of 70MHz) contiguous channels in one census tract at one time </a:t>
            </a:r>
          </a:p>
          <a:p>
            <a:r>
              <a:rPr lang="en-US" sz="2800" dirty="0" smtClean="0"/>
              <a:t>General Authorized Access (GAA),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tier</a:t>
            </a:r>
          </a:p>
          <a:p>
            <a:pPr lvl="1"/>
            <a:r>
              <a:rPr lang="en-US" sz="2200" dirty="0" smtClean="0"/>
              <a:t>Have to protect the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and 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tier users</a:t>
            </a:r>
          </a:p>
          <a:p>
            <a:pPr lvl="1"/>
            <a:r>
              <a:rPr lang="en-US" sz="2200" dirty="0" smtClean="0"/>
              <a:t>Have no expectation of interference protection from the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and 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tier users</a:t>
            </a:r>
          </a:p>
          <a:p>
            <a:pPr lvl="1"/>
            <a:r>
              <a:rPr lang="en-GB" sz="2200" dirty="0" smtClean="0"/>
              <a:t>No explicit limit on GAA spectrum aggregation</a:t>
            </a:r>
            <a:endParaRPr lang="en-US" sz="2200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FCC Rules for PAL and GAA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Regulated under new Part 96 of the FCC rules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FCC rules use the emission limits, exclusion and protection zones enforced by SAS and ESC to protect the incumbents (1</a:t>
            </a:r>
            <a:r>
              <a:rPr lang="en-GB" baseline="30000" dirty="0" smtClean="0"/>
              <a:t>st</a:t>
            </a:r>
            <a:r>
              <a:rPr lang="en-GB" dirty="0" smtClean="0"/>
              <a:t> tier).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Same technical rules for PAL and GAA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PAL requires license to operate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GAA operates under a licensed-by-rule framework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BS and UE must be capable of two-way operation, but not required to operate in a two-way mode.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BS (CBSD) TX Power (1/2)</a:t>
            </a:r>
            <a:endParaRPr lang="en-US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8166544" cy="463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BS (CBSD) TX Power (2/2)</a:t>
            </a:r>
            <a:endParaRPr lang="en-US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Within 60 seconds after the ESC communicates that it has detected a signal from a federal system in a given area, the SAS must either confirm suspension of the CBSD</a:t>
            </a:r>
            <a:r>
              <a:rPr lang="en-US" altLang="en-US" dirty="0" smtClean="0"/>
              <a:t>’</a:t>
            </a:r>
            <a:r>
              <a:rPr lang="en-US" dirty="0" smtClean="0"/>
              <a:t>s operation or its relocation to another unoccupied frequency.</a:t>
            </a:r>
          </a:p>
          <a:p>
            <a:r>
              <a:rPr lang="en-US" dirty="0" smtClean="0"/>
              <a:t>A CBSD must cease transmission, move to another frequency range, or change its power level within 60 seconds as instructed by an SAS.</a:t>
            </a:r>
          </a:p>
          <a:p>
            <a:r>
              <a:rPr lang="en-US" dirty="0" smtClean="0"/>
              <a:t>CBSD shall protect existing FSS Earth Stations in 3600-3650MHz and 3700-4200MHz.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(End User Device) TX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must be authorized and controlled by an SAS-authorized CBSD.</a:t>
            </a:r>
          </a:p>
          <a:p>
            <a:r>
              <a:rPr lang="en-US" dirty="0" smtClean="0"/>
              <a:t>EIRP of 23dBm per 10MHz channel, with power control</a:t>
            </a:r>
          </a:p>
          <a:p>
            <a:r>
              <a:rPr lang="en-US" dirty="0" smtClean="0"/>
              <a:t>UE must discontinue operation, change frequency, or power level within 10 seconds of receiving instruction for its CBSD.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Received Signal Strength Limits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both PAL and GAA users, CBSD transmissions must be managed such that the aggregate received signal strength shall not exceed -80dBm/10MHz at the service area boundary of any co-channel PAL. Measured at 1.5m height.</a:t>
            </a:r>
          </a:p>
          <a:p>
            <a:r>
              <a:rPr lang="en-US" dirty="0" smtClean="0"/>
              <a:t>Not apply to the boundary if operated by the same PAL.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R4-155586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5177</TotalTime>
  <Words>961</Words>
  <Application>Microsoft Office PowerPoint</Application>
  <PresentationFormat>On-screen Show (4:3)</PresentationFormat>
  <Paragraphs>89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3GPP TSG-RAN WG4 Meeting #76BIS            R4-155586 Sophia Antipolis, France, October 12 – 16, 2015   Agenda item: 5.7 Source:   Intel Corporation Title:   Summary of the FCC rules in the 3.5GHz band Document for: Discussion</vt:lpstr>
      <vt:lpstr>USA 3.5GHz Band</vt:lpstr>
      <vt:lpstr>SAS Framework (1/2)</vt:lpstr>
      <vt:lpstr>SAS Framework (2/2)</vt:lpstr>
      <vt:lpstr>FCC Rules for PAL and GAA</vt:lpstr>
      <vt:lpstr>BS (CBSD) TX Power (1/2)</vt:lpstr>
      <vt:lpstr>BS (CBSD) TX Power (2/2)</vt:lpstr>
      <vt:lpstr>UE (End User Device) TX Power</vt:lpstr>
      <vt:lpstr>Received Signal Strength Limits</vt:lpstr>
      <vt:lpstr>BS (CBSD) and UE Emission Limits</vt:lpstr>
      <vt:lpstr>Reception Limits</vt:lpstr>
      <vt:lpstr>Exclusion Zones</vt:lpstr>
      <vt:lpstr>Discussions</vt:lpstr>
      <vt:lpstr>References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 64QAM</dc:title>
  <dc:creator>xwang23</dc:creator>
  <cp:lastModifiedBy>xwang23</cp:lastModifiedBy>
  <cp:revision>179</cp:revision>
  <dcterms:created xsi:type="dcterms:W3CDTF">2015-09-18T04:12:24Z</dcterms:created>
  <dcterms:modified xsi:type="dcterms:W3CDTF">2015-10-05T18:53:52Z</dcterms:modified>
</cp:coreProperties>
</file>