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2"/>
    <p:sldId id="259" r:id="rId3"/>
    <p:sldId id="260" r:id="rId4"/>
  </p:sldIdLst>
  <p:sldSz cx="9144000" cy="6858000" type="screen4x3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 preferSingleView="1">
    <p:restoredLeft sz="9424" autoAdjust="0"/>
    <p:restoredTop sz="94968" autoAdjust="0"/>
  </p:normalViewPr>
  <p:slideViewPr>
    <p:cSldViewPr>
      <p:cViewPr>
        <p:scale>
          <a:sx n="82" d="100"/>
          <a:sy n="82" d="100"/>
        </p:scale>
        <p:origin x="-166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FFF3454-27DD-4AFB-A828-4B369C761CFA}" type="datetimeFigureOut">
              <a:rPr lang="en-US"/>
              <a:pPr/>
              <a:t>8/27/2015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3A09392-9BF3-459C-9164-B715018B597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1645656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0FA5540-B143-490E-A544-5EFE5FB5885D}" type="datetimeFigureOut">
              <a:rPr lang="en-US"/>
              <a:pPr/>
              <a:t>8/27/2015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A65E149-FBD5-48FC-B313-CE8057A92C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504991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 smtClean="0"/>
          </a:p>
        </p:txBody>
      </p:sp>
      <p:sp>
        <p:nvSpPr>
          <p:cNvPr id="5124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sv-SE"/>
              <a:t> </a:t>
            </a:r>
          </a:p>
        </p:txBody>
      </p:sp>
      <p:sp>
        <p:nvSpPr>
          <p:cNvPr id="5125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sv-SE"/>
              <a:t>2015-05-28 </a:t>
            </a:r>
          </a:p>
        </p:txBody>
      </p:sp>
      <p:sp>
        <p:nvSpPr>
          <p:cNvPr id="5126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sv-SE"/>
              <a:t> </a:t>
            </a:r>
          </a:p>
        </p:txBody>
      </p:sp>
      <p:sp>
        <p:nvSpPr>
          <p:cNvPr id="5127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65FA70E-73C3-49CB-98F1-AC5875104FDA}" type="slidenum">
              <a:rPr lang="en-US" altLang="sv-SE"/>
              <a:pPr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6185715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 smtClean="0"/>
          </a:p>
        </p:txBody>
      </p:sp>
      <p:sp>
        <p:nvSpPr>
          <p:cNvPr id="7172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sv-SE"/>
              <a:t> </a:t>
            </a:r>
          </a:p>
        </p:txBody>
      </p:sp>
      <p:sp>
        <p:nvSpPr>
          <p:cNvPr id="7173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sv-SE"/>
              <a:t>2015-05-28 </a:t>
            </a:r>
          </a:p>
        </p:txBody>
      </p:sp>
      <p:sp>
        <p:nvSpPr>
          <p:cNvPr id="7174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sv-SE"/>
              <a:t> </a:t>
            </a:r>
          </a:p>
        </p:txBody>
      </p:sp>
      <p:sp>
        <p:nvSpPr>
          <p:cNvPr id="7175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2477F78-538C-45F8-9F9F-133FD7ACCD32}" type="slidenum">
              <a:rPr lang="en-US" altLang="sv-SE"/>
              <a:pPr/>
              <a:t>2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8207618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F9793C-55A7-4C26-8365-9C7C0F4B3CD1}" type="datetimeFigureOut">
              <a:rPr lang="ja-JP" altLang="en-US"/>
              <a:pPr/>
              <a:t>2015/8/27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615535-F8FD-457A-8E03-C0D8E72ABE10}" type="slidenum">
              <a:rPr lang="ja-JP" altLang="en-US"/>
              <a:pPr/>
              <a:t>‹#›</a:t>
            </a:fld>
            <a:endParaRPr lang="ja-JP" altLang="en-US"/>
          </a:p>
        </p:txBody>
      </p:sp>
      <p:sp>
        <p:nvSpPr>
          <p:cNvPr id="11" name="txtHeaderSecClass"/>
          <p:cNvSpPr txBox="1"/>
          <p:nvPr userDrawn="1"/>
        </p:nvSpPr>
        <p:spPr>
          <a:xfrm>
            <a:off x="8255000" y="6638290"/>
            <a:ext cx="889000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r>
              <a:rPr lang="en-US" sz="750" smtClean="0">
                <a:solidFill>
                  <a:srgbClr val="000000"/>
                </a:solidFill>
                <a:latin typeface="Arial"/>
              </a:rPr>
              <a:t>Ericsson Internal</a:t>
            </a:r>
            <a:endParaRPr lang="en-US" sz="75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txtFooterLeft"/>
          <p:cNvSpPr txBox="1"/>
          <p:nvPr userDrawn="1"/>
        </p:nvSpPr>
        <p:spPr>
          <a:xfrm>
            <a:off x="979169" y="6638290"/>
            <a:ext cx="1933194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r>
              <a:rPr lang="en-US" sz="750" b="0" smtClean="0">
                <a:solidFill>
                  <a:srgbClr val="7F7F7F"/>
                </a:solidFill>
                <a:latin typeface="Arial"/>
              </a:rPr>
              <a:t>PA1</a:t>
            </a:r>
            <a:endParaRPr lang="en-US" sz="750" b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3" name="txtFooterRight"/>
          <p:cNvSpPr txBox="1"/>
          <p:nvPr userDrawn="1"/>
        </p:nvSpPr>
        <p:spPr>
          <a:xfrm>
            <a:off x="2977260" y="6638290"/>
            <a:ext cx="4633214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endParaRPr lang="en-US" sz="750" b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4" name="txtFooterDate"/>
          <p:cNvSpPr txBox="1"/>
          <p:nvPr userDrawn="1"/>
        </p:nvSpPr>
        <p:spPr>
          <a:xfrm>
            <a:off x="385190" y="6638290"/>
            <a:ext cx="529208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r>
              <a:rPr lang="en-US" sz="750" b="0" smtClean="0">
                <a:solidFill>
                  <a:srgbClr val="7F7F7F"/>
                </a:solidFill>
                <a:latin typeface="Arial"/>
              </a:rPr>
              <a:t>2015-05-28</a:t>
            </a:r>
            <a:endParaRPr lang="en-US" sz="750" b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5" name="txtFooterCVLPage"/>
          <p:cNvSpPr txBox="1"/>
          <p:nvPr userDrawn="1"/>
        </p:nvSpPr>
        <p:spPr>
          <a:xfrm>
            <a:off x="93598" y="6638290"/>
            <a:ext cx="187197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/>
            <a:fld id="{D87F8AAE-1113-4EED-850D-F5C84B1AF741}" type="slidenum">
              <a:rPr lang="en-US" sz="750" b="0" smtClean="0">
                <a:solidFill>
                  <a:srgbClr val="7F7F7F"/>
                </a:solidFill>
                <a:latin typeface="Arial"/>
              </a:rPr>
              <a:pPr algn="r"/>
              <a:t>‹#›</a:t>
            </a:fld>
            <a:endParaRPr lang="en-US" sz="750" b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0CACBE-0EBE-4A66-969B-680C461E4D03}" type="datetimeFigureOut">
              <a:rPr lang="ja-JP" altLang="en-US"/>
              <a:pPr/>
              <a:t>2015/8/27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4017A4-E7E8-4B93-9ABC-596B219BB155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BBE046-DB1C-4AEF-B50E-875E1D6FC689}" type="datetimeFigureOut">
              <a:rPr lang="ja-JP" altLang="en-US"/>
              <a:pPr/>
              <a:t>2015/8/27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975589-1E69-4185-8429-7D70B5C6A55F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52D7ADE-B4CA-48AE-AFC3-B66D1E7A67C6}" type="datetimeFigureOut">
              <a:rPr lang="ja-JP" altLang="en-US"/>
              <a:pPr/>
              <a:t>2015/8/27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195F82-AF91-49CA-9885-F3A3135CBE52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BA26063-22DA-4E9A-8F51-3C930FD2FBD7}" type="datetimeFigureOut">
              <a:rPr lang="ja-JP" altLang="en-US"/>
              <a:pPr/>
              <a:t>2015/8/27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68BF82-2C4F-4BC5-B1BA-6599B45973DB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8B5985E-4A5F-41C6-9F4F-54C7DE0B6267}" type="datetimeFigureOut">
              <a:rPr lang="ja-JP" altLang="en-US"/>
              <a:pPr/>
              <a:t>2015/8/27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F831BE-B5FF-463E-A50C-E15CE401A13A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36262B5-A0AB-40F0-91E4-BF47DB618E45}" type="datetimeFigureOut">
              <a:rPr lang="ja-JP" altLang="en-US"/>
              <a:pPr/>
              <a:t>2015/8/27</a:t>
            </a:fld>
            <a:endParaRPr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0F014-7F17-4432-8031-CD43BED92FA0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1A44B97-8A38-452B-8FD2-B83545DEA8FF}" type="datetimeFigureOut">
              <a:rPr lang="ja-JP" altLang="en-US"/>
              <a:pPr/>
              <a:t>2015/8/27</a:t>
            </a:fld>
            <a:endParaRPr lang="ja-JP" altLang="en-US"/>
          </a:p>
        </p:txBody>
      </p:sp>
      <p:sp>
        <p:nvSpPr>
          <p:cNvPr id="4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AD9FD4-680C-496F-82FF-74618EC78E2E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27F3E4-0457-4AB8-A9CE-3B43417CC099}" type="datetimeFigureOut">
              <a:rPr lang="ja-JP" altLang="en-US"/>
              <a:pPr/>
              <a:t>2015/8/27</a:t>
            </a:fld>
            <a:endParaRPr lang="ja-JP" altLang="en-US"/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4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A3B1EC-CBF1-49C6-BCC4-C4331B63166B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7CC5B5-C946-4C4A-BC6B-4C9C9704F7FE}" type="datetimeFigureOut">
              <a:rPr lang="ja-JP" altLang="en-US"/>
              <a:pPr/>
              <a:t>2015/8/27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ED424E-99A0-4D3B-88F2-4B0BA32DF7E3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2DDE95-C4C9-4906-A16D-31E4E1DD4F26}" type="datetimeFigureOut">
              <a:rPr lang="ja-JP" altLang="en-US"/>
              <a:pPr/>
              <a:t>2015/8/27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2ACA50-557A-42F8-BEA0-776DBF54B092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027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fld id="{99ABD1BB-B0CC-489B-972A-B784BDC9DF23}" type="datetimeFigureOut">
              <a:rPr lang="ja-JP" altLang="en-US"/>
              <a:pPr/>
              <a:t>2015/8/27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fld id="{C14B1EAD-2886-4DF2-975D-9FE136C736A0}" type="slidenum">
              <a:rPr lang="ja-JP" altLang="en-US"/>
              <a:pPr/>
              <a:t>‹#›</a:t>
            </a:fld>
            <a:endParaRPr lang="ja-JP" altLang="en-US"/>
          </a:p>
        </p:txBody>
      </p:sp>
      <p:sp>
        <p:nvSpPr>
          <p:cNvPr id="11" name="txtHeaderSecClass"/>
          <p:cNvSpPr txBox="1"/>
          <p:nvPr userDrawn="1"/>
        </p:nvSpPr>
        <p:spPr>
          <a:xfrm>
            <a:off x="8255000" y="6638290"/>
            <a:ext cx="889000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r>
              <a:rPr lang="en-US" sz="750" smtClean="0">
                <a:solidFill>
                  <a:srgbClr val="000000"/>
                </a:solidFill>
                <a:latin typeface="Arial"/>
              </a:rPr>
              <a:t>Ericsson Internal</a:t>
            </a:r>
            <a:endParaRPr lang="en-US" sz="75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txtFooterLeft"/>
          <p:cNvSpPr txBox="1"/>
          <p:nvPr userDrawn="1"/>
        </p:nvSpPr>
        <p:spPr>
          <a:xfrm>
            <a:off x="979169" y="6638290"/>
            <a:ext cx="1933194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r>
              <a:rPr lang="en-US" sz="750" b="0" smtClean="0">
                <a:solidFill>
                  <a:srgbClr val="7F7F7F"/>
                </a:solidFill>
                <a:latin typeface="Arial"/>
              </a:rPr>
              <a:t>PA1</a:t>
            </a:r>
            <a:endParaRPr lang="en-US" sz="750" b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3" name="txtFooterRight"/>
          <p:cNvSpPr txBox="1"/>
          <p:nvPr userDrawn="1"/>
        </p:nvSpPr>
        <p:spPr>
          <a:xfrm>
            <a:off x="2977260" y="6638290"/>
            <a:ext cx="4633214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endParaRPr lang="en-US" sz="750" b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4" name="txtFooterDate"/>
          <p:cNvSpPr txBox="1"/>
          <p:nvPr userDrawn="1"/>
        </p:nvSpPr>
        <p:spPr>
          <a:xfrm>
            <a:off x="385190" y="6638290"/>
            <a:ext cx="529208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r>
              <a:rPr lang="en-US" sz="750" b="0" smtClean="0">
                <a:solidFill>
                  <a:srgbClr val="7F7F7F"/>
                </a:solidFill>
                <a:latin typeface="Arial"/>
              </a:rPr>
              <a:t>2015-05-28</a:t>
            </a:r>
            <a:endParaRPr lang="en-US" sz="750" b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5" name="txtFooterCVLPage"/>
          <p:cNvSpPr txBox="1"/>
          <p:nvPr userDrawn="1"/>
        </p:nvSpPr>
        <p:spPr>
          <a:xfrm>
            <a:off x="93598" y="6638290"/>
            <a:ext cx="187197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/>
            <a:fld id="{3F1BDBE6-A62B-4114-8134-693E62B3ED9A}" type="slidenum">
              <a:rPr lang="en-US" sz="750" b="0" smtClean="0">
                <a:solidFill>
                  <a:srgbClr val="7F7F7F"/>
                </a:solidFill>
                <a:latin typeface="Arial"/>
              </a:rPr>
              <a:pPr algn="r"/>
              <a:t>‹#›</a:t>
            </a:fld>
            <a:endParaRPr lang="en-US" sz="750" b="0">
              <a:solidFill>
                <a:srgbClr val="7F7F7F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MS PGothic" pitchFamily="50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sv-SE" sz="4000" dirty="0">
                <a:ea typeface="MS PGothic" pitchFamily="34" charset="-128"/>
              </a:rPr>
              <a:t>Way forward for maximum power of the new power class for MTC</a:t>
            </a:r>
            <a:endParaRPr lang="ja-JP" altLang="en-US" sz="4000" dirty="0" smtClean="0">
              <a:ea typeface="MS PGothic" pitchFamily="34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1043608" y="4077072"/>
            <a:ext cx="6840760" cy="1752600"/>
          </a:xfrm>
        </p:spPr>
        <p:txBody>
          <a:bodyPr/>
          <a:lstStyle/>
          <a:p>
            <a:pPr eaLnBrk="1" hangingPunct="1"/>
            <a:r>
              <a:rPr lang="en-US" altLang="ja-JP" sz="2400" dirty="0">
                <a:solidFill>
                  <a:schemeClr val="tx1"/>
                </a:solidFill>
                <a:ea typeface="MS PGothic" pitchFamily="34" charset="-128"/>
              </a:rPr>
              <a:t>Ericsson, </a:t>
            </a:r>
            <a:r>
              <a:rPr lang="en-US" altLang="ja-JP" sz="2400" dirty="0" smtClean="0">
                <a:solidFill>
                  <a:schemeClr val="tx1"/>
                </a:solidFill>
                <a:ea typeface="MS PGothic" pitchFamily="34" charset="-128"/>
              </a:rPr>
              <a:t>NTT DOCOMO INC</a:t>
            </a:r>
            <a:r>
              <a:rPr lang="en-US" altLang="ja-JP" sz="2400" dirty="0">
                <a:solidFill>
                  <a:schemeClr val="tx1"/>
                </a:solidFill>
                <a:ea typeface="MS PGothic" pitchFamily="34" charset="-128"/>
              </a:rPr>
              <a:t>., </a:t>
            </a:r>
            <a:r>
              <a:rPr lang="en-US" altLang="ja-JP" sz="2400" dirty="0" smtClean="0">
                <a:solidFill>
                  <a:schemeClr val="tx1"/>
                </a:solidFill>
                <a:ea typeface="MS PGothic" pitchFamily="34" charset="-128"/>
              </a:rPr>
              <a:t>Sony, Verizon, </a:t>
            </a:r>
            <a:r>
              <a:rPr lang="en-US" altLang="ja-JP" sz="2400" dirty="0">
                <a:solidFill>
                  <a:schemeClr val="tx1"/>
                </a:solidFill>
                <a:ea typeface="MS PGothic" pitchFamily="34" charset="-128"/>
              </a:rPr>
              <a:t>Qualcomm, Nokia networks, </a:t>
            </a:r>
            <a:r>
              <a:rPr lang="en-US" altLang="ja-JP" sz="2400" dirty="0" smtClean="0">
                <a:solidFill>
                  <a:schemeClr val="tx1"/>
                </a:solidFill>
                <a:ea typeface="MS PGothic" pitchFamily="34" charset="-128"/>
              </a:rPr>
              <a:t>Huawei, </a:t>
            </a:r>
            <a:r>
              <a:rPr lang="en-US" sz="2400" dirty="0">
                <a:solidFill>
                  <a:schemeClr val="tx1"/>
                </a:solidFill>
              </a:rPr>
              <a:t>Alcatel-Lucent, Alcatel-Lucent Shanghai Bell, </a:t>
            </a:r>
            <a:r>
              <a:rPr lang="en-US" sz="2400" dirty="0" err="1" smtClean="0">
                <a:solidFill>
                  <a:schemeClr val="tx1"/>
                </a:solidFill>
              </a:rPr>
              <a:t>Gemalto</a:t>
            </a:r>
            <a:r>
              <a:rPr lang="en-US" sz="2400" dirty="0">
                <a:solidFill>
                  <a:schemeClr val="tx1"/>
                </a:solidFill>
              </a:rPr>
              <a:t>, 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Sequans</a:t>
            </a:r>
            <a:r>
              <a:rPr lang="en-US" sz="2400" dirty="0" smtClean="0">
                <a:solidFill>
                  <a:schemeClr val="tx1"/>
                </a:solidFill>
              </a:rPr>
              <a:t>, Intel</a:t>
            </a:r>
            <a:endParaRPr lang="ja-JP" altLang="en-US" sz="2400" dirty="0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4100" name="テキスト ボックス 3"/>
          <p:cNvSpPr txBox="1">
            <a:spLocks noChangeArrowheads="1"/>
          </p:cNvSpPr>
          <p:nvPr/>
        </p:nvSpPr>
        <p:spPr bwMode="auto">
          <a:xfrm>
            <a:off x="468313" y="765175"/>
            <a:ext cx="79914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GB" altLang="sv-SE" dirty="0"/>
              <a:t>3GPP TSG-RAN WG4 Meeting #76				       </a:t>
            </a:r>
            <a:r>
              <a:rPr lang="en-GB" altLang="sv-SE" dirty="0" smtClean="0"/>
              <a:t>R4-155348</a:t>
            </a:r>
            <a:endParaRPr lang="sv-SE" altLang="sv-SE" dirty="0"/>
          </a:p>
          <a:p>
            <a:pPr>
              <a:buFont typeface="Arial" charset="0"/>
              <a:buNone/>
            </a:pPr>
            <a:r>
              <a:rPr lang="sv-SE" altLang="sv-SE" dirty="0"/>
              <a:t>Beijing, China, Aug 24-28, </a:t>
            </a:r>
            <a:r>
              <a:rPr lang="en-GB" altLang="sv-SE" dirty="0"/>
              <a:t>2015</a:t>
            </a:r>
            <a:endParaRPr lang="sv-SE" alt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0" y="188913"/>
            <a:ext cx="8316913" cy="936625"/>
          </a:xfrm>
        </p:spPr>
        <p:txBody>
          <a:bodyPr/>
          <a:lstStyle/>
          <a:p>
            <a:r>
              <a:rPr lang="en-US" altLang="sv-SE" dirty="0" smtClean="0">
                <a:ea typeface="MS PGothic" pitchFamily="34" charset="-128"/>
              </a:rPr>
              <a:t>Background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179388" y="1412776"/>
            <a:ext cx="8856662" cy="5184874"/>
          </a:xfrm>
        </p:spPr>
        <p:txBody>
          <a:bodyPr>
            <a:normAutofit fontScale="92500"/>
          </a:bodyPr>
          <a:lstStyle/>
          <a:p>
            <a:pPr>
              <a:lnSpc>
                <a:spcPct val="80000"/>
              </a:lnSpc>
            </a:pPr>
            <a:r>
              <a:rPr lang="en-US" altLang="sv-SE" sz="2700" dirty="0" smtClean="0">
                <a:ea typeface="MS PGothic" pitchFamily="34" charset="-128"/>
              </a:rPr>
              <a:t>In RAN4#75, it was agreed that the maximum transmit power for the new UE power class is not less than 20dBm</a:t>
            </a:r>
          </a:p>
          <a:p>
            <a:pPr>
              <a:lnSpc>
                <a:spcPct val="80000"/>
              </a:lnSpc>
            </a:pPr>
            <a:r>
              <a:rPr lang="en-US" altLang="sv-SE" sz="2700" dirty="0" smtClean="0">
                <a:ea typeface="MS PGothic" pitchFamily="34" charset="-128"/>
              </a:rPr>
              <a:t>RAN4 was to investigate until this meeting to agree on the exact achievable maximum UE power while considering:</a:t>
            </a:r>
          </a:p>
          <a:p>
            <a:pPr lvl="1">
              <a:lnSpc>
                <a:spcPct val="80000"/>
              </a:lnSpc>
            </a:pPr>
            <a:r>
              <a:rPr lang="en-US" altLang="sv-SE" sz="2400" dirty="0" smtClean="0">
                <a:ea typeface="MS PGothic" pitchFamily="34" charset="-128"/>
              </a:rPr>
              <a:t>Cost for an integrated (monolithic) MTC system; i.e. transceiver, PA, baseband and application processor</a:t>
            </a:r>
            <a:endParaRPr lang="en-US" altLang="sv-SE" sz="2400" strike="sngStrike" dirty="0" smtClean="0">
              <a:ea typeface="MS PGothic" pitchFamily="34" charset="-128"/>
            </a:endParaRPr>
          </a:p>
          <a:p>
            <a:pPr lvl="1">
              <a:lnSpc>
                <a:spcPct val="80000"/>
              </a:lnSpc>
            </a:pPr>
            <a:r>
              <a:rPr lang="en-US" altLang="sv-SE" sz="2400" dirty="0" smtClean="0">
                <a:ea typeface="MS PGothic" pitchFamily="34" charset="-128"/>
              </a:rPr>
              <a:t>UE supports more than one frequency band.</a:t>
            </a:r>
          </a:p>
          <a:p>
            <a:pPr lvl="1">
              <a:lnSpc>
                <a:spcPct val="80000"/>
              </a:lnSpc>
            </a:pPr>
            <a:r>
              <a:rPr lang="en-US" altLang="sv-SE" sz="2400" dirty="0" smtClean="0">
                <a:ea typeface="MS PGothic" pitchFamily="34" charset="-128"/>
              </a:rPr>
              <a:t>Impact of frequency dependency, half duplex and full duplex aspect </a:t>
            </a:r>
          </a:p>
          <a:p>
            <a:pPr lvl="1">
              <a:lnSpc>
                <a:spcPct val="80000"/>
              </a:lnSpc>
            </a:pPr>
            <a:r>
              <a:rPr lang="en-US" altLang="sv-SE" sz="2400" dirty="0" smtClean="0">
                <a:ea typeface="MS PGothic" pitchFamily="34" charset="-128"/>
              </a:rPr>
              <a:t>Impact on average energy consumption</a:t>
            </a:r>
          </a:p>
          <a:p>
            <a:pPr lvl="2">
              <a:lnSpc>
                <a:spcPct val="80000"/>
              </a:lnSpc>
            </a:pPr>
            <a:r>
              <a:rPr lang="en-US" altLang="sv-SE" sz="2000" dirty="0" smtClean="0">
                <a:ea typeface="MS PGothic" pitchFamily="34" charset="-128"/>
              </a:rPr>
              <a:t>When operating in normal coverage</a:t>
            </a:r>
          </a:p>
          <a:p>
            <a:pPr lvl="2">
              <a:lnSpc>
                <a:spcPct val="80000"/>
              </a:lnSpc>
            </a:pPr>
            <a:r>
              <a:rPr lang="en-US" altLang="sv-SE" sz="2000" dirty="0" smtClean="0">
                <a:ea typeface="MS PGothic" pitchFamily="34" charset="-128"/>
              </a:rPr>
              <a:t>When operating in extended coverage</a:t>
            </a:r>
          </a:p>
          <a:p>
            <a:pPr lvl="1">
              <a:lnSpc>
                <a:spcPct val="80000"/>
              </a:lnSpc>
            </a:pPr>
            <a:r>
              <a:rPr lang="en-US" altLang="sv-SE" sz="2400" dirty="0" smtClean="0">
                <a:ea typeface="MS PGothic" pitchFamily="34" charset="-128"/>
              </a:rPr>
              <a:t>Note: RAN4 is not required to study impact of the maximum power of the new UE power class on system capacity. </a:t>
            </a:r>
          </a:p>
          <a:p>
            <a:pPr>
              <a:lnSpc>
                <a:spcPct val="80000"/>
              </a:lnSpc>
            </a:pPr>
            <a:r>
              <a:rPr lang="en-US" sz="2700" dirty="0" smtClean="0">
                <a:ea typeface="MS PGothic" pitchFamily="34" charset="-128"/>
              </a:rPr>
              <a:t>The new UE power class will be applicable to MTC UEs only, i.e. a new table for UE Power Class of MTC UE will be defined in section 6.2.2 of TS 36.101</a:t>
            </a:r>
            <a:endParaRPr lang="en-US" altLang="sv-SE" sz="2700" dirty="0" smtClean="0">
              <a:ea typeface="MS PGothic" pitchFamily="34" charset="-12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 </a:t>
            </a:r>
            <a:r>
              <a:rPr lang="en-US" altLang="sv-SE" dirty="0">
                <a:ea typeface="MS PGothic" pitchFamily="34" charset="-128"/>
              </a:rPr>
              <a:t>on maximum transmit power for the new UE power class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/>
              <a:t>maximum transmit power for the new UE power class is </a:t>
            </a:r>
            <a:r>
              <a:rPr lang="en-US" dirty="0" smtClean="0"/>
              <a:t>20dBm.</a:t>
            </a:r>
          </a:p>
          <a:p>
            <a:r>
              <a:rPr lang="en-US" dirty="0" smtClean="0"/>
              <a:t>For Rel-13 LC MTC UE both the new power class and the normal UE power 23dBm are </a:t>
            </a:r>
            <a:r>
              <a:rPr lang="en-US" dirty="0" smtClean="0"/>
              <a:t>valid.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84182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8930</TotalTime>
  <Words>250</Words>
  <Application>Microsoft Office PowerPoint</Application>
  <PresentationFormat>On-screen Show (4:3)</PresentationFormat>
  <Paragraphs>26</Paragraphs>
  <Slides>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​​テーマ</vt:lpstr>
      <vt:lpstr>Way forward for maximum power of the new power class for MTC</vt:lpstr>
      <vt:lpstr>Background</vt:lpstr>
      <vt:lpstr>WF on maximum transmit power for the new UE power class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RF issues for Rel-13 MTC</dc:title>
  <dc:creator>Zander, Olof</dc:creator>
  <dc:description>Rev PA1</dc:description>
  <cp:lastModifiedBy>Ali Behravan</cp:lastModifiedBy>
  <cp:revision>289</cp:revision>
  <dcterms:created xsi:type="dcterms:W3CDTF">2014-04-03T00:17:36Z</dcterms:created>
  <dcterms:modified xsi:type="dcterms:W3CDTF">2015-08-27T00:49:43Z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1429529924</vt:lpwstr>
  </property>
  <property fmtid="{D5CDD505-2E9C-101B-9397-08002B2CF9AE}" pid="3" name="UpdateProcess">
    <vt:lpwstr>End</vt:lpwstr>
  </property>
  <property fmtid="{D5CDD505-2E9C-101B-9397-08002B2CF9AE}" pid="4" name="x">
    <vt:lpwstr>1</vt:lpwstr>
  </property>
  <property fmtid="{D5CDD505-2E9C-101B-9397-08002B2CF9AE}" pid="5" name="Pages">
    <vt:bool>true</vt:bool>
  </property>
  <property fmtid="{D5CDD505-2E9C-101B-9397-08002B2CF9AE}" pid="6" name="SecurityClass">
    <vt:lpwstr>Ericsson Internal</vt:lpwstr>
  </property>
  <property fmtid="{D5CDD505-2E9C-101B-9397-08002B2CF9AE}" pid="7" name="txtConfLabel">
    <vt:lpwstr>Ericsson Internal</vt:lpwstr>
  </property>
  <property fmtid="{D5CDD505-2E9C-101B-9397-08002B2CF9AE}" pid="8" name="DocumentType">
    <vt:lpwstr>Presentation2011</vt:lpwstr>
  </property>
  <property fmtid="{D5CDD505-2E9C-101B-9397-08002B2CF9AE}" pid="9" name="TemplateName">
    <vt:lpwstr>CXC 173 2731/1</vt:lpwstr>
  </property>
  <property fmtid="{D5CDD505-2E9C-101B-9397-08002B2CF9AE}" pid="10" name="TemplateVersion">
    <vt:lpwstr>R1A</vt:lpwstr>
  </property>
  <property fmtid="{D5CDD505-2E9C-101B-9397-08002B2CF9AE}" pid="11" name="DocumentType2">
    <vt:lpwstr>Presentation2011</vt:lpwstr>
  </property>
  <property fmtid="{D5CDD505-2E9C-101B-9397-08002B2CF9AE}" pid="12" name="TemplateName2">
    <vt:lpwstr>CXC 173 2731/1</vt:lpwstr>
  </property>
  <property fmtid="{D5CDD505-2E9C-101B-9397-08002B2CF9AE}" pid="13" name="TemplateVersion2">
    <vt:lpwstr>R1A</vt:lpwstr>
  </property>
  <property fmtid="{D5CDD505-2E9C-101B-9397-08002B2CF9AE}" pid="14" name="UsedFont">
    <vt:lpwstr>Ericsson Capital TT</vt:lpwstr>
  </property>
  <property fmtid="{D5CDD505-2E9C-101B-9397-08002B2CF9AE}" pid="15" name="PackageNo">
    <vt:lpwstr>LXA 119 603</vt:lpwstr>
  </property>
  <property fmtid="{D5CDD505-2E9C-101B-9397-08002B2CF9AE}" pid="16" name="PackageVersion">
    <vt:lpwstr>R4A</vt:lpwstr>
  </property>
  <property fmtid="{D5CDD505-2E9C-101B-9397-08002B2CF9AE}" pid="17" name="White">
    <vt:bool>true</vt:bool>
  </property>
  <property fmtid="{D5CDD505-2E9C-101B-9397-08002B2CF9AE}" pid="18" name="chkTaglines">
    <vt:bool>false</vt:bool>
  </property>
  <property fmtid="{D5CDD505-2E9C-101B-9397-08002B2CF9AE}" pid="19" name="chkMetaData">
    <vt:bool>false</vt:bool>
  </property>
  <property fmtid="{D5CDD505-2E9C-101B-9397-08002B2CF9AE}" pid="20" name="Prepared">
    <vt:lpwstr/>
  </property>
  <property fmtid="{D5CDD505-2E9C-101B-9397-08002B2CF9AE}" pid="21" name="ApprovedBy">
    <vt:lpwstr/>
  </property>
  <property fmtid="{D5CDD505-2E9C-101B-9397-08002B2CF9AE}" pid="22" name="DocNo">
    <vt:lpwstr/>
  </property>
  <property fmtid="{D5CDD505-2E9C-101B-9397-08002B2CF9AE}" pid="23" name="Checked">
    <vt:lpwstr/>
  </property>
  <property fmtid="{D5CDD505-2E9C-101B-9397-08002B2CF9AE}" pid="24" name="Revision">
    <vt:lpwstr>PA1</vt:lpwstr>
  </property>
  <property fmtid="{D5CDD505-2E9C-101B-9397-08002B2CF9AE}" pid="25" name="DocName">
    <vt:lpwstr/>
  </property>
  <property fmtid="{D5CDD505-2E9C-101B-9397-08002B2CF9AE}" pid="26" name="Title">
    <vt:lpwstr/>
  </property>
  <property fmtid="{D5CDD505-2E9C-101B-9397-08002B2CF9AE}" pid="27" name="Date">
    <vt:lpwstr>2015-05-28</vt:lpwstr>
  </property>
  <property fmtid="{D5CDD505-2E9C-101B-9397-08002B2CF9AE}" pid="28" name="Reference">
    <vt:lpwstr/>
  </property>
  <property fmtid="{D5CDD505-2E9C-101B-9397-08002B2CF9AE}" pid="29" name="Keyword">
    <vt:lpwstr/>
  </property>
  <property fmtid="{D5CDD505-2E9C-101B-9397-08002B2CF9AE}" pid="30" name="optUseConfClass">
    <vt:bool>true</vt:bool>
  </property>
  <property fmtid="{D5CDD505-2E9C-101B-9397-08002B2CF9AE}" pid="31" name="optUseConfLabel">
    <vt:bool>false</vt:bool>
  </property>
  <property fmtid="{D5CDD505-2E9C-101B-9397-08002B2CF9AE}" pid="32" name="FooterType">
    <vt:lpwstr>CVL</vt:lpwstr>
  </property>
  <property fmtid="{D5CDD505-2E9C-101B-9397-08002B2CF9AE}" pid="33" name="optFooterCVLDocNo">
    <vt:bool>true</vt:bool>
  </property>
  <property fmtid="{D5CDD505-2E9C-101B-9397-08002B2CF9AE}" pid="34" name="optFooterCVLCopyright">
    <vt:bool>false</vt:bool>
  </property>
  <property fmtid="{D5CDD505-2E9C-101B-9397-08002B2CF9AE}" pid="35" name="optEnterText1">
    <vt:bool>false</vt:bool>
  </property>
  <property fmtid="{D5CDD505-2E9C-101B-9397-08002B2CF9AE}" pid="36" name="LeftFooterField">
    <vt:lpwstr>DocNo</vt:lpwstr>
  </property>
  <property fmtid="{D5CDD505-2E9C-101B-9397-08002B2CF9AE}" pid="37" name="optFooterCVLConfLabel">
    <vt:bool>true</vt:bool>
  </property>
  <property fmtid="{D5CDD505-2E9C-101B-9397-08002B2CF9AE}" pid="38" name="optEnterText2">
    <vt:bool>false</vt:bool>
  </property>
  <property fmtid="{D5CDD505-2E9C-101B-9397-08002B2CF9AE}" pid="39" name="MiddleFooterField">
    <vt:lpwstr>Date</vt:lpwstr>
  </property>
  <property fmtid="{D5CDD505-2E9C-101B-9397-08002B2CF9AE}" pid="40" name="optFooterCVLTitle">
    <vt:bool>true</vt:bool>
  </property>
  <property fmtid="{D5CDD505-2E9C-101B-9397-08002B2CF9AE}" pid="41" name="optFooterCVLPrep">
    <vt:bool>false</vt:bool>
  </property>
  <property fmtid="{D5CDD505-2E9C-101B-9397-08002B2CF9AE}" pid="42" name="optEnterText3">
    <vt:bool>false</vt:bool>
  </property>
  <property fmtid="{D5CDD505-2E9C-101B-9397-08002B2CF9AE}" pid="43" name="RightFooterField">
    <vt:lpwstr>Title</vt:lpwstr>
  </property>
  <property fmtid="{D5CDD505-2E9C-101B-9397-08002B2CF9AE}" pid="44" name="optFooterCVLDate">
    <vt:bool>true</vt:bool>
  </property>
  <property fmtid="{D5CDD505-2E9C-101B-9397-08002B2CF9AE}" pid="45" name="optEnterText4">
    <vt:bool>false</vt:bool>
  </property>
  <property fmtid="{D5CDD505-2E9C-101B-9397-08002B2CF9AE}" pid="46" name="RightFooterField2">
    <vt:lpwstr>2015-05-28</vt:lpwstr>
  </property>
  <property fmtid="{D5CDD505-2E9C-101B-9397-08002B2CF9AE}" pid="47" name="TotalNumb">
    <vt:bool>false</vt:bool>
  </property>
  <property fmtid="{D5CDD505-2E9C-101B-9397-08002B2CF9AE}" pid="48" name="SecClassViewType">
    <vt:lpwstr>True</vt:lpwstr>
  </property>
</Properties>
</file>