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56" autoAdjust="0"/>
  </p:normalViewPr>
  <p:slideViewPr>
    <p:cSldViewPr snapToGrid="0" snapToObjects="1">
      <p:cViewPr varScale="1">
        <p:scale>
          <a:sx n="82" d="100"/>
          <a:sy n="82" d="100"/>
        </p:scale>
        <p:origin x="-215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429FB-BF46-CF4F-A81C-AC239865E98E}" type="datetimeFigureOut">
              <a:rPr kumimoji="1" lang="ja-JP" altLang="en-US" smtClean="0"/>
              <a:t>2015/08/27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408F-3EBF-4E4C-95BD-DDF96CEF9C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8736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429FB-BF46-CF4F-A81C-AC239865E98E}" type="datetimeFigureOut">
              <a:rPr kumimoji="1" lang="ja-JP" altLang="en-US" smtClean="0"/>
              <a:t>2015/08/27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408F-3EBF-4E4C-95BD-DDF96CEF9C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81603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429FB-BF46-CF4F-A81C-AC239865E98E}" type="datetimeFigureOut">
              <a:rPr kumimoji="1" lang="ja-JP" altLang="en-US" smtClean="0"/>
              <a:t>2015/08/27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408F-3EBF-4E4C-95BD-DDF96CEF9C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58515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429FB-BF46-CF4F-A81C-AC239865E98E}" type="datetimeFigureOut">
              <a:rPr kumimoji="1" lang="ja-JP" altLang="en-US" smtClean="0"/>
              <a:t>2015/08/27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408F-3EBF-4E4C-95BD-DDF96CEF9C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076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429FB-BF46-CF4F-A81C-AC239865E98E}" type="datetimeFigureOut">
              <a:rPr kumimoji="1" lang="ja-JP" altLang="en-US" smtClean="0"/>
              <a:t>2015/08/27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408F-3EBF-4E4C-95BD-DDF96CEF9C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0365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429FB-BF46-CF4F-A81C-AC239865E98E}" type="datetimeFigureOut">
              <a:rPr kumimoji="1" lang="ja-JP" altLang="en-US" smtClean="0"/>
              <a:t>2015/08/27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408F-3EBF-4E4C-95BD-DDF96CEF9C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572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429FB-BF46-CF4F-A81C-AC239865E98E}" type="datetimeFigureOut">
              <a:rPr kumimoji="1" lang="ja-JP" altLang="en-US" smtClean="0"/>
              <a:t>2015/08/27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408F-3EBF-4E4C-95BD-DDF96CEF9C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47545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429FB-BF46-CF4F-A81C-AC239865E98E}" type="datetimeFigureOut">
              <a:rPr kumimoji="1" lang="ja-JP" altLang="en-US" smtClean="0"/>
              <a:t>2015/08/27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408F-3EBF-4E4C-95BD-DDF96CEF9C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2734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429FB-BF46-CF4F-A81C-AC239865E98E}" type="datetimeFigureOut">
              <a:rPr kumimoji="1" lang="ja-JP" altLang="en-US" smtClean="0"/>
              <a:t>2015/08/27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408F-3EBF-4E4C-95BD-DDF96CEF9C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71945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429FB-BF46-CF4F-A81C-AC239865E98E}" type="datetimeFigureOut">
              <a:rPr kumimoji="1" lang="ja-JP" altLang="en-US" smtClean="0"/>
              <a:t>2015/08/27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408F-3EBF-4E4C-95BD-DDF96CEF9C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1192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429FB-BF46-CF4F-A81C-AC239865E98E}" type="datetimeFigureOut">
              <a:rPr kumimoji="1" lang="ja-JP" altLang="en-US" smtClean="0"/>
              <a:t>2015/08/27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D408F-3EBF-4E4C-95BD-DDF96CEF9C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2907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2429FB-BF46-CF4F-A81C-AC239865E98E}" type="datetimeFigureOut">
              <a:rPr kumimoji="1" lang="ja-JP" altLang="en-US" smtClean="0"/>
              <a:t>2015/08/27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ED408F-3EBF-4E4C-95BD-DDF96CEF9C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2625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1"/>
          <p:cNvSpPr>
            <a:spLocks noGrp="1"/>
          </p:cNvSpPr>
          <p:nvPr>
            <p:ph type="ctrTitle"/>
          </p:nvPr>
        </p:nvSpPr>
        <p:spPr>
          <a:xfrm>
            <a:off x="0" y="2492896"/>
            <a:ext cx="9144000" cy="1827634"/>
          </a:xfrm>
          <a:prstGeom prst="rect">
            <a:avLst/>
          </a:prstGeom>
        </p:spPr>
        <p:txBody>
          <a:bodyPr>
            <a:noAutofit/>
          </a:bodyPr>
          <a:lstStyle/>
          <a:p>
            <a:pPr lvl="0" defTabSz="914400">
              <a:spcBef>
                <a:spcPts val="0"/>
              </a:spcBef>
            </a:pPr>
            <a:r>
              <a:rPr lang="en-GB" altLang="ja-JP" sz="5400" b="1" dirty="0"/>
              <a:t>Lower Band 65 A-MPR Proposal for Japan</a:t>
            </a:r>
            <a:r>
              <a:rPr lang="ja-JP" altLang="ja-JP" sz="5400" dirty="0" smtClean="0">
                <a:effectLst/>
              </a:rPr>
              <a:t> </a:t>
            </a:r>
            <a:endParaRPr kumimoji="1" lang="ja-JP" altLang="en-US" sz="5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606279"/>
            <a:ext cx="6400800" cy="1752600"/>
          </a:xfrm>
          <a:prstGeom prst="rect">
            <a:avLst/>
          </a:prstGeom>
        </p:spPr>
        <p:txBody>
          <a:bodyPr anchor="ctr" anchorCtr="1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KDDI Corporation</a:t>
            </a:r>
            <a:endParaRPr kumimoji="1" lang="ja-JP" altLang="en-US" sz="4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正方形/長方形 4"/>
          <p:cNvSpPr>
            <a:spLocks noChangeArrowheads="1"/>
          </p:cNvSpPr>
          <p:nvPr/>
        </p:nvSpPr>
        <p:spPr bwMode="auto">
          <a:xfrm>
            <a:off x="165100" y="115888"/>
            <a:ext cx="882491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de-DE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3GPP TSG-RAN WG4 #</a:t>
            </a:r>
            <a:r>
              <a:rPr kumimoji="1" lang="de-DE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7</a:t>
            </a: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6</a:t>
            </a:r>
            <a:r>
              <a:rPr kumimoji="1" lang="de-DE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</a:t>
            </a:r>
            <a:endParaRPr kumimoji="1" lang="ja-JP" altLang="ja-JP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GB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Beijing, China</a:t>
            </a:r>
            <a:r>
              <a:rPr kumimoji="1" lang="pt-BR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, </a:t>
            </a:r>
            <a:r>
              <a:rPr kumimoji="1" lang="en-GB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24 – 28 Aug, 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2015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GB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Agenda Item: 9.1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Document </a:t>
            </a:r>
            <a:r>
              <a:rPr kumimoji="1" lang="en-US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for: Approval</a:t>
            </a:r>
            <a:endParaRPr kumimoji="1" lang="en-US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</p:txBody>
      </p:sp>
      <p:sp>
        <p:nvSpPr>
          <p:cNvPr id="11" name="正方形/長方形 8"/>
          <p:cNvSpPr>
            <a:spLocks noChangeArrowheads="1"/>
          </p:cNvSpPr>
          <p:nvPr/>
        </p:nvSpPr>
        <p:spPr bwMode="auto">
          <a:xfrm>
            <a:off x="7378700" y="136525"/>
            <a:ext cx="1544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b="1" dirty="0">
                <a:cs typeface="Arial" charset="0"/>
              </a:rPr>
              <a:t>R4-</a:t>
            </a:r>
            <a:r>
              <a:rPr lang="en-US" altLang="ja-JP" sz="2400" b="1" dirty="0" smtClean="0">
                <a:cs typeface="Arial" charset="0"/>
              </a:rPr>
              <a:t>155312</a:t>
            </a:r>
            <a:endParaRPr lang="ja-JP" altLang="en-US" sz="2400" dirty="0">
              <a:cs typeface="Arial" charset="0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6591439" y="598190"/>
            <a:ext cx="2600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b="1" i="1" dirty="0" smtClean="0">
                <a:solidFill>
                  <a:srgbClr val="FF0000"/>
                </a:solidFill>
              </a:rPr>
              <a:t>&lt;Revision of R4-154210&gt;</a:t>
            </a:r>
            <a:endParaRPr lang="ja-JP" altLang="en-US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8452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B65 Simulation results for PHS </a:t>
            </a:r>
            <a:r>
              <a:rPr lang="en-US" altLang="ja-JP" dirty="0" smtClean="0"/>
              <a:t>protection </a:t>
            </a:r>
            <a:r>
              <a:rPr kumimoji="1" lang="en-US" altLang="ja-JP" dirty="0" smtClean="0"/>
              <a:t>have been provided from multiple companies;</a:t>
            </a:r>
          </a:p>
          <a:p>
            <a:pPr marL="457200" lvl="1" indent="0">
              <a:buNone/>
            </a:pPr>
            <a:r>
              <a:rPr lang="en-US" altLang="ja-JP" dirty="0" smtClean="0"/>
              <a:t>[1] R4</a:t>
            </a:r>
            <a:r>
              <a:rPr lang="en-US" altLang="ja-JP" dirty="0"/>
              <a:t>-153140</a:t>
            </a:r>
            <a:r>
              <a:rPr lang="ja-JP" altLang="ja-JP" dirty="0" smtClean="0">
                <a:effectLst/>
              </a:rPr>
              <a:t> </a:t>
            </a:r>
            <a:r>
              <a:rPr lang="en-US" altLang="ja-JP" dirty="0" smtClean="0">
                <a:effectLst/>
              </a:rPr>
              <a:t>from Nokia Networks</a:t>
            </a:r>
          </a:p>
          <a:p>
            <a:pPr marL="457200" lvl="1" indent="0">
              <a:buNone/>
            </a:pPr>
            <a:r>
              <a:rPr kumimoji="1" lang="en-US" altLang="ja-JP" dirty="0" smtClean="0"/>
              <a:t>[2] R4-154936 from Ericsson</a:t>
            </a:r>
          </a:p>
          <a:p>
            <a:pPr marL="457200" lvl="1" indent="0">
              <a:buNone/>
            </a:pPr>
            <a:r>
              <a:rPr lang="en-US" altLang="ja-JP" dirty="0" smtClean="0"/>
              <a:t>[3] R4-155044 from Qualcomm</a:t>
            </a:r>
          </a:p>
          <a:p>
            <a:pPr marL="457200" lvl="1" indent="0">
              <a:buNone/>
            </a:pPr>
            <a:r>
              <a:rPr kumimoji="1" lang="en-US" altLang="ja-JP" dirty="0" smtClean="0"/>
              <a:t>[4] R4-155101 from LG Electronic</a:t>
            </a:r>
          </a:p>
          <a:p>
            <a:pPr marL="514350" indent="-457200"/>
            <a:r>
              <a:rPr lang="en-US" altLang="ja-JP" dirty="0" smtClean="0"/>
              <a:t>This contribution makes two proposals based on simulation results above.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1261947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Proposal#1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000198"/>
          </a:xfrm>
        </p:spPr>
        <p:txBody>
          <a:bodyPr>
            <a:normAutofit fontScale="92500"/>
          </a:bodyPr>
          <a:lstStyle/>
          <a:p>
            <a:r>
              <a:rPr kumimoji="1" lang="en-US" altLang="ja-JP" dirty="0" smtClean="0"/>
              <a:t>For component carrier which is confined within 1940 – 1980 MHz, </a:t>
            </a:r>
            <a:r>
              <a:rPr lang="en-US" altLang="ja-JP" dirty="0" smtClean="0"/>
              <a:t>below aspects should be approved.</a:t>
            </a:r>
          </a:p>
          <a:p>
            <a:pPr lvl="1"/>
            <a:r>
              <a:rPr kumimoji="1" lang="en-US" altLang="ja-JP" dirty="0" smtClean="0"/>
              <a:t>A-MPR is NOT needed to satisfy PHS protection requirement for 5MHz/10MHz/15MHz.</a:t>
            </a:r>
          </a:p>
          <a:p>
            <a:pPr lvl="1"/>
            <a:r>
              <a:rPr kumimoji="1" lang="en-US" altLang="ja-JP" dirty="0" smtClean="0"/>
              <a:t>20MHz CBW case will be confirmed in RAN4#76-bis.</a:t>
            </a:r>
          </a:p>
        </p:txBody>
      </p:sp>
    </p:spTree>
    <p:extLst>
      <p:ext uri="{BB962C8B-B14F-4D97-AF65-F5344CB8AC3E}">
        <p14:creationId xmlns:p14="http://schemas.microsoft.com/office/powerpoint/2010/main" val="99975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Proposal#2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1764881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For component carrier which is confined within 1920 – 1940 MHz, RAN4 should fix below “X”, “Y” and “Z” until RAN4#77.</a:t>
            </a:r>
          </a:p>
        </p:txBody>
      </p:sp>
      <p:graphicFrame>
        <p:nvGraphicFramePr>
          <p:cNvPr id="19" name="表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647801"/>
              </p:ext>
            </p:extLst>
          </p:nvPr>
        </p:nvGraphicFramePr>
        <p:xfrm>
          <a:off x="296902" y="3553121"/>
          <a:ext cx="8593502" cy="1026160"/>
        </p:xfrm>
        <a:graphic>
          <a:graphicData uri="http://schemas.openxmlformats.org/drawingml/2006/table">
            <a:tbl>
              <a:tblPr/>
              <a:tblGrid>
                <a:gridCol w="1227643"/>
                <a:gridCol w="1642354"/>
                <a:gridCol w="812933"/>
                <a:gridCol w="1227643"/>
                <a:gridCol w="1227643"/>
                <a:gridCol w="1227643"/>
                <a:gridCol w="1227643"/>
              </a:tblGrid>
              <a:tr h="105572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NS value for Lower Band 65 of 20 MHz channel bandwidth with f</a:t>
                      </a:r>
                      <a:r>
                        <a:rPr lang="ja-JP" sz="16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</a:t>
                      </a:r>
                      <a:r>
                        <a:rPr 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= 1930 MHz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05572"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RB</a:t>
                      </a:r>
                      <a:r>
                        <a:rPr lang="ja-JP" sz="16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start</a:t>
                      </a:r>
                      <a:endParaRPr lang="ja-JP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 – 23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 – 75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76 – 99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05572"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</a:t>
                      </a:r>
                      <a:r>
                        <a:rPr lang="ja-JP" sz="16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CRB</a:t>
                      </a:r>
                      <a:endParaRPr lang="ja-JP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≥1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≤24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 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~</a:t>
                      </a:r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(X+1)</a:t>
                      </a:r>
                      <a:r>
                        <a:rPr lang="en-US" altLang="ja-JP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~ 50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r>
                        <a:rPr lang="en-US" altLang="ja-JP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~ (Z-1)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Z</a:t>
                      </a:r>
                      <a:r>
                        <a:rPr lang="en-US" altLang="ja-JP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~ 24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72"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A-MPR [dB]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≤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≤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[3]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≤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≤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TBD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  <a:endParaRPr lang="ja-JP" altLang="ja-JP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表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362661"/>
              </p:ext>
            </p:extLst>
          </p:nvPr>
        </p:nvGraphicFramePr>
        <p:xfrm>
          <a:off x="296900" y="5186174"/>
          <a:ext cx="8593501" cy="1026160"/>
        </p:xfrm>
        <a:graphic>
          <a:graphicData uri="http://schemas.openxmlformats.org/drawingml/2006/table">
            <a:tbl>
              <a:tblPr/>
              <a:tblGrid>
                <a:gridCol w="1227643"/>
                <a:gridCol w="1227643"/>
                <a:gridCol w="1227643"/>
                <a:gridCol w="1227643"/>
                <a:gridCol w="1227643"/>
                <a:gridCol w="1227643"/>
                <a:gridCol w="1227643"/>
              </a:tblGrid>
              <a:tr h="25400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NS value for Lower Band 65 of 15 MHz channel bandwidth with f</a:t>
                      </a:r>
                      <a:r>
                        <a:rPr lang="ja-JP" sz="16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</a:t>
                      </a:r>
                      <a:r>
                        <a:rPr 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= 1932.5 MHz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RB</a:t>
                      </a:r>
                      <a:r>
                        <a:rPr lang="ja-JP" sz="16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start</a:t>
                      </a:r>
                      <a:endParaRPr lang="ja-JP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 – 7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 – 66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67 – 74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</a:t>
                      </a:r>
                      <a:r>
                        <a:rPr lang="ja-JP" sz="16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CRB</a:t>
                      </a:r>
                      <a:endParaRPr lang="ja-JP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≥1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≤30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31 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~</a:t>
                      </a:r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(X+1)</a:t>
                      </a:r>
                      <a:r>
                        <a:rPr lang="en-US" altLang="ja-JP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~ 57</a:t>
                      </a:r>
                      <a:endParaRPr lang="ja-JP" altLang="ja-JP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r>
                        <a:rPr lang="en-US" altLang="ja-JP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~ (Z-1)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Z</a:t>
                      </a:r>
                      <a:r>
                        <a:rPr lang="en-US" altLang="ja-JP" sz="1600" b="1" i="0" u="none" strike="noStrike" baseline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altLang="ja-JP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~ 8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A-MPR [dB]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≤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≤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[</a:t>
                      </a:r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]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≤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≤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TBD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  <a:endParaRPr lang="ja-JP" altLang="ja-JP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506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Clarification on Proposal#2</a:t>
            </a:r>
            <a:br>
              <a:rPr lang="en-US" altLang="ja-JP" dirty="0" smtClean="0"/>
            </a:br>
            <a:r>
              <a:rPr lang="en-US" altLang="ja-JP" dirty="0" smtClean="0">
                <a:sym typeface="Wingdings"/>
              </a:rPr>
              <a:t> 20MHz CBW case</a:t>
            </a:r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04225"/>
              </p:ext>
            </p:extLst>
          </p:nvPr>
        </p:nvGraphicFramePr>
        <p:xfrm>
          <a:off x="296899" y="2216978"/>
          <a:ext cx="8593502" cy="1026160"/>
        </p:xfrm>
        <a:graphic>
          <a:graphicData uri="http://schemas.openxmlformats.org/drawingml/2006/table">
            <a:tbl>
              <a:tblPr/>
              <a:tblGrid>
                <a:gridCol w="1227643"/>
                <a:gridCol w="1642354"/>
                <a:gridCol w="812933"/>
                <a:gridCol w="1227643"/>
                <a:gridCol w="1227643"/>
                <a:gridCol w="1227643"/>
                <a:gridCol w="1227643"/>
              </a:tblGrid>
              <a:tr h="105572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NS value for Lower Band 65 of 20 MHz channel bandwidth with f</a:t>
                      </a:r>
                      <a:r>
                        <a:rPr lang="ja-JP" sz="16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</a:t>
                      </a:r>
                      <a:r>
                        <a:rPr 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= 1930 MHz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05572"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RB</a:t>
                      </a:r>
                      <a:r>
                        <a:rPr lang="ja-JP" sz="16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start</a:t>
                      </a:r>
                      <a:endParaRPr lang="ja-JP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 – 23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 – 75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76 – 99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05572"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</a:t>
                      </a:r>
                      <a:r>
                        <a:rPr lang="ja-JP" sz="16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CRB</a:t>
                      </a:r>
                      <a:endParaRPr lang="ja-JP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≥1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≤24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 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~</a:t>
                      </a:r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(X+1)</a:t>
                      </a:r>
                      <a:r>
                        <a:rPr lang="en-US" altLang="ja-JP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~ 50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r>
                        <a:rPr lang="en-US" altLang="ja-JP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~ (Z-1)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Z ~ 24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72"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A-MPR [dB]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≤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≤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[3]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≤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≤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TBD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  <a:endParaRPr lang="ja-JP" altLang="ja-JP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角丸四角形吹き出し 5"/>
          <p:cNvSpPr/>
          <p:nvPr/>
        </p:nvSpPr>
        <p:spPr>
          <a:xfrm>
            <a:off x="164942" y="3612498"/>
            <a:ext cx="4321494" cy="742297"/>
          </a:xfrm>
          <a:prstGeom prst="wedgeRoundRectCallout">
            <a:avLst>
              <a:gd name="adj1" fmla="val 48336"/>
              <a:gd name="adj2" fmla="val -11629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dirty="0" smtClean="0"/>
              <a:t>RAN4 is asked to fix “X” where [3] dB A-MPR is required.</a:t>
            </a:r>
            <a:endParaRPr kumimoji="1" lang="ja-JP" altLang="en-US" sz="2400" dirty="0"/>
          </a:p>
        </p:txBody>
      </p:sp>
      <p:sp>
        <p:nvSpPr>
          <p:cNvPr id="7" name="角丸四角形吹き出し 6"/>
          <p:cNvSpPr/>
          <p:nvPr/>
        </p:nvSpPr>
        <p:spPr>
          <a:xfrm>
            <a:off x="164942" y="4503254"/>
            <a:ext cx="5822471" cy="1138189"/>
          </a:xfrm>
          <a:prstGeom prst="wedgeRoundRectCallout">
            <a:avLst>
              <a:gd name="adj1" fmla="val 47389"/>
              <a:gd name="adj2" fmla="val -158032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dirty="0" smtClean="0"/>
              <a:t>RAN4 is asked to fix “Y” where L</a:t>
            </a:r>
            <a:r>
              <a:rPr lang="en-US" altLang="ja-JP" sz="2400" baseline="-25000" dirty="0" smtClean="0"/>
              <a:t>CRB</a:t>
            </a:r>
            <a:r>
              <a:rPr lang="en-US" altLang="ja-JP" sz="2400" dirty="0" smtClean="0"/>
              <a:t> is 50.  Note that RB#24 and RB#75 are used as PUCCH so L</a:t>
            </a:r>
            <a:r>
              <a:rPr lang="en-US" altLang="ja-JP" sz="2400" baseline="-25000" dirty="0" smtClean="0"/>
              <a:t>CRB</a:t>
            </a:r>
            <a:r>
              <a:rPr lang="en-US" altLang="ja-JP" sz="2400" dirty="0" smtClean="0"/>
              <a:t> = 50 is maximum.</a:t>
            </a:r>
            <a:endParaRPr kumimoji="1" lang="ja-JP" altLang="en-US" sz="2400" dirty="0"/>
          </a:p>
        </p:txBody>
      </p:sp>
      <p:sp>
        <p:nvSpPr>
          <p:cNvPr id="8" name="角丸四角形吹き出し 7"/>
          <p:cNvSpPr/>
          <p:nvPr/>
        </p:nvSpPr>
        <p:spPr>
          <a:xfrm>
            <a:off x="6205789" y="3612498"/>
            <a:ext cx="2684612" cy="2028945"/>
          </a:xfrm>
          <a:prstGeom prst="wedgeRoundRectCallout">
            <a:avLst>
              <a:gd name="adj1" fmla="val 17616"/>
              <a:gd name="adj2" fmla="val -76456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dirty="0" smtClean="0"/>
              <a:t>RAN4 is asked to fix “Z” where no A-MPR is required.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077418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Clarification on Proposal#2</a:t>
            </a:r>
            <a:br>
              <a:rPr lang="en-US" altLang="ja-JP" dirty="0" smtClean="0"/>
            </a:br>
            <a:r>
              <a:rPr lang="en-US" altLang="ja-JP" dirty="0" smtClean="0">
                <a:sym typeface="Wingdings"/>
              </a:rPr>
              <a:t> 15MHz CBW case</a:t>
            </a:r>
            <a:endParaRPr kumimoji="1" lang="ja-JP" altLang="en-US" dirty="0"/>
          </a:p>
        </p:txBody>
      </p:sp>
      <p:sp>
        <p:nvSpPr>
          <p:cNvPr id="6" name="角丸四角形吹き出し 5"/>
          <p:cNvSpPr/>
          <p:nvPr/>
        </p:nvSpPr>
        <p:spPr>
          <a:xfrm>
            <a:off x="164942" y="3612498"/>
            <a:ext cx="4321494" cy="742297"/>
          </a:xfrm>
          <a:prstGeom prst="wedgeRoundRectCallout">
            <a:avLst>
              <a:gd name="adj1" fmla="val 48336"/>
              <a:gd name="adj2" fmla="val -116293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dirty="0" smtClean="0"/>
              <a:t>RAN4 is asked to fix “X” where [3] dB A-MPR is required.</a:t>
            </a:r>
            <a:endParaRPr kumimoji="1" lang="ja-JP" altLang="en-US" sz="2400" dirty="0"/>
          </a:p>
        </p:txBody>
      </p:sp>
      <p:sp>
        <p:nvSpPr>
          <p:cNvPr id="7" name="角丸四角形吹き出し 6"/>
          <p:cNvSpPr/>
          <p:nvPr/>
        </p:nvSpPr>
        <p:spPr>
          <a:xfrm>
            <a:off x="164942" y="4503254"/>
            <a:ext cx="5822471" cy="1138189"/>
          </a:xfrm>
          <a:prstGeom prst="wedgeRoundRectCallout">
            <a:avLst>
              <a:gd name="adj1" fmla="val 47389"/>
              <a:gd name="adj2" fmla="val -158032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dirty="0" smtClean="0"/>
              <a:t>RAN4 is asked to fix “Y” where L</a:t>
            </a:r>
            <a:r>
              <a:rPr lang="en-US" altLang="ja-JP" sz="2400" baseline="-25000" dirty="0" smtClean="0"/>
              <a:t>CRB</a:t>
            </a:r>
            <a:r>
              <a:rPr lang="en-US" altLang="ja-JP" sz="2400" dirty="0" smtClean="0"/>
              <a:t> is 57.  Note that RB#8 and RB#66 are used as PUCCH so L</a:t>
            </a:r>
            <a:r>
              <a:rPr lang="en-US" altLang="ja-JP" sz="2400" baseline="-25000" dirty="0" smtClean="0"/>
              <a:t>CRB</a:t>
            </a:r>
            <a:r>
              <a:rPr lang="en-US" altLang="ja-JP" sz="2400" dirty="0" smtClean="0"/>
              <a:t> = 57 is maximum.</a:t>
            </a:r>
            <a:endParaRPr kumimoji="1" lang="ja-JP" altLang="en-US" sz="2400" dirty="0"/>
          </a:p>
        </p:txBody>
      </p:sp>
      <p:sp>
        <p:nvSpPr>
          <p:cNvPr id="8" name="角丸四角形吹き出し 7"/>
          <p:cNvSpPr/>
          <p:nvPr/>
        </p:nvSpPr>
        <p:spPr>
          <a:xfrm>
            <a:off x="6205789" y="3612498"/>
            <a:ext cx="2684612" cy="2028945"/>
          </a:xfrm>
          <a:prstGeom prst="wedgeRoundRectCallout">
            <a:avLst>
              <a:gd name="adj1" fmla="val 17616"/>
              <a:gd name="adj2" fmla="val -76456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dirty="0" smtClean="0"/>
              <a:t>RAN4 is asked to fix “Z” where no A-MPR is required.</a:t>
            </a:r>
            <a:endParaRPr kumimoji="1" lang="ja-JP" altLang="en-US" sz="2400" dirty="0"/>
          </a:p>
        </p:txBody>
      </p:sp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250910"/>
              </p:ext>
            </p:extLst>
          </p:nvPr>
        </p:nvGraphicFramePr>
        <p:xfrm>
          <a:off x="296900" y="2211133"/>
          <a:ext cx="8593501" cy="1026160"/>
        </p:xfrm>
        <a:graphic>
          <a:graphicData uri="http://schemas.openxmlformats.org/drawingml/2006/table">
            <a:tbl>
              <a:tblPr/>
              <a:tblGrid>
                <a:gridCol w="1227643"/>
                <a:gridCol w="1227643"/>
                <a:gridCol w="1227643"/>
                <a:gridCol w="1227643"/>
                <a:gridCol w="1227643"/>
                <a:gridCol w="1227643"/>
                <a:gridCol w="1227643"/>
              </a:tblGrid>
              <a:tr h="25400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NS value for Lower Band 65 of 15 MHz channel bandwidth with f</a:t>
                      </a:r>
                      <a:r>
                        <a:rPr lang="ja-JP" sz="1600" b="1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</a:t>
                      </a:r>
                      <a:r>
                        <a:rPr 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= 1932.5 MHz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RB</a:t>
                      </a:r>
                      <a:r>
                        <a:rPr lang="ja-JP" sz="16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start</a:t>
                      </a:r>
                      <a:endParaRPr lang="ja-JP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 – 7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 – 66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67 – 74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54000"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</a:t>
                      </a:r>
                      <a:r>
                        <a:rPr lang="ja-JP" sz="1600" b="1" i="0" u="none" strike="noStrike" baseline="-2500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CRB</a:t>
                      </a:r>
                      <a:endParaRPr lang="ja-JP" sz="16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≥1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≤30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31 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~</a:t>
                      </a:r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(X+1)</a:t>
                      </a:r>
                      <a:r>
                        <a:rPr lang="en-US" altLang="ja-JP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~ 57</a:t>
                      </a:r>
                      <a:endParaRPr lang="ja-JP" altLang="ja-JP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  <a:r>
                        <a:rPr lang="en-US" altLang="ja-JP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~ (Z-1)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Z</a:t>
                      </a:r>
                      <a:r>
                        <a:rPr lang="en-US" altLang="ja-JP" sz="16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~ 8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000"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A-MPR [dB]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≤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≤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[</a:t>
                      </a:r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]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≤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≤</a:t>
                      </a: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TBD</a:t>
                      </a:r>
                      <a:endParaRPr lang="ja-JP" sz="16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</a:t>
                      </a:r>
                      <a:endParaRPr lang="ja-JP" altLang="ja-JP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12700" marR="12700" marT="1270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3622657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596</Words>
  <Application>Microsoft Macintosh PowerPoint</Application>
  <PresentationFormat>画面に合わせる (4:3)</PresentationFormat>
  <Paragraphs>106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ホワイト</vt:lpstr>
      <vt:lpstr>Lower Band 65 A-MPR Proposal for Japan </vt:lpstr>
      <vt:lpstr>Background</vt:lpstr>
      <vt:lpstr>Proposal#1</vt:lpstr>
      <vt:lpstr>Proposal#2</vt:lpstr>
      <vt:lpstr>Clarification on Proposal#2  20MHz CBW case</vt:lpstr>
      <vt:lpstr>Clarification on Proposal#2  15MHz CBW case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Lower Band 65 A-MPR Proposal for Japan </dc:title>
  <dc:creator>尾原 誠明</dc:creator>
  <cp:lastModifiedBy>尾原 誠明</cp:lastModifiedBy>
  <cp:revision>15</cp:revision>
  <dcterms:created xsi:type="dcterms:W3CDTF">2015-08-26T16:04:36Z</dcterms:created>
  <dcterms:modified xsi:type="dcterms:W3CDTF">2015-08-27T12:25:26Z</dcterms:modified>
</cp:coreProperties>
</file>