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66" autoAdjust="0"/>
  </p:normalViewPr>
  <p:slideViewPr>
    <p:cSldViewPr>
      <p:cViewPr varScale="1">
        <p:scale>
          <a:sx n="71" d="100"/>
          <a:sy n="71" d="100"/>
        </p:scale>
        <p:origin x="-13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46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4734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718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924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096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900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4330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36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43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759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3833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2961D-BC1E-4E6C-BE24-F4DE173730DA}" type="datetimeFigureOut">
              <a:rPr kumimoji="1" lang="ja-JP" altLang="en-US" smtClean="0"/>
              <a:t>2015/8/12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9F20A-3360-4862-96C1-322AD478EB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3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</p:spPr>
        <p:txBody>
          <a:bodyPr>
            <a:noAutofit/>
          </a:bodyPr>
          <a:lstStyle/>
          <a:p>
            <a:r>
              <a:rPr kumimoji="1" lang="en-US" altLang="ja-JP" sz="5400" dirty="0" err="1" smtClean="0"/>
              <a:t>PCell</a:t>
            </a:r>
            <a:r>
              <a:rPr kumimoji="1" lang="en-US" altLang="ja-JP" sz="5400" dirty="0" smtClean="0"/>
              <a:t> Mandatory Support </a:t>
            </a:r>
            <a:br>
              <a:rPr kumimoji="1" lang="en-US" altLang="ja-JP" sz="5400" dirty="0" smtClean="0"/>
            </a:br>
            <a:r>
              <a:rPr kumimoji="1" lang="en-US" altLang="ja-JP" sz="5400" dirty="0" smtClean="0"/>
              <a:t>for FDD-TDD &amp; Class A2</a:t>
            </a:r>
            <a:endParaRPr kumimoji="1" lang="ja-JP" altLang="en-US" sz="5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</p:spPr>
        <p:txBody>
          <a:bodyPr anchor="ctr" anchorCtr="1">
            <a:normAutofit/>
          </a:bodyPr>
          <a:lstStyle/>
          <a:p>
            <a:r>
              <a:rPr kumimoji="1" lang="en-US" altLang="ja-JP" sz="4800" dirty="0" smtClean="0"/>
              <a:t>KDDI Corporation</a:t>
            </a:r>
            <a:endParaRPr kumimoji="1" lang="ja-JP" altLang="en-US" sz="4800" dirty="0"/>
          </a:p>
        </p:txBody>
      </p:sp>
      <p:sp>
        <p:nvSpPr>
          <p:cNvPr id="4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2400" b="1" dirty="0">
                <a:cs typeface="Arial" charset="0"/>
              </a:rPr>
              <a:t>3GPP TSG-RAN WG4 #</a:t>
            </a:r>
            <a:r>
              <a:rPr lang="de-DE" altLang="ja-JP" sz="2400" b="1" dirty="0" smtClean="0">
                <a:cs typeface="Arial" charset="0"/>
              </a:rPr>
              <a:t>7</a:t>
            </a:r>
            <a:r>
              <a:rPr lang="en-US" altLang="ja-JP" sz="2400" b="1" dirty="0" smtClean="0">
                <a:cs typeface="Arial" charset="0"/>
              </a:rPr>
              <a:t>6</a:t>
            </a:r>
            <a:r>
              <a:rPr lang="de-DE" altLang="ja-JP" sz="2400" b="1" dirty="0">
                <a:cs typeface="Arial" charset="0"/>
              </a:rPr>
              <a:t>	</a:t>
            </a:r>
            <a:endParaRPr lang="ja-JP" altLang="ja-JP" sz="2400" b="1" dirty="0" smtClean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/>
              <a:t>Beijing, China</a:t>
            </a:r>
            <a:r>
              <a:rPr lang="pt-BR" altLang="ja-JP" sz="2400" b="1" dirty="0"/>
              <a:t>, </a:t>
            </a:r>
            <a:r>
              <a:rPr lang="en-GB" altLang="ja-JP" sz="2400" b="1" dirty="0"/>
              <a:t>24 – 28 Aug, </a:t>
            </a:r>
            <a:r>
              <a:rPr lang="en-GB" altLang="ja-JP" sz="2400" b="1" dirty="0" smtClean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 b="1" dirty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Agenda Item: 5.1.4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Document </a:t>
            </a:r>
            <a:r>
              <a:rPr lang="en-US" altLang="ja-JP" sz="2400" b="1" dirty="0">
                <a:cs typeface="Arial" charset="0"/>
              </a:rPr>
              <a:t>for: Approval</a:t>
            </a:r>
            <a:endParaRPr lang="en-US" altLang="en-US" sz="2400" dirty="0">
              <a:cs typeface="Arial" charset="0"/>
            </a:endParaRPr>
          </a:p>
        </p:txBody>
      </p:sp>
      <p:sp>
        <p:nvSpPr>
          <p:cNvPr id="5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154263</a:t>
            </a:r>
            <a:endParaRPr lang="ja-JP" altLang="en-US" sz="24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095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Mandatory Support discussion has been </a:t>
            </a:r>
            <a:r>
              <a:rPr lang="en-US" altLang="ja-JP" dirty="0" smtClean="0"/>
              <a:t>ongoing</a:t>
            </a:r>
            <a:r>
              <a:rPr kumimoji="1" lang="en-US" altLang="ja-JP" dirty="0" smtClean="0"/>
              <a:t> and gradually </a:t>
            </a:r>
            <a:r>
              <a:rPr lang="en-US" altLang="ja-JP" dirty="0" smtClean="0"/>
              <a:t>begun to </a:t>
            </a:r>
            <a:r>
              <a:rPr kumimoji="1" lang="en-US" altLang="ja-JP" dirty="0" smtClean="0"/>
              <a:t>show good progress.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This contribution tries to make further progress on FDD-TDD and Class A2 combinations.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2254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F</a:t>
            </a:r>
            <a:r>
              <a:rPr kumimoji="1" lang="en-US" altLang="ja-JP" dirty="0" smtClean="0"/>
              <a:t>DD-TDD CA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328592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sz="3000" dirty="0" smtClean="0"/>
              <a:t>RP-150841 [1] was submitted in RAN#68.  Although we stil</a:t>
            </a:r>
            <a:r>
              <a:rPr lang="en-US" altLang="ja-JP" sz="3000" dirty="0" smtClean="0"/>
              <a:t>l </a:t>
            </a:r>
            <a:r>
              <a:rPr kumimoji="1" lang="en-US" altLang="ja-JP" sz="3000" dirty="0" smtClean="0"/>
              <a:t>prefer that all bands shall become mandatorily </a:t>
            </a:r>
            <a:r>
              <a:rPr kumimoji="1" lang="en-US" altLang="ja-JP" sz="3000" dirty="0" err="1" smtClean="0"/>
              <a:t>PCell</a:t>
            </a:r>
            <a:r>
              <a:rPr kumimoji="1" lang="en-US" altLang="ja-JP" sz="3000" dirty="0" smtClean="0"/>
              <a:t>, interpretation of TS36.331 in [1] seems to be appropriate.</a:t>
            </a:r>
          </a:p>
          <a:p>
            <a:pPr marL="0" indent="0">
              <a:buNone/>
            </a:pPr>
            <a:endParaRPr lang="en-US" altLang="ja-JP" b="1" i="1" dirty="0" smtClean="0"/>
          </a:p>
          <a:p>
            <a:pPr marL="0" indent="0" algn="ctr">
              <a:buNone/>
            </a:pPr>
            <a:r>
              <a:rPr lang="en-US" altLang="ja-JP" sz="4100" b="1" dirty="0" smtClean="0"/>
              <a:t>[Compromise Recommendation] </a:t>
            </a:r>
            <a:br>
              <a:rPr lang="en-US" altLang="ja-JP" sz="4100" b="1" dirty="0" smtClean="0"/>
            </a:br>
            <a:r>
              <a:rPr lang="en-US" altLang="ja-JP" sz="4100" b="1" dirty="0" smtClean="0"/>
              <a:t>For FDD-TDD CA, </a:t>
            </a:r>
            <a:r>
              <a:rPr lang="en-US" altLang="ja-JP" sz="4100" b="1" dirty="0" err="1" smtClean="0"/>
              <a:t>PCell</a:t>
            </a:r>
            <a:r>
              <a:rPr lang="en-US" altLang="ja-JP" sz="4100" b="1" dirty="0" smtClean="0"/>
              <a:t> support should be based on UE capability </a:t>
            </a:r>
            <a:r>
              <a:rPr lang="en-US" altLang="ja-JP" sz="4100" b="1" i="1" dirty="0" smtClean="0"/>
              <a:t>”</a:t>
            </a:r>
            <a:r>
              <a:rPr lang="en-US" altLang="ja-JP" sz="41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tdd-FDD-CA-PCellDuplex-r12</a:t>
            </a:r>
            <a:r>
              <a:rPr lang="en-US" altLang="ja-JP" sz="4100" b="1" i="1" dirty="0" smtClean="0"/>
              <a:t>”.</a:t>
            </a:r>
          </a:p>
          <a:p>
            <a:pPr marL="0" indent="0" algn="ctr">
              <a:buNone/>
            </a:pPr>
            <a:r>
              <a:rPr lang="en-US" altLang="ja-JP" sz="4100" b="1" i="1" dirty="0" smtClean="0">
                <a:sym typeface="Wingdings" panose="05000000000000000000" pitchFamily="2" charset="2"/>
              </a:rPr>
              <a:t> </a:t>
            </a:r>
            <a:r>
              <a:rPr lang="en-US" altLang="ja-JP" sz="4100" b="1" i="1" dirty="0" err="1" smtClean="0">
                <a:sym typeface="Wingdings" panose="05000000000000000000" pitchFamily="2" charset="2"/>
              </a:rPr>
              <a:t>PCell</a:t>
            </a:r>
            <a:r>
              <a:rPr lang="en-US" altLang="ja-JP" sz="4100" b="1" i="1" dirty="0" smtClean="0">
                <a:sym typeface="Wingdings" panose="05000000000000000000" pitchFamily="2" charset="2"/>
              </a:rPr>
              <a:t> Mandatory support in all bands is unrealistic.</a:t>
            </a:r>
            <a:endParaRPr lang="en-US" altLang="ja-JP" b="1" i="1" dirty="0"/>
          </a:p>
          <a:p>
            <a:endParaRPr kumimoji="1" lang="en-US" altLang="ja-JP" dirty="0" smtClean="0"/>
          </a:p>
          <a:p>
            <a:pPr marL="0" lvl="0" indent="0" algn="ctr">
              <a:buNone/>
            </a:pPr>
            <a:r>
              <a:rPr lang="en-US" altLang="ja-JP" sz="4100" b="1" dirty="0" smtClean="0">
                <a:solidFill>
                  <a:prstClr val="black"/>
                </a:solidFill>
              </a:rPr>
              <a:t>[Observation] </a:t>
            </a:r>
            <a:r>
              <a:rPr lang="en-US" altLang="ja-JP" sz="4100" b="1" dirty="0">
                <a:solidFill>
                  <a:prstClr val="black"/>
                </a:solidFill>
              </a:rPr>
              <a:t/>
            </a:r>
            <a:br>
              <a:rPr lang="en-US" altLang="ja-JP" sz="4100" b="1" dirty="0">
                <a:solidFill>
                  <a:prstClr val="black"/>
                </a:solidFill>
              </a:rPr>
            </a:br>
            <a:r>
              <a:rPr lang="en-US" altLang="ja-JP" sz="4100" b="1" dirty="0">
                <a:solidFill>
                  <a:prstClr val="black"/>
                </a:solidFill>
              </a:rPr>
              <a:t>For </a:t>
            </a:r>
            <a:r>
              <a:rPr lang="en-US" altLang="ja-JP" sz="4100" b="1" dirty="0" smtClean="0">
                <a:solidFill>
                  <a:prstClr val="black"/>
                </a:solidFill>
              </a:rPr>
              <a:t>FDD-FDD CA or TDD-TDD CA, there is no </a:t>
            </a:r>
          </a:p>
          <a:p>
            <a:pPr marL="0" lvl="0" indent="0" algn="ctr">
              <a:buNone/>
            </a:pPr>
            <a:r>
              <a:rPr lang="en-US" altLang="ja-JP" sz="4100" b="1" dirty="0" smtClean="0">
                <a:solidFill>
                  <a:prstClr val="black"/>
                </a:solidFill>
              </a:rPr>
              <a:t>UE capability for indicating </a:t>
            </a:r>
            <a:r>
              <a:rPr lang="en-US" altLang="ja-JP" sz="4100" b="1" dirty="0" err="1" smtClean="0">
                <a:solidFill>
                  <a:prstClr val="black"/>
                </a:solidFill>
              </a:rPr>
              <a:t>PCell</a:t>
            </a:r>
            <a:r>
              <a:rPr lang="en-US" altLang="ja-JP" sz="4100" b="1" dirty="0" smtClean="0">
                <a:solidFill>
                  <a:prstClr val="black"/>
                </a:solidFill>
              </a:rPr>
              <a:t> support.</a:t>
            </a:r>
            <a:endParaRPr lang="en-US" altLang="ja-JP" sz="4100" b="1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US" altLang="ja-JP" sz="4100" b="1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Further discussion is needed.  This contribution focuses Class A2 combinations.</a:t>
            </a:r>
            <a:endParaRPr kumimoji="1" lang="ja-JP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146157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Class A2 Combinations</a:t>
            </a:r>
            <a:endParaRPr kumimoji="1" lang="ja-JP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For Class A2 combinations, MSD requirements are specified </a:t>
            </a:r>
            <a:r>
              <a:rPr lang="en-US" altLang="ja-JP" dirty="0"/>
              <a:t>in Table 7.3.1A-0a </a:t>
            </a:r>
            <a:r>
              <a:rPr lang="en-US" altLang="ja-JP" dirty="0" smtClean="0"/>
              <a:t>of TS36.101</a:t>
            </a:r>
            <a:r>
              <a:rPr kumimoji="1" lang="en-US" altLang="ja-JP" dirty="0" smtClean="0"/>
              <a:t>.</a:t>
            </a:r>
          </a:p>
          <a:p>
            <a:r>
              <a:rPr lang="en-US" altLang="ja-JP" dirty="0"/>
              <a:t>If there </a:t>
            </a:r>
            <a:r>
              <a:rPr lang="en-US" altLang="ja-JP" dirty="0" smtClean="0"/>
              <a:t>are UEs which do not support </a:t>
            </a:r>
            <a:r>
              <a:rPr lang="en-US" altLang="ja-JP" dirty="0" err="1" smtClean="0"/>
              <a:t>PCell</a:t>
            </a:r>
            <a:r>
              <a:rPr lang="en-US" altLang="ja-JP" dirty="0" smtClean="0"/>
              <a:t> in lower band, MSD requirements are not supported by them.</a:t>
            </a:r>
          </a:p>
          <a:p>
            <a:pPr marL="457200" lvl="1" indent="0">
              <a:buNone/>
            </a:pPr>
            <a:r>
              <a:rPr lang="en-US" altLang="ja-JP" sz="3200" dirty="0" smtClean="0">
                <a:sym typeface="Wingdings" panose="05000000000000000000" pitchFamily="2" charset="2"/>
              </a:rPr>
              <a:t> </a:t>
            </a:r>
            <a:r>
              <a:rPr lang="en-US" altLang="ja-JP" sz="3200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This will cause UE fragmentation issue</a:t>
            </a:r>
            <a:r>
              <a:rPr lang="en-US" altLang="ja-JP" sz="3200" dirty="0" smtClean="0">
                <a:sym typeface="Wingdings" panose="05000000000000000000" pitchFamily="2" charset="2"/>
              </a:rPr>
              <a:t>.</a:t>
            </a:r>
            <a:endParaRPr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295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Observation &amp;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 lIns="36000" rIns="36000">
            <a:normAutofit fontScale="92500"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[Observation] </a:t>
            </a:r>
            <a:r>
              <a:rPr kumimoji="1" lang="en-US" altLang="ja-JP" dirty="0" smtClean="0"/>
              <a:t>For Class A2 combinations,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mandatory support in lower band </a:t>
            </a:r>
            <a:r>
              <a:rPr kumimoji="1" lang="en-US" altLang="ja-JP" dirty="0" smtClean="0"/>
              <a:t>is essential for avoiding UE fragmentation issue.  This applies FDD-TDD CA as well.</a:t>
            </a:r>
          </a:p>
          <a:p>
            <a:endParaRPr lang="en-US" altLang="ja-JP" dirty="0"/>
          </a:p>
          <a:p>
            <a:r>
              <a:rPr kumimoji="1"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[Proposal] </a:t>
            </a:r>
            <a:r>
              <a:rPr kumimoji="1" lang="en-US" altLang="ja-JP" dirty="0" smtClean="0"/>
              <a:t>For the UE which supports CA configuration in Table 7.3.1A-0a of TS36.101, the UE shall support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operation at least in lower band.  For Higher band, further discussion might be needed.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85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199</Words>
  <Application>Microsoft Office PowerPoint</Application>
  <PresentationFormat>画面に合わせる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PCell Mandatory Support  for FDD-TDD &amp; Class A2</vt:lpstr>
      <vt:lpstr>Background</vt:lpstr>
      <vt:lpstr>FDD-TDD CA</vt:lpstr>
      <vt:lpstr>Class A2 Combinations</vt:lpstr>
      <vt:lpstr>Observation &amp; Proposal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PCell Mandatory Support  for TDD-FDD &amp; Class A2</dc:title>
  <dc:creator>O M</dc:creator>
  <cp:lastModifiedBy>OM</cp:lastModifiedBy>
  <cp:revision>16</cp:revision>
  <dcterms:created xsi:type="dcterms:W3CDTF">2015-07-30T02:00:40Z</dcterms:created>
  <dcterms:modified xsi:type="dcterms:W3CDTF">2015-08-12T11:50:26Z</dcterms:modified>
</cp:coreProperties>
</file>