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90" d="100"/>
          <a:sy n="90" d="100"/>
        </p:scale>
        <p:origin x="-792" y="3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DDDA3-40EE-A848-9B9F-70A5F4D2057C}" type="datetimeFigureOut">
              <a:rPr kumimoji="1" lang="zh-CN" altLang="en-US" smtClean="0"/>
              <a:t>15/8/26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B37F9-E649-6F4A-A70D-CC0FE3C0C48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46471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DDDA3-40EE-A848-9B9F-70A5F4D2057C}" type="datetimeFigureOut">
              <a:rPr kumimoji="1" lang="zh-CN" altLang="en-US" smtClean="0"/>
              <a:t>15/8/26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B37F9-E649-6F4A-A70D-CC0FE3C0C48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92203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DDDA3-40EE-A848-9B9F-70A5F4D2057C}" type="datetimeFigureOut">
              <a:rPr kumimoji="1" lang="zh-CN" altLang="en-US" smtClean="0"/>
              <a:t>15/8/26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B37F9-E649-6F4A-A70D-CC0FE3C0C48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43225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DDDA3-40EE-A848-9B9F-70A5F4D2057C}" type="datetimeFigureOut">
              <a:rPr kumimoji="1" lang="zh-CN" altLang="en-US" smtClean="0"/>
              <a:t>15/8/26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B37F9-E649-6F4A-A70D-CC0FE3C0C48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96626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DDDA3-40EE-A848-9B9F-70A5F4D2057C}" type="datetimeFigureOut">
              <a:rPr kumimoji="1" lang="zh-CN" altLang="en-US" smtClean="0"/>
              <a:t>15/8/26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B37F9-E649-6F4A-A70D-CC0FE3C0C48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01860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DDDA3-40EE-A848-9B9F-70A5F4D2057C}" type="datetimeFigureOut">
              <a:rPr kumimoji="1" lang="zh-CN" altLang="en-US" smtClean="0"/>
              <a:t>15/8/26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B37F9-E649-6F4A-A70D-CC0FE3C0C48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86572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DDDA3-40EE-A848-9B9F-70A5F4D2057C}" type="datetimeFigureOut">
              <a:rPr kumimoji="1" lang="zh-CN" altLang="en-US" smtClean="0"/>
              <a:t>15/8/26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B37F9-E649-6F4A-A70D-CC0FE3C0C48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78425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DDDA3-40EE-A848-9B9F-70A5F4D2057C}" type="datetimeFigureOut">
              <a:rPr kumimoji="1" lang="zh-CN" altLang="en-US" smtClean="0"/>
              <a:t>15/8/26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B37F9-E649-6F4A-A70D-CC0FE3C0C48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5701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DDDA3-40EE-A848-9B9F-70A5F4D2057C}" type="datetimeFigureOut">
              <a:rPr kumimoji="1" lang="zh-CN" altLang="en-US" smtClean="0"/>
              <a:t>15/8/26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B37F9-E649-6F4A-A70D-CC0FE3C0C48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2968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DDDA3-40EE-A848-9B9F-70A5F4D2057C}" type="datetimeFigureOut">
              <a:rPr kumimoji="1" lang="zh-CN" altLang="en-US" smtClean="0"/>
              <a:t>15/8/26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B37F9-E649-6F4A-A70D-CC0FE3C0C48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46733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DDDA3-40EE-A848-9B9F-70A5F4D2057C}" type="datetimeFigureOut">
              <a:rPr kumimoji="1" lang="zh-CN" altLang="en-US" smtClean="0"/>
              <a:t>15/8/26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B37F9-E649-6F4A-A70D-CC0FE3C0C48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0778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5DDDA3-40EE-A848-9B9F-70A5F4D2057C}" type="datetimeFigureOut">
              <a:rPr kumimoji="1" lang="zh-CN" altLang="en-US" smtClean="0"/>
              <a:t>15/8/26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8B37F9-E649-6F4A-A70D-CC0FE3C0C48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31070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b="1" dirty="0"/>
              <a:t>Way forward on Maximum input level for CA_42E</a:t>
            </a:r>
            <a:r>
              <a:rPr lang="zh-CN" altLang="zh-CN" dirty="0" smtClean="0">
                <a:effectLst/>
              </a:rPr>
              <a:t> </a:t>
            </a:r>
            <a:endParaRPr kumimoji="1"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zh-CN" dirty="0" smtClean="0"/>
              <a:t>CMCC</a:t>
            </a: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1423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Background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6333" y="1303867"/>
            <a:ext cx="8559800" cy="4525963"/>
          </a:xfrm>
        </p:spPr>
        <p:txBody>
          <a:bodyPr>
            <a:normAutofit/>
          </a:bodyPr>
          <a:lstStyle/>
          <a:p>
            <a:r>
              <a:rPr lang="en-GB" altLang="zh-CN" sz="1800" dirty="0" smtClean="0"/>
              <a:t>For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CA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Bandwidth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class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C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and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D</a:t>
            </a:r>
            <a:r>
              <a:rPr lang="en-US" altLang="zh-CN" sz="1800" dirty="0" smtClean="0"/>
              <a:t>,</a:t>
            </a:r>
            <a:r>
              <a:rPr lang="zh-CN" altLang="en-US" sz="1800" dirty="0" smtClean="0"/>
              <a:t> </a:t>
            </a:r>
            <a:r>
              <a:rPr lang="en-GB" altLang="zh-CN" sz="1800" dirty="0"/>
              <a:t>maximum input level </a:t>
            </a:r>
            <a:r>
              <a:rPr lang="en-GB" altLang="zh-CN" sz="1800" dirty="0" smtClean="0"/>
              <a:t>of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-25dBm</a:t>
            </a:r>
            <a:r>
              <a:rPr lang="en-US" altLang="zh-CN" sz="1800" dirty="0" smtClean="0"/>
              <a:t> for 64QAM and -27 for 256QAM</a:t>
            </a:r>
            <a:r>
              <a:rPr lang="zh-CN" altLang="en-US" sz="1800" dirty="0" smtClean="0"/>
              <a:t> </a:t>
            </a:r>
            <a:r>
              <a:rPr lang="en-GB" altLang="zh-CN" sz="1800" dirty="0" smtClean="0"/>
              <a:t>are</a:t>
            </a:r>
            <a:r>
              <a:rPr lang="en-GB" altLang="zh-CN" sz="1800" dirty="0" smtClean="0"/>
              <a:t> </a:t>
            </a:r>
            <a:r>
              <a:rPr lang="en-GB" altLang="zh-CN" sz="1800" dirty="0"/>
              <a:t>defined </a:t>
            </a:r>
            <a:r>
              <a:rPr lang="en-GB" altLang="zh-CN" sz="1800" dirty="0" smtClean="0"/>
              <a:t>for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the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largest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transmission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bandwidth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configuration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CC</a:t>
            </a:r>
            <a:r>
              <a:rPr lang="en-US" altLang="zh-CN" sz="1800" dirty="0" smtClean="0"/>
              <a:t>,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and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requirement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on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other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CC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is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relative</a:t>
            </a:r>
            <a:r>
              <a:rPr lang="zh-CN" altLang="en-US" sz="1800" dirty="0" smtClean="0"/>
              <a:t> </a:t>
            </a:r>
            <a:r>
              <a:rPr lang="en-GB" altLang="zh-CN" sz="1800" dirty="0" smtClean="0"/>
              <a:t>to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the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largest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one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referring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bandwidth</a:t>
            </a:r>
            <a:endParaRPr lang="en-GB" altLang="zh-CN" sz="1800" dirty="0"/>
          </a:p>
          <a:p>
            <a:r>
              <a:rPr lang="en-US" altLang="zh-CN" sz="1800" dirty="0" smtClean="0"/>
              <a:t>Maximum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input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level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for</a:t>
            </a:r>
            <a:r>
              <a:rPr lang="zh-CN" altLang="en-US" sz="1800" dirty="0" smtClean="0"/>
              <a:t> </a:t>
            </a:r>
            <a:r>
              <a:rPr lang="en-GB" altLang="zh-CN" sz="1800" dirty="0" smtClean="0"/>
              <a:t>Bandwidth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class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E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is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required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to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be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defined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for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CA_42E</a:t>
            </a:r>
            <a:endParaRPr lang="zh-CN" altLang="zh-CN" sz="1800" dirty="0"/>
          </a:p>
          <a:p>
            <a:endParaRPr kumimoji="1" lang="zh-CN" altLang="en-US" sz="18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496693"/>
              </p:ext>
            </p:extLst>
          </p:nvPr>
        </p:nvGraphicFramePr>
        <p:xfrm>
          <a:off x="1016000" y="2693810"/>
          <a:ext cx="7210776" cy="37831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347"/>
                <a:gridCol w="901347"/>
                <a:gridCol w="901347"/>
                <a:gridCol w="901347"/>
                <a:gridCol w="901347"/>
                <a:gridCol w="901347"/>
                <a:gridCol w="901347"/>
                <a:gridCol w="901347"/>
              </a:tblGrid>
              <a:tr h="456484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Rx Parameter</a:t>
                      </a:r>
                      <a:endParaRPr lang="zh-CN" sz="11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Units </a:t>
                      </a:r>
                      <a:endParaRPr lang="zh-CN" sz="11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6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CA Bandwidth Class</a:t>
                      </a:r>
                      <a:endParaRPr lang="zh-CN" sz="1100" b="1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564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</a:t>
                      </a:r>
                      <a:endParaRPr lang="zh-CN" sz="11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</a:t>
                      </a:r>
                      <a:endParaRPr lang="zh-CN" sz="11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</a:t>
                      </a:r>
                      <a:endParaRPr lang="zh-CN" sz="11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</a:t>
                      </a:r>
                      <a:endParaRPr lang="zh-CN" sz="11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E</a:t>
                      </a:r>
                      <a:endParaRPr lang="zh-CN" sz="11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</a:t>
                      </a:r>
                      <a:endParaRPr lang="zh-CN" sz="11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6484">
                <a:tc row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Power in largest Transmission Bandwidth Configuration CC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</a:rPr>
                        <a:t>dBm</a:t>
                      </a:r>
                      <a:endParaRPr lang="zh-CN" sz="11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-28</a:t>
                      </a:r>
                      <a:r>
                        <a:rPr lang="en-GB" sz="1100" baseline="30000">
                          <a:effectLst/>
                        </a:rPr>
                        <a:t>2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-25</a:t>
                      </a:r>
                      <a:r>
                        <a:rPr lang="en-GB" sz="1100" baseline="30000">
                          <a:effectLst/>
                        </a:rPr>
                        <a:t>2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-25</a:t>
                      </a:r>
                      <a:r>
                        <a:rPr lang="en-GB" sz="1100" baseline="30000">
                          <a:effectLst/>
                        </a:rPr>
                        <a:t>2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565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[-30]</a:t>
                      </a:r>
                      <a:r>
                        <a:rPr lang="en-GB" sz="1100" baseline="30000">
                          <a:effectLst/>
                        </a:rPr>
                        <a:t>3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[-27]</a:t>
                      </a:r>
                      <a:r>
                        <a:rPr lang="en-GB" sz="1100" baseline="30000">
                          <a:effectLst/>
                        </a:rPr>
                        <a:t>3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[-27]</a:t>
                      </a:r>
                      <a:r>
                        <a:rPr lang="en-GB" sz="1100" baseline="30000">
                          <a:effectLst/>
                        </a:rPr>
                        <a:t>3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zh-CN" sz="11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6510">
                <a:tc row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Power in each other CC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dBm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-28+ 10log(N</a:t>
                      </a:r>
                      <a:r>
                        <a:rPr lang="en-GB" sz="1100" baseline="-25000">
                          <a:effectLst/>
                        </a:rPr>
                        <a:t>RB,c</a:t>
                      </a:r>
                      <a:r>
                        <a:rPr lang="en-GB" sz="1100">
                          <a:effectLst/>
                        </a:rPr>
                        <a:t> /N</a:t>
                      </a:r>
                      <a:r>
                        <a:rPr lang="en-GB" sz="1100" baseline="-25000">
                          <a:effectLst/>
                        </a:rPr>
                        <a:t>RB,largest BW</a:t>
                      </a:r>
                      <a:r>
                        <a:rPr lang="en-GB" sz="1100">
                          <a:effectLst/>
                        </a:rPr>
                        <a:t>)</a:t>
                      </a:r>
                      <a:r>
                        <a:rPr lang="en-GB" sz="1100" baseline="30000">
                          <a:effectLst/>
                        </a:rPr>
                        <a:t> 2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-25 + 10log(N</a:t>
                      </a:r>
                      <a:r>
                        <a:rPr lang="en-GB" sz="1100" baseline="-25000">
                          <a:effectLst/>
                        </a:rPr>
                        <a:t>RB,c</a:t>
                      </a:r>
                      <a:r>
                        <a:rPr lang="en-GB" sz="1100">
                          <a:effectLst/>
                        </a:rPr>
                        <a:t> /N</a:t>
                      </a:r>
                      <a:r>
                        <a:rPr lang="en-GB" sz="1100" baseline="-25000">
                          <a:effectLst/>
                        </a:rPr>
                        <a:t>RB,largest BW</a:t>
                      </a:r>
                      <a:r>
                        <a:rPr lang="en-GB" sz="1100">
                          <a:effectLst/>
                        </a:rPr>
                        <a:t>)</a:t>
                      </a:r>
                      <a:r>
                        <a:rPr lang="en-GB" sz="1100" baseline="30000">
                          <a:effectLst/>
                        </a:rPr>
                        <a:t> 2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-25 + 10log(N</a:t>
                      </a:r>
                      <a:r>
                        <a:rPr lang="en-GB" sz="1100" baseline="-25000">
                          <a:effectLst/>
                        </a:rPr>
                        <a:t>RB,c</a:t>
                      </a:r>
                      <a:r>
                        <a:rPr lang="en-GB" sz="1100">
                          <a:effectLst/>
                        </a:rPr>
                        <a:t> /N</a:t>
                      </a:r>
                      <a:r>
                        <a:rPr lang="en-GB" sz="1100" baseline="-25000">
                          <a:effectLst/>
                        </a:rPr>
                        <a:t>RB,largest BW</a:t>
                      </a:r>
                      <a:r>
                        <a:rPr lang="en-GB" sz="1100">
                          <a:effectLst/>
                        </a:rPr>
                        <a:t>)</a:t>
                      </a:r>
                      <a:r>
                        <a:rPr lang="en-GB" sz="1100" baseline="30000">
                          <a:effectLst/>
                        </a:rPr>
                        <a:t> 2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65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[-30]+ 10log(N</a:t>
                      </a:r>
                      <a:r>
                        <a:rPr lang="en-GB" sz="1100" baseline="-25000">
                          <a:effectLst/>
                        </a:rPr>
                        <a:t>RB,c</a:t>
                      </a:r>
                      <a:r>
                        <a:rPr lang="en-GB" sz="1100">
                          <a:effectLst/>
                        </a:rPr>
                        <a:t> /N</a:t>
                      </a:r>
                      <a:r>
                        <a:rPr lang="en-GB" sz="1100" baseline="-25000">
                          <a:effectLst/>
                        </a:rPr>
                        <a:t>RB,largest BW</a:t>
                      </a:r>
                      <a:r>
                        <a:rPr lang="en-GB" sz="1100">
                          <a:effectLst/>
                        </a:rPr>
                        <a:t>)</a:t>
                      </a:r>
                      <a:r>
                        <a:rPr lang="en-GB" sz="1100" baseline="30000">
                          <a:effectLst/>
                        </a:rPr>
                        <a:t> 3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[-27] + 10log(N</a:t>
                      </a:r>
                      <a:r>
                        <a:rPr lang="en-GB" sz="1100" baseline="-25000">
                          <a:effectLst/>
                        </a:rPr>
                        <a:t>RB,c</a:t>
                      </a:r>
                      <a:r>
                        <a:rPr lang="en-GB" sz="1100">
                          <a:effectLst/>
                        </a:rPr>
                        <a:t> /N</a:t>
                      </a:r>
                      <a:r>
                        <a:rPr lang="en-GB" sz="1100" baseline="-25000">
                          <a:effectLst/>
                        </a:rPr>
                        <a:t>RB,largest BW</a:t>
                      </a:r>
                      <a:r>
                        <a:rPr lang="en-GB" sz="1100">
                          <a:effectLst/>
                        </a:rPr>
                        <a:t>)</a:t>
                      </a:r>
                      <a:r>
                        <a:rPr lang="en-GB" sz="1100" baseline="30000">
                          <a:effectLst/>
                        </a:rPr>
                        <a:t> 3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[-27] + 10log(N</a:t>
                      </a:r>
                      <a:r>
                        <a:rPr lang="en-GB" sz="1100" baseline="-25000">
                          <a:effectLst/>
                        </a:rPr>
                        <a:t>RB,c</a:t>
                      </a:r>
                      <a:r>
                        <a:rPr lang="en-GB" sz="1100">
                          <a:effectLst/>
                        </a:rPr>
                        <a:t> /N</a:t>
                      </a:r>
                      <a:r>
                        <a:rPr lang="en-GB" sz="1100" baseline="-25000">
                          <a:effectLst/>
                        </a:rPr>
                        <a:t>RB,largest BW</a:t>
                      </a:r>
                      <a:r>
                        <a:rPr lang="en-GB" sz="1100">
                          <a:effectLst/>
                        </a:rPr>
                        <a:t>)</a:t>
                      </a:r>
                      <a:r>
                        <a:rPr lang="en-GB" sz="1100" baseline="30000">
                          <a:effectLst/>
                        </a:rPr>
                        <a:t> 3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44183">
                <a:tc gridSpan="8"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NOTE 1:	The transmitter shall be set to 4dB below </a:t>
                      </a:r>
                      <a:r>
                        <a:rPr lang="en-GB" sz="1100" dirty="0" err="1">
                          <a:effectLst/>
                        </a:rPr>
                        <a:t>P</a:t>
                      </a:r>
                      <a:r>
                        <a:rPr lang="en-GB" sz="900" dirty="0" err="1">
                          <a:effectLst/>
                        </a:rPr>
                        <a:t>CMAX_L,c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kern="100" dirty="0">
                          <a:effectLst/>
                        </a:rPr>
                        <a:t>or P</a:t>
                      </a:r>
                      <a:r>
                        <a:rPr lang="en-GB" sz="900" kern="100" dirty="0">
                          <a:effectLst/>
                        </a:rPr>
                        <a:t>CMAX_L</a:t>
                      </a:r>
                      <a:r>
                        <a:rPr lang="en-GB" sz="1100" dirty="0">
                          <a:effectLst/>
                        </a:rPr>
                        <a:t> as defined in </a:t>
                      </a:r>
                      <a:r>
                        <a:rPr lang="en-GB" sz="1100" dirty="0" err="1">
                          <a:effectLst/>
                        </a:rPr>
                        <a:t>subclause</a:t>
                      </a:r>
                      <a:r>
                        <a:rPr lang="en-GB" sz="1100" dirty="0">
                          <a:effectLst/>
                        </a:rPr>
                        <a:t> 6.2.5A.</a:t>
                      </a:r>
                      <a:endParaRPr lang="zh-CN" sz="1100" dirty="0">
                        <a:effectLst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NOTE 2:	Reference measurement channel is Annex A.3.2: 64QAM, R=3/4 variant with one sided dynamic OCNG Pattern OP.1 FDD/TDD as described in Annex A.5.1.1/A.5.2.1.</a:t>
                      </a:r>
                      <a:endParaRPr lang="zh-CN" sz="1100" dirty="0">
                        <a:effectLst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NOTE 3:	Reference measurement channel is Annex A.3.2: 256QAM, R=4/5 variant with one sided dynamic OCNG Pattern OP.1 FDD/TDD as described in Annex A.5.1.1/A.5.2.1.</a:t>
                      </a:r>
                      <a:endParaRPr lang="zh-CN" sz="11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88327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Way forward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7422"/>
            <a:ext cx="8229600" cy="4397022"/>
          </a:xfrm>
        </p:spPr>
        <p:txBody>
          <a:bodyPr>
            <a:normAutofit/>
          </a:bodyPr>
          <a:lstStyle/>
          <a:p>
            <a:r>
              <a:rPr lang="en-GB" altLang="zh-CN" sz="2400" dirty="0" smtClean="0"/>
              <a:t>Define </a:t>
            </a:r>
            <a:r>
              <a:rPr lang="en-GB" altLang="zh-CN" sz="2400" dirty="0" smtClean="0"/>
              <a:t>maximum input level requirement for CA bandwidth class E as the same way for class C and D.</a:t>
            </a:r>
          </a:p>
          <a:p>
            <a:r>
              <a:rPr lang="en-GB" altLang="zh-CN" sz="2400" dirty="0" smtClean="0"/>
              <a:t>Relaxation will be considered for the total maximum input level for CA bandwidth class higher than E.</a:t>
            </a:r>
            <a:endParaRPr lang="zh-CN" altLang="zh-CN" sz="2400" dirty="0" smtClean="0"/>
          </a:p>
          <a:p>
            <a:pPr marL="0" indent="0">
              <a:buNone/>
            </a:pPr>
            <a:endParaRPr lang="en-GB" altLang="zh-CN" sz="2400" b="1" dirty="0" smtClean="0"/>
          </a:p>
          <a:p>
            <a:endParaRPr lang="en-GB" altLang="zh-CN" sz="2400" b="1" dirty="0"/>
          </a:p>
          <a:p>
            <a:endParaRPr lang="en-GB" altLang="zh-CN" sz="2400" b="1" dirty="0" smtClean="0"/>
          </a:p>
          <a:p>
            <a:endParaRPr lang="en-GB" altLang="zh-CN" sz="2400" b="1" dirty="0" smtClean="0"/>
          </a:p>
          <a:p>
            <a:pPr marL="0" indent="0">
              <a:buNone/>
            </a:pPr>
            <a:endParaRPr lang="en-GB" altLang="zh-CN" sz="2400" b="1" dirty="0"/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723982"/>
              </p:ext>
            </p:extLst>
          </p:nvPr>
        </p:nvGraphicFramePr>
        <p:xfrm>
          <a:off x="1016000" y="2933699"/>
          <a:ext cx="7210776" cy="37831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347"/>
                <a:gridCol w="901347"/>
                <a:gridCol w="901347"/>
                <a:gridCol w="901347"/>
                <a:gridCol w="901347"/>
                <a:gridCol w="901347"/>
                <a:gridCol w="901347"/>
                <a:gridCol w="901347"/>
              </a:tblGrid>
              <a:tr h="456484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Rx Parameter</a:t>
                      </a:r>
                      <a:endParaRPr lang="zh-CN" sz="11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Units </a:t>
                      </a:r>
                      <a:endParaRPr lang="zh-CN" sz="11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6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CA Bandwidth Class</a:t>
                      </a:r>
                      <a:endParaRPr lang="zh-CN" sz="1100" b="1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564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</a:t>
                      </a:r>
                      <a:endParaRPr lang="zh-CN" sz="11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</a:t>
                      </a:r>
                      <a:endParaRPr lang="zh-CN" sz="11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</a:t>
                      </a:r>
                      <a:endParaRPr lang="zh-CN" sz="11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</a:t>
                      </a:r>
                      <a:endParaRPr lang="zh-CN" sz="11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E</a:t>
                      </a:r>
                      <a:endParaRPr lang="zh-CN" sz="11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</a:t>
                      </a:r>
                      <a:endParaRPr lang="zh-CN" sz="11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6484">
                <a:tc row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Power in largest Transmission Bandwidth Configuration CC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</a:rPr>
                        <a:t>dBm</a:t>
                      </a:r>
                      <a:endParaRPr lang="zh-CN" sz="11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-28</a:t>
                      </a:r>
                      <a:r>
                        <a:rPr lang="en-GB" sz="1100" baseline="30000">
                          <a:effectLst/>
                        </a:rPr>
                        <a:t>2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-25</a:t>
                      </a:r>
                      <a:r>
                        <a:rPr lang="en-GB" sz="1100" baseline="30000">
                          <a:effectLst/>
                        </a:rPr>
                        <a:t>2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-25</a:t>
                      </a:r>
                      <a:r>
                        <a:rPr lang="en-GB" sz="1100" baseline="30000">
                          <a:effectLst/>
                        </a:rPr>
                        <a:t>2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FF0000"/>
                          </a:solidFill>
                          <a:effectLst/>
                        </a:rPr>
                        <a:t>-25</a:t>
                      </a:r>
                      <a:r>
                        <a:rPr lang="en-GB" sz="1100" baseline="3000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565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[-30]</a:t>
                      </a:r>
                      <a:r>
                        <a:rPr lang="en-GB" sz="1100" baseline="30000">
                          <a:effectLst/>
                        </a:rPr>
                        <a:t>3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[-27]</a:t>
                      </a:r>
                      <a:r>
                        <a:rPr lang="en-GB" sz="1100" baseline="30000">
                          <a:effectLst/>
                        </a:rPr>
                        <a:t>3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[-27]</a:t>
                      </a:r>
                      <a:r>
                        <a:rPr lang="en-GB" sz="1100" baseline="30000">
                          <a:effectLst/>
                        </a:rPr>
                        <a:t>3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FF0000"/>
                          </a:solidFill>
                          <a:effectLst/>
                        </a:rPr>
                        <a:t>[-27]</a:t>
                      </a:r>
                      <a:r>
                        <a:rPr lang="en-GB" sz="1100" baseline="3000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6510">
                <a:tc row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Power in each other CC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dBm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-28+ 10log(N</a:t>
                      </a:r>
                      <a:r>
                        <a:rPr lang="en-GB" sz="1100" baseline="-25000">
                          <a:effectLst/>
                        </a:rPr>
                        <a:t>RB,c</a:t>
                      </a:r>
                      <a:r>
                        <a:rPr lang="en-GB" sz="1100">
                          <a:effectLst/>
                        </a:rPr>
                        <a:t> /N</a:t>
                      </a:r>
                      <a:r>
                        <a:rPr lang="en-GB" sz="1100" baseline="-25000">
                          <a:effectLst/>
                        </a:rPr>
                        <a:t>RB,largest BW</a:t>
                      </a:r>
                      <a:r>
                        <a:rPr lang="en-GB" sz="1100">
                          <a:effectLst/>
                        </a:rPr>
                        <a:t>)</a:t>
                      </a:r>
                      <a:r>
                        <a:rPr lang="en-GB" sz="1100" baseline="30000">
                          <a:effectLst/>
                        </a:rPr>
                        <a:t> 2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-25 + 10log(N</a:t>
                      </a:r>
                      <a:r>
                        <a:rPr lang="en-GB" sz="1100" baseline="-25000">
                          <a:effectLst/>
                        </a:rPr>
                        <a:t>RB,c</a:t>
                      </a:r>
                      <a:r>
                        <a:rPr lang="en-GB" sz="1100">
                          <a:effectLst/>
                        </a:rPr>
                        <a:t> /N</a:t>
                      </a:r>
                      <a:r>
                        <a:rPr lang="en-GB" sz="1100" baseline="-25000">
                          <a:effectLst/>
                        </a:rPr>
                        <a:t>RB,largest BW</a:t>
                      </a:r>
                      <a:r>
                        <a:rPr lang="en-GB" sz="1100">
                          <a:effectLst/>
                        </a:rPr>
                        <a:t>)</a:t>
                      </a:r>
                      <a:r>
                        <a:rPr lang="en-GB" sz="1100" baseline="30000">
                          <a:effectLst/>
                        </a:rPr>
                        <a:t> 2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-25 + 10log(N</a:t>
                      </a:r>
                      <a:r>
                        <a:rPr lang="en-GB" sz="1100" baseline="-25000">
                          <a:effectLst/>
                        </a:rPr>
                        <a:t>RB,c</a:t>
                      </a:r>
                      <a:r>
                        <a:rPr lang="en-GB" sz="1100">
                          <a:effectLst/>
                        </a:rPr>
                        <a:t> /N</a:t>
                      </a:r>
                      <a:r>
                        <a:rPr lang="en-GB" sz="1100" baseline="-25000">
                          <a:effectLst/>
                        </a:rPr>
                        <a:t>RB,largest BW</a:t>
                      </a:r>
                      <a:r>
                        <a:rPr lang="en-GB" sz="1100">
                          <a:effectLst/>
                        </a:rPr>
                        <a:t>)</a:t>
                      </a:r>
                      <a:r>
                        <a:rPr lang="en-GB" sz="1100" baseline="30000">
                          <a:effectLst/>
                        </a:rPr>
                        <a:t> 2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FF0000"/>
                          </a:solidFill>
                          <a:effectLst/>
                        </a:rPr>
                        <a:t>-25 + 10log(N</a:t>
                      </a:r>
                      <a:r>
                        <a:rPr lang="en-GB" sz="1100" baseline="-25000">
                          <a:solidFill>
                            <a:srgbClr val="FF0000"/>
                          </a:solidFill>
                          <a:effectLst/>
                        </a:rPr>
                        <a:t>RB,c</a:t>
                      </a:r>
                      <a:r>
                        <a:rPr lang="en-GB" sz="1100">
                          <a:solidFill>
                            <a:srgbClr val="FF0000"/>
                          </a:solidFill>
                          <a:effectLst/>
                        </a:rPr>
                        <a:t> /N</a:t>
                      </a:r>
                      <a:r>
                        <a:rPr lang="en-GB" sz="1100" baseline="-25000">
                          <a:solidFill>
                            <a:srgbClr val="FF0000"/>
                          </a:solidFill>
                          <a:effectLst/>
                        </a:rPr>
                        <a:t>RB,largest BW</a:t>
                      </a:r>
                      <a:r>
                        <a:rPr lang="en-GB" sz="1100">
                          <a:solidFill>
                            <a:srgbClr val="FF0000"/>
                          </a:solidFill>
                          <a:effectLst/>
                        </a:rPr>
                        <a:t>)</a:t>
                      </a:r>
                      <a:r>
                        <a:rPr lang="en-GB" sz="1100" baseline="30000">
                          <a:solidFill>
                            <a:srgbClr val="FF0000"/>
                          </a:solidFill>
                          <a:effectLst/>
                        </a:rPr>
                        <a:t> 2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65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[-30]+ 10log(N</a:t>
                      </a:r>
                      <a:r>
                        <a:rPr lang="en-GB" sz="1100" baseline="-25000">
                          <a:effectLst/>
                        </a:rPr>
                        <a:t>RB,c</a:t>
                      </a:r>
                      <a:r>
                        <a:rPr lang="en-GB" sz="1100">
                          <a:effectLst/>
                        </a:rPr>
                        <a:t> /N</a:t>
                      </a:r>
                      <a:r>
                        <a:rPr lang="en-GB" sz="1100" baseline="-25000">
                          <a:effectLst/>
                        </a:rPr>
                        <a:t>RB,largest BW</a:t>
                      </a:r>
                      <a:r>
                        <a:rPr lang="en-GB" sz="1100">
                          <a:effectLst/>
                        </a:rPr>
                        <a:t>)</a:t>
                      </a:r>
                      <a:r>
                        <a:rPr lang="en-GB" sz="1100" baseline="30000">
                          <a:effectLst/>
                        </a:rPr>
                        <a:t> 3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[-27] + 10log(N</a:t>
                      </a:r>
                      <a:r>
                        <a:rPr lang="en-GB" sz="1100" baseline="-25000">
                          <a:effectLst/>
                        </a:rPr>
                        <a:t>RB,c</a:t>
                      </a:r>
                      <a:r>
                        <a:rPr lang="en-GB" sz="1100">
                          <a:effectLst/>
                        </a:rPr>
                        <a:t> /N</a:t>
                      </a:r>
                      <a:r>
                        <a:rPr lang="en-GB" sz="1100" baseline="-25000">
                          <a:effectLst/>
                        </a:rPr>
                        <a:t>RB,largest BW</a:t>
                      </a:r>
                      <a:r>
                        <a:rPr lang="en-GB" sz="1100">
                          <a:effectLst/>
                        </a:rPr>
                        <a:t>)</a:t>
                      </a:r>
                      <a:r>
                        <a:rPr lang="en-GB" sz="1100" baseline="30000">
                          <a:effectLst/>
                        </a:rPr>
                        <a:t> 3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[-27] + 10log(N</a:t>
                      </a:r>
                      <a:r>
                        <a:rPr lang="en-GB" sz="1100" baseline="-25000">
                          <a:effectLst/>
                        </a:rPr>
                        <a:t>RB,c</a:t>
                      </a:r>
                      <a:r>
                        <a:rPr lang="en-GB" sz="1100">
                          <a:effectLst/>
                        </a:rPr>
                        <a:t> /N</a:t>
                      </a:r>
                      <a:r>
                        <a:rPr lang="en-GB" sz="1100" baseline="-25000">
                          <a:effectLst/>
                        </a:rPr>
                        <a:t>RB,largest BW</a:t>
                      </a:r>
                      <a:r>
                        <a:rPr lang="en-GB" sz="1100">
                          <a:effectLst/>
                        </a:rPr>
                        <a:t>)</a:t>
                      </a:r>
                      <a:r>
                        <a:rPr lang="en-GB" sz="1100" baseline="30000">
                          <a:effectLst/>
                        </a:rPr>
                        <a:t> 3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</a:rPr>
                        <a:t>[-27] + 10log(</a:t>
                      </a:r>
                      <a:r>
                        <a:rPr lang="en-GB" sz="1100" dirty="0" err="1">
                          <a:solidFill>
                            <a:srgbClr val="FF0000"/>
                          </a:solidFill>
                          <a:effectLst/>
                        </a:rPr>
                        <a:t>N</a:t>
                      </a:r>
                      <a:r>
                        <a:rPr lang="en-GB" sz="1100" baseline="-25000" dirty="0" err="1">
                          <a:solidFill>
                            <a:srgbClr val="FF0000"/>
                          </a:solidFill>
                          <a:effectLst/>
                        </a:rPr>
                        <a:t>RB,c</a:t>
                      </a: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</a:rPr>
                        <a:t> /</a:t>
                      </a:r>
                      <a:r>
                        <a:rPr lang="en-GB" sz="1100" dirty="0" err="1">
                          <a:solidFill>
                            <a:srgbClr val="FF0000"/>
                          </a:solidFill>
                          <a:effectLst/>
                        </a:rPr>
                        <a:t>N</a:t>
                      </a:r>
                      <a:r>
                        <a:rPr lang="en-GB" sz="1100" baseline="-25000" dirty="0" err="1">
                          <a:solidFill>
                            <a:srgbClr val="FF0000"/>
                          </a:solidFill>
                          <a:effectLst/>
                        </a:rPr>
                        <a:t>RB,largest</a:t>
                      </a:r>
                      <a:r>
                        <a:rPr lang="en-GB" sz="1100" baseline="-25000" dirty="0">
                          <a:solidFill>
                            <a:srgbClr val="FF0000"/>
                          </a:solidFill>
                          <a:effectLst/>
                        </a:rPr>
                        <a:t> BW</a:t>
                      </a: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</a:rPr>
                        <a:t>)</a:t>
                      </a:r>
                      <a:r>
                        <a:rPr lang="en-GB" sz="1100" baseline="30000" dirty="0">
                          <a:solidFill>
                            <a:srgbClr val="FF0000"/>
                          </a:solidFill>
                          <a:effectLst/>
                        </a:rPr>
                        <a:t> 3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44183">
                <a:tc gridSpan="8"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NOTE 1:	The transmitter shall be set to 4dB below </a:t>
                      </a:r>
                      <a:r>
                        <a:rPr lang="en-GB" sz="1100" dirty="0" err="1">
                          <a:effectLst/>
                        </a:rPr>
                        <a:t>P</a:t>
                      </a:r>
                      <a:r>
                        <a:rPr lang="en-GB" sz="900" dirty="0" err="1">
                          <a:effectLst/>
                        </a:rPr>
                        <a:t>CMAX_L,c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kern="100" dirty="0">
                          <a:effectLst/>
                        </a:rPr>
                        <a:t>or P</a:t>
                      </a:r>
                      <a:r>
                        <a:rPr lang="en-GB" sz="900" kern="100" dirty="0">
                          <a:effectLst/>
                        </a:rPr>
                        <a:t>CMAX_L</a:t>
                      </a:r>
                      <a:r>
                        <a:rPr lang="en-GB" sz="1100" dirty="0">
                          <a:effectLst/>
                        </a:rPr>
                        <a:t> as defined in </a:t>
                      </a:r>
                      <a:r>
                        <a:rPr lang="en-GB" sz="1100" dirty="0" err="1">
                          <a:effectLst/>
                        </a:rPr>
                        <a:t>subclause</a:t>
                      </a:r>
                      <a:r>
                        <a:rPr lang="en-GB" sz="1100" dirty="0">
                          <a:effectLst/>
                        </a:rPr>
                        <a:t> 6.2.5A.</a:t>
                      </a:r>
                      <a:endParaRPr lang="zh-CN" sz="1100" dirty="0">
                        <a:effectLst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NOTE 2:	Reference measurement channel is Annex A.3.2: 64QAM, R=3/4 variant with one sided dynamic OCNG Pattern OP.1 FDD/TDD as described in Annex A.5.1.1/A.5.2.1.</a:t>
                      </a:r>
                      <a:endParaRPr lang="zh-CN" sz="1100" dirty="0">
                        <a:effectLst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NOTE 3:	Reference measurement channel is Annex A.3.2: 256QAM, R=4/5 variant with one sided dynamic OCNG Pattern OP.1 FDD/TDD as described in Annex A.5.1.1/A.5.2.1.</a:t>
                      </a:r>
                      <a:endParaRPr lang="zh-CN" sz="11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3878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439</Words>
  <Application>Microsoft Macintosh PowerPoint</Application>
  <PresentationFormat>全屏显示(4:3)</PresentationFormat>
  <Paragraphs>87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on Maximum input level for CA_42E </vt:lpstr>
      <vt:lpstr>Background</vt:lpstr>
      <vt:lpstr>Way forward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Maximum input level for CA_42E </dc:title>
  <dc:creator>qun pan</dc:creator>
  <cp:lastModifiedBy>qun pan</cp:lastModifiedBy>
  <cp:revision>6</cp:revision>
  <dcterms:created xsi:type="dcterms:W3CDTF">2015-08-26T01:10:59Z</dcterms:created>
  <dcterms:modified xsi:type="dcterms:W3CDTF">2015-08-26T02:25:59Z</dcterms:modified>
</cp:coreProperties>
</file>