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9" autoAdjust="0"/>
    <p:restoredTop sz="94660"/>
  </p:normalViewPr>
  <p:slideViewPr>
    <p:cSldViewPr>
      <p:cViewPr varScale="1">
        <p:scale>
          <a:sx n="66" d="100"/>
          <a:sy n="66" d="100"/>
        </p:scale>
        <p:origin x="-91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573776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545060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448996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4142234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7076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1915638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220793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723420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10574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344744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A58629E-1954-488D-A206-35AB5EC99974}" type="datetimeFigureOut">
              <a:rPr kumimoji="1" lang="ja-JP" altLang="en-US" smtClean="0"/>
              <a:pPr/>
              <a:t>2015/8/24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290111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58629E-1954-488D-A206-35AB5EC99974}" type="datetimeFigureOut">
              <a:rPr kumimoji="1" lang="ja-JP" altLang="en-US" smtClean="0"/>
              <a:pPr/>
              <a:t>2015/8/24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CB382D-E40E-4F6C-BB94-703893A2E086}" type="slidenum">
              <a:rPr kumimoji="1" lang="ja-JP" altLang="en-US" smtClean="0"/>
              <a:pPr/>
              <a:t>‹#›</a:t>
            </a:fld>
            <a:endParaRPr kumimoji="1" lang="ja-JP" altLang="en-US"/>
          </a:p>
        </p:txBody>
      </p:sp>
    </p:spTree>
    <p:extLst>
      <p:ext uri="{BB962C8B-B14F-4D97-AF65-F5344CB8AC3E}">
        <p14:creationId xmlns="" xmlns:p14="http://schemas.microsoft.com/office/powerpoint/2010/main" val="3397018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204864"/>
            <a:ext cx="7772400" cy="1470025"/>
          </a:xfrm>
        </p:spPr>
        <p:txBody>
          <a:bodyPr/>
          <a:lstStyle/>
          <a:p>
            <a:r>
              <a:rPr lang="en-US" altLang="ja-JP" dirty="0" smtClean="0"/>
              <a:t>Way forward on handling of </a:t>
            </a:r>
            <a:r>
              <a:rPr lang="en-GB" altLang="ja-JP" dirty="0"/>
              <a:t>EBF/FD-MIMO</a:t>
            </a:r>
            <a:endParaRPr kumimoji="1" lang="ja-JP" altLang="en-US" dirty="0"/>
          </a:p>
        </p:txBody>
      </p:sp>
      <p:sp>
        <p:nvSpPr>
          <p:cNvPr id="3" name="サブタイトル 2"/>
          <p:cNvSpPr>
            <a:spLocks noGrp="1"/>
          </p:cNvSpPr>
          <p:nvPr>
            <p:ph type="subTitle" idx="1"/>
          </p:nvPr>
        </p:nvSpPr>
        <p:spPr/>
        <p:txBody>
          <a:bodyPr/>
          <a:lstStyle/>
          <a:p>
            <a:r>
              <a:rPr kumimoji="1" lang="en-US" altLang="ja-JP" dirty="0" err="1" smtClean="0"/>
              <a:t>Huawei</a:t>
            </a:r>
            <a:endParaRPr kumimoji="1" lang="ja-JP" altLang="en-US" dirty="0"/>
          </a:p>
        </p:txBody>
      </p:sp>
      <p:sp>
        <p:nvSpPr>
          <p:cNvPr id="4" name="正方形/長方形 3"/>
          <p:cNvSpPr/>
          <p:nvPr/>
        </p:nvSpPr>
        <p:spPr>
          <a:xfrm>
            <a:off x="0" y="0"/>
            <a:ext cx="9144000" cy="646331"/>
          </a:xfrm>
          <a:prstGeom prst="rect">
            <a:avLst/>
          </a:prstGeom>
        </p:spPr>
        <p:txBody>
          <a:bodyPr wrap="square">
            <a:spAutoFit/>
          </a:bodyPr>
          <a:lstStyle/>
          <a:p>
            <a:r>
              <a:rPr lang="en-GB" altLang="ja-JP" b="1" dirty="0"/>
              <a:t>3GPP TSG-RAN WG4 Meeting #</a:t>
            </a:r>
            <a:r>
              <a:rPr lang="en-GB" altLang="ja-JP" b="1" dirty="0" smtClean="0"/>
              <a:t>76		</a:t>
            </a:r>
            <a:r>
              <a:rPr lang="en-GB" altLang="ja-JP" b="1" dirty="0"/>
              <a:t>	</a:t>
            </a:r>
            <a:r>
              <a:rPr lang="ja-JP" altLang="en-US" b="1" dirty="0" smtClean="0"/>
              <a:t>　　　　　　　　　　　　　　　</a:t>
            </a:r>
            <a:r>
              <a:rPr lang="ja-JP" altLang="en-US" b="1" smtClean="0"/>
              <a:t>　</a:t>
            </a:r>
            <a:r>
              <a:rPr lang="en-GB" altLang="ja-JP" b="1" dirty="0" smtClean="0"/>
              <a:t>R4-155083</a:t>
            </a:r>
            <a:endParaRPr lang="ja-JP" altLang="ja-JP" dirty="0"/>
          </a:p>
          <a:p>
            <a:r>
              <a:rPr lang="en-GB" b="1" dirty="0" smtClean="0"/>
              <a:t>Beijing, Peoples Republic of China, 24</a:t>
            </a:r>
            <a:r>
              <a:rPr lang="en-GB" b="1" baseline="30000" dirty="0" smtClean="0"/>
              <a:t>th</a:t>
            </a:r>
            <a:r>
              <a:rPr lang="en-GB" b="1" dirty="0" smtClean="0"/>
              <a:t> – 28</a:t>
            </a:r>
            <a:r>
              <a:rPr lang="en-GB" b="1" baseline="30000" dirty="0" smtClean="0"/>
              <a:t>th</a:t>
            </a:r>
            <a:r>
              <a:rPr lang="en-GB" b="1" dirty="0" smtClean="0"/>
              <a:t> of August, 2015</a:t>
            </a:r>
            <a:endParaRPr lang="sv-SE" dirty="0"/>
          </a:p>
        </p:txBody>
      </p:sp>
    </p:spTree>
    <p:extLst>
      <p:ext uri="{BB962C8B-B14F-4D97-AF65-F5344CB8AC3E}">
        <p14:creationId xmlns="" xmlns:p14="http://schemas.microsoft.com/office/powerpoint/2010/main" val="3058580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Introduction</a:t>
            </a:r>
            <a:endParaRPr lang="sv-SE" dirty="0"/>
          </a:p>
        </p:txBody>
      </p:sp>
      <p:sp>
        <p:nvSpPr>
          <p:cNvPr id="3" name="Content Placeholder 2"/>
          <p:cNvSpPr>
            <a:spLocks noGrp="1"/>
          </p:cNvSpPr>
          <p:nvPr>
            <p:ph idx="1"/>
          </p:nvPr>
        </p:nvSpPr>
        <p:spPr/>
        <p:txBody>
          <a:bodyPr>
            <a:normAutofit/>
          </a:bodyPr>
          <a:lstStyle/>
          <a:p>
            <a:r>
              <a:rPr lang="sv-SE" sz="2400" dirty="0" smtClean="0"/>
              <a:t>The RAN4 impacts of the EBF/FD-MIMO WI was discussed in the AAS AH in Venice July 1st.</a:t>
            </a:r>
          </a:p>
          <a:p>
            <a:r>
              <a:rPr lang="sv-SE" sz="2400" dirty="0" smtClean="0"/>
              <a:t>A way forward draft on handling of EBF/FD-MIMO was started offline by the end of the AH session.</a:t>
            </a:r>
          </a:p>
          <a:p>
            <a:r>
              <a:rPr lang="sv-SE" sz="2400" dirty="0" smtClean="0"/>
              <a:t>Further discussions offline and via the reflector has lead to updates indicated by the various colours in the text, in the here proposed WF for EBF/FD-MIMO.</a:t>
            </a:r>
          </a:p>
          <a:p>
            <a:r>
              <a:rPr lang="sv-SE" sz="2400" dirty="0" smtClean="0"/>
              <a:t>The WF addresses two categories of issues:</a:t>
            </a:r>
          </a:p>
          <a:p>
            <a:pPr lvl="1"/>
            <a:r>
              <a:rPr lang="en-GB" altLang="ja-JP" sz="2000" dirty="0" smtClean="0"/>
              <a:t>Identification of the specific work on FD-MIMO WI in addition to the ongoing AAS WI</a:t>
            </a:r>
          </a:p>
          <a:p>
            <a:pPr lvl="1"/>
            <a:r>
              <a:rPr lang="en-GB" altLang="ja-JP" sz="2000" dirty="0" smtClean="0"/>
              <a:t>A proposed way forward</a:t>
            </a:r>
            <a:endParaRPr lang="ja-JP" altLang="ja-JP" sz="2000" smtClean="0"/>
          </a:p>
          <a:p>
            <a:pPr lvl="1"/>
            <a:endParaRPr lang="sv-SE"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smtClean="0"/>
              <a:t>Way forward (with changes)</a:t>
            </a:r>
            <a:endParaRPr kumimoji="1" lang="ja-JP" altLang="en-US" dirty="0"/>
          </a:p>
        </p:txBody>
      </p:sp>
      <p:sp>
        <p:nvSpPr>
          <p:cNvPr id="8" name="縦書きテキスト プレースホルダー 7"/>
          <p:cNvSpPr>
            <a:spLocks noGrp="1"/>
          </p:cNvSpPr>
          <p:nvPr>
            <p:ph type="body" orient="vert" idx="1"/>
          </p:nvPr>
        </p:nvSpPr>
        <p:spPr>
          <a:xfrm>
            <a:off x="50800" y="1320448"/>
            <a:ext cx="9036496" cy="5472608"/>
          </a:xfrm>
        </p:spPr>
        <p:txBody>
          <a:bodyPr vert="horz">
            <a:normAutofit fontScale="55000" lnSpcReduction="20000"/>
          </a:bodyPr>
          <a:lstStyle/>
          <a:p>
            <a:pPr lvl="0" hangingPunct="0"/>
            <a:r>
              <a:rPr lang="en-GB" altLang="ja-JP" dirty="0" smtClean="0"/>
              <a:t>Identification </a:t>
            </a:r>
            <a:r>
              <a:rPr lang="en-GB" altLang="ja-JP" dirty="0"/>
              <a:t>of the specific work on FD-MIMO WI in addition to AAS WI</a:t>
            </a:r>
            <a:endParaRPr lang="ja-JP" altLang="ja-JP" dirty="0"/>
          </a:p>
          <a:p>
            <a:pPr lvl="1" hangingPunct="0"/>
            <a:r>
              <a:rPr lang="en-GB" altLang="ja-JP" dirty="0"/>
              <a:t>Scope of xx.104 on specifically the number of </a:t>
            </a:r>
            <a:r>
              <a:rPr lang="en-GB" altLang="ja-JP" dirty="0" smtClean="0"/>
              <a:t>supported </a:t>
            </a:r>
            <a:r>
              <a:rPr lang="en-GB" altLang="ja-JP" dirty="0"/>
              <a:t>antenna ports </a:t>
            </a:r>
            <a:r>
              <a:rPr lang="en-GB" altLang="ja-JP" dirty="0" smtClean="0">
                <a:solidFill>
                  <a:srgbClr val="FFC000"/>
                </a:solidFill>
              </a:rPr>
              <a:t>&amp; </a:t>
            </a:r>
            <a:r>
              <a:rPr lang="en-GB" altLang="ja-JP" dirty="0" err="1" smtClean="0">
                <a:solidFill>
                  <a:srgbClr val="FFC000"/>
                </a:solidFill>
              </a:rPr>
              <a:t>beamformed</a:t>
            </a:r>
            <a:r>
              <a:rPr lang="en-GB" altLang="ja-JP" dirty="0" smtClean="0">
                <a:solidFill>
                  <a:srgbClr val="FFC000"/>
                </a:solidFill>
              </a:rPr>
              <a:t> CSI-RS </a:t>
            </a:r>
            <a:r>
              <a:rPr lang="en-GB" altLang="ja-JP" dirty="0" smtClean="0"/>
              <a:t>needs </a:t>
            </a:r>
            <a:r>
              <a:rPr lang="en-GB" altLang="ja-JP" dirty="0"/>
              <a:t>to be clarified.</a:t>
            </a:r>
            <a:endParaRPr lang="ja-JP" altLang="ja-JP" dirty="0"/>
          </a:p>
          <a:p>
            <a:pPr lvl="1" hangingPunct="0"/>
            <a:r>
              <a:rPr lang="en-GB" altLang="ja-JP" dirty="0"/>
              <a:t>The almost all Core requirements for FD-MIMO can be covered </a:t>
            </a:r>
            <a:r>
              <a:rPr lang="en-GB" altLang="ja-JP" strike="sngStrike" dirty="0" smtClean="0"/>
              <a:t>by</a:t>
            </a:r>
            <a:r>
              <a:rPr lang="en-GB" altLang="ja-JP" dirty="0" smtClean="0"/>
              <a:t> </a:t>
            </a:r>
            <a:r>
              <a:rPr lang="en-GB" altLang="ja-JP" dirty="0" smtClean="0">
                <a:solidFill>
                  <a:srgbClr val="FF0000"/>
                </a:solidFill>
              </a:rPr>
              <a:t>within</a:t>
            </a:r>
            <a:r>
              <a:rPr lang="en-GB" altLang="ja-JP" dirty="0" smtClean="0"/>
              <a:t> </a:t>
            </a:r>
            <a:r>
              <a:rPr lang="en-GB" altLang="ja-JP" dirty="0" smtClean="0">
                <a:solidFill>
                  <a:srgbClr val="FF0000"/>
                </a:solidFill>
              </a:rPr>
              <a:t>current</a:t>
            </a:r>
            <a:r>
              <a:rPr lang="en-GB" altLang="ja-JP" dirty="0" smtClean="0"/>
              <a:t> AAS </a:t>
            </a:r>
            <a:r>
              <a:rPr lang="en-GB" altLang="ja-JP" dirty="0"/>
              <a:t>WI </a:t>
            </a:r>
            <a:r>
              <a:rPr lang="en-GB" altLang="ja-JP" dirty="0" smtClean="0"/>
              <a:t>scope </a:t>
            </a:r>
            <a:r>
              <a:rPr lang="en-GB" altLang="ja-JP" dirty="0"/>
              <a:t>except for </a:t>
            </a:r>
            <a:r>
              <a:rPr lang="en-GB" altLang="ja-JP" dirty="0" err="1"/>
              <a:t>Tx</a:t>
            </a:r>
            <a:r>
              <a:rPr lang="en-GB" altLang="ja-JP" dirty="0"/>
              <a:t> signal quality.</a:t>
            </a:r>
            <a:endParaRPr lang="ja-JP" altLang="ja-JP" dirty="0"/>
          </a:p>
          <a:p>
            <a:pPr lvl="1" hangingPunct="0"/>
            <a:r>
              <a:rPr lang="en-GB" dirty="0" smtClean="0">
                <a:solidFill>
                  <a:srgbClr val="00B050"/>
                </a:solidFill>
              </a:rPr>
              <a:t>This would allow some types of FD-MIMO implementations. Further work is required in a potential  future WI to enable all implementations, with the exact scope to be </a:t>
            </a:r>
            <a:r>
              <a:rPr lang="en-GB" dirty="0" err="1" smtClean="0">
                <a:solidFill>
                  <a:srgbClr val="00B050"/>
                </a:solidFill>
              </a:rPr>
              <a:t>justified.</a:t>
            </a:r>
            <a:r>
              <a:rPr lang="en-GB" altLang="ja-JP" strike="sngStrike" dirty="0" err="1" smtClean="0"/>
              <a:t>This</a:t>
            </a:r>
            <a:r>
              <a:rPr lang="en-GB" altLang="ja-JP" strike="sngStrike" dirty="0" smtClean="0"/>
              <a:t> would allow some types of FD-MIMO implementations. Further work in future WI e.g. OTA testing, receiver requirements may </a:t>
            </a:r>
            <a:r>
              <a:rPr lang="en-GB" altLang="ja-JP" strike="sngStrike" dirty="0" smtClean="0">
                <a:solidFill>
                  <a:srgbClr val="FFC000"/>
                </a:solidFill>
              </a:rPr>
              <a:t>will</a:t>
            </a:r>
            <a:r>
              <a:rPr lang="en-GB" altLang="ja-JP" strike="sngStrike" dirty="0" smtClean="0"/>
              <a:t> be needed to enable all implementations.</a:t>
            </a:r>
            <a:r>
              <a:rPr lang="en-GB" altLang="ja-JP" dirty="0" smtClean="0"/>
              <a:t> </a:t>
            </a:r>
            <a:endParaRPr lang="ja-JP" altLang="ja-JP" smtClean="0">
              <a:solidFill>
                <a:srgbClr val="00B050"/>
              </a:solidFill>
            </a:endParaRPr>
          </a:p>
          <a:p>
            <a:pPr lvl="1" hangingPunct="0"/>
            <a:r>
              <a:rPr lang="en-GB" altLang="ja-JP" dirty="0" smtClean="0"/>
              <a:t>The </a:t>
            </a:r>
            <a:r>
              <a:rPr lang="en-GB" altLang="ja-JP" dirty="0"/>
              <a:t>signal quality needs to be </a:t>
            </a:r>
            <a:r>
              <a:rPr lang="en-GB" altLang="ja-JP" dirty="0" err="1" smtClean="0"/>
              <a:t>studie</a:t>
            </a:r>
            <a:r>
              <a:rPr lang="en-GB" altLang="ja-JP" dirty="0" err="1" smtClean="0">
                <a:solidFill>
                  <a:srgbClr val="FF0000"/>
                </a:solidFill>
              </a:rPr>
              <a:t>d</a:t>
            </a:r>
            <a:r>
              <a:rPr lang="en-GB" altLang="ja-JP" strike="sngStrike" dirty="0" err="1" smtClean="0"/>
              <a:t>s</a:t>
            </a:r>
            <a:r>
              <a:rPr lang="en-GB" altLang="ja-JP" dirty="0" smtClean="0"/>
              <a:t> </a:t>
            </a:r>
            <a:r>
              <a:rPr lang="en-GB" altLang="ja-JP" dirty="0"/>
              <a:t>while available TU for AAS WI does not allow to do it.</a:t>
            </a:r>
            <a:endParaRPr lang="ja-JP" altLang="ja-JP" dirty="0"/>
          </a:p>
          <a:p>
            <a:pPr lvl="2" hangingPunct="0"/>
            <a:r>
              <a:rPr lang="en-GB" altLang="ja-JP" dirty="0" smtClean="0"/>
              <a:t>Note that </a:t>
            </a:r>
            <a:r>
              <a:rPr lang="en-GB" altLang="ja-JP" strike="sngStrike" dirty="0" smtClean="0">
                <a:solidFill>
                  <a:schemeClr val="tx2"/>
                </a:solidFill>
              </a:rPr>
              <a:t>the</a:t>
            </a:r>
            <a:r>
              <a:rPr lang="en-GB" altLang="ja-JP" dirty="0" smtClean="0">
                <a:solidFill>
                  <a:schemeClr val="tx2"/>
                </a:solidFill>
              </a:rPr>
              <a:t> possible</a:t>
            </a:r>
            <a:r>
              <a:rPr lang="en-GB" altLang="ja-JP" dirty="0" smtClean="0"/>
              <a:t> </a:t>
            </a:r>
            <a:r>
              <a:rPr lang="en-GB" altLang="ja-JP" dirty="0"/>
              <a:t>impact on Tx signal quality </a:t>
            </a:r>
            <a:r>
              <a:rPr lang="en-GB" altLang="ja-JP" strike="sngStrike" dirty="0">
                <a:solidFill>
                  <a:schemeClr val="tx2"/>
                </a:solidFill>
              </a:rPr>
              <a:t>comes from</a:t>
            </a:r>
            <a:r>
              <a:rPr lang="en-GB" altLang="ja-JP" dirty="0">
                <a:solidFill>
                  <a:schemeClr val="tx2"/>
                </a:solidFill>
              </a:rPr>
              <a:t> </a:t>
            </a:r>
            <a:r>
              <a:rPr lang="en-GB" altLang="ja-JP" dirty="0" smtClean="0">
                <a:solidFill>
                  <a:schemeClr val="tx2"/>
                </a:solidFill>
              </a:rPr>
              <a:t> is only when </a:t>
            </a:r>
            <a:r>
              <a:rPr lang="en-GB" altLang="ja-JP" dirty="0" smtClean="0"/>
              <a:t>the </a:t>
            </a:r>
            <a:r>
              <a:rPr lang="en-GB" altLang="ja-JP" dirty="0"/>
              <a:t>supported number of </a:t>
            </a:r>
            <a:r>
              <a:rPr lang="en-GB" altLang="ja-JP" strike="sngStrike" dirty="0" smtClean="0">
                <a:solidFill>
                  <a:schemeClr val="accent1"/>
                </a:solidFill>
              </a:rPr>
              <a:t>antenna</a:t>
            </a:r>
            <a:r>
              <a:rPr lang="en-GB" altLang="ja-JP" dirty="0" smtClean="0">
                <a:solidFill>
                  <a:schemeClr val="accent1"/>
                </a:solidFill>
              </a:rPr>
              <a:t> CSI-RS </a:t>
            </a:r>
            <a:r>
              <a:rPr lang="en-GB" altLang="ja-JP" dirty="0" smtClean="0"/>
              <a:t>ports </a:t>
            </a:r>
            <a:r>
              <a:rPr lang="en-GB" altLang="ja-JP" strike="sngStrike" dirty="0">
                <a:solidFill>
                  <a:schemeClr val="tx2"/>
                </a:solidFill>
              </a:rPr>
              <a:t>to </a:t>
            </a:r>
            <a:r>
              <a:rPr lang="en-GB" altLang="ja-JP" strike="sngStrike" dirty="0" smtClean="0">
                <a:solidFill>
                  <a:schemeClr val="tx2"/>
                </a:solidFill>
              </a:rPr>
              <a:t>be </a:t>
            </a:r>
            <a:r>
              <a:rPr lang="en-GB" altLang="ja-JP" dirty="0" smtClean="0"/>
              <a:t>is </a:t>
            </a:r>
            <a:r>
              <a:rPr lang="en-GB" altLang="ja-JP" dirty="0"/>
              <a:t>more than </a:t>
            </a:r>
            <a:r>
              <a:rPr lang="en-GB" altLang="ja-JP" dirty="0" smtClean="0"/>
              <a:t>8</a:t>
            </a:r>
            <a:r>
              <a:rPr lang="en-GB" altLang="ja-JP" dirty="0" smtClean="0">
                <a:solidFill>
                  <a:schemeClr val="accent1"/>
                </a:solidFill>
              </a:rPr>
              <a:t>, the CSI-RS are beam shaped, or with the extended number of DMRS ports. Technical justification for this is yet to be presented but is not within the current AAS WI scope.</a:t>
            </a:r>
            <a:endParaRPr lang="ja-JP" altLang="ja-JP" dirty="0">
              <a:solidFill>
                <a:schemeClr val="accent1"/>
              </a:solidFill>
            </a:endParaRPr>
          </a:p>
          <a:p>
            <a:pPr hangingPunct="0"/>
            <a:r>
              <a:rPr lang="en-GB" altLang="ja-JP" dirty="0"/>
              <a:t> </a:t>
            </a:r>
            <a:r>
              <a:rPr lang="en-GB" altLang="ja-JP" dirty="0" smtClean="0"/>
              <a:t>Way </a:t>
            </a:r>
            <a:r>
              <a:rPr lang="en-GB" altLang="ja-JP" dirty="0"/>
              <a:t>forward</a:t>
            </a:r>
            <a:endParaRPr lang="ja-JP" altLang="ja-JP" dirty="0"/>
          </a:p>
          <a:p>
            <a:pPr lvl="1" hangingPunct="0"/>
            <a:r>
              <a:rPr lang="en-GB" altLang="ja-JP" dirty="0"/>
              <a:t>RAN4 addresses completion of the whole </a:t>
            </a:r>
            <a:r>
              <a:rPr lang="en-GB" altLang="ja-JP" dirty="0" smtClean="0"/>
              <a:t>requirements </a:t>
            </a:r>
            <a:r>
              <a:rPr lang="en-GB" altLang="ja-JP" dirty="0"/>
              <a:t>[with the possible exception of </a:t>
            </a:r>
            <a:r>
              <a:rPr lang="en-GB" altLang="ja-JP" dirty="0" err="1"/>
              <a:t>Tx</a:t>
            </a:r>
            <a:r>
              <a:rPr lang="en-GB" altLang="ja-JP" dirty="0"/>
              <a:t> signal quality] for FD-MIMO within </a:t>
            </a:r>
            <a:r>
              <a:rPr lang="en-GB" altLang="ja-JP" dirty="0" smtClean="0">
                <a:solidFill>
                  <a:srgbClr val="FF0000"/>
                </a:solidFill>
              </a:rPr>
              <a:t>current</a:t>
            </a:r>
            <a:r>
              <a:rPr lang="en-GB" altLang="ja-JP" dirty="0" smtClean="0"/>
              <a:t> AAS </a:t>
            </a:r>
            <a:r>
              <a:rPr lang="en-GB" altLang="ja-JP" dirty="0"/>
              <a:t>WI in the following manner.</a:t>
            </a:r>
            <a:endParaRPr lang="ja-JP" altLang="ja-JP" dirty="0"/>
          </a:p>
          <a:p>
            <a:pPr lvl="1" hangingPunct="0"/>
            <a:r>
              <a:rPr lang="en-GB" altLang="ja-JP" dirty="0"/>
              <a:t>The work for AAS and FD-MIMO </a:t>
            </a:r>
            <a:r>
              <a:rPr lang="en-GB" altLang="ja-JP" strike="sngStrike" dirty="0"/>
              <a:t>expect</a:t>
            </a:r>
            <a:r>
              <a:rPr lang="en-GB" altLang="ja-JP" dirty="0"/>
              <a:t> </a:t>
            </a:r>
            <a:r>
              <a:rPr lang="en-GB" altLang="ja-JP" dirty="0" smtClean="0">
                <a:solidFill>
                  <a:srgbClr val="FF0000"/>
                </a:solidFill>
              </a:rPr>
              <a:t>except</a:t>
            </a:r>
            <a:r>
              <a:rPr lang="en-GB" altLang="ja-JP" dirty="0" smtClean="0"/>
              <a:t> for </a:t>
            </a:r>
            <a:r>
              <a:rPr lang="en-GB" altLang="ja-JP" dirty="0" err="1"/>
              <a:t>tx</a:t>
            </a:r>
            <a:r>
              <a:rPr lang="en-GB" altLang="ja-JP" dirty="0"/>
              <a:t> signal quality for more than 8 CSI-RS </a:t>
            </a:r>
            <a:r>
              <a:rPr lang="en-GB" altLang="ja-JP" dirty="0" smtClean="0"/>
              <a:t>ports</a:t>
            </a:r>
            <a:r>
              <a:rPr lang="en-GB" altLang="ja-JP" sz="2900" dirty="0" smtClean="0">
                <a:solidFill>
                  <a:schemeClr val="accent1"/>
                </a:solidFill>
              </a:rPr>
              <a:t>, CSI-RS beam shaping and extended number of DMRS ports </a:t>
            </a:r>
            <a:r>
              <a:rPr lang="en-GB" altLang="ja-JP" dirty="0" smtClean="0"/>
              <a:t>is </a:t>
            </a:r>
            <a:r>
              <a:rPr lang="en-GB" altLang="ja-JP" dirty="0"/>
              <a:t>the 1</a:t>
            </a:r>
            <a:r>
              <a:rPr lang="en-GB" altLang="ja-JP" baseline="30000" dirty="0"/>
              <a:t>st</a:t>
            </a:r>
            <a:r>
              <a:rPr lang="en-GB" altLang="ja-JP" dirty="0"/>
              <a:t> priority.</a:t>
            </a:r>
            <a:endParaRPr lang="ja-JP" altLang="ja-JP" dirty="0"/>
          </a:p>
          <a:p>
            <a:pPr lvl="1" hangingPunct="0"/>
            <a:r>
              <a:rPr lang="en-GB" altLang="ja-JP" dirty="0"/>
              <a:t>In case, the </a:t>
            </a:r>
            <a:r>
              <a:rPr lang="en-GB" altLang="ja-JP" dirty="0" smtClean="0"/>
              <a:t>completion </a:t>
            </a:r>
            <a:r>
              <a:rPr lang="en-GB" altLang="ja-JP" dirty="0"/>
              <a:t>of the requirements for more than 8 CSI-RS </a:t>
            </a:r>
            <a:r>
              <a:rPr lang="en-GB" altLang="ja-JP" dirty="0" smtClean="0"/>
              <a:t>ports</a:t>
            </a:r>
            <a:r>
              <a:rPr lang="en-GB" altLang="ja-JP" dirty="0" smtClean="0">
                <a:solidFill>
                  <a:schemeClr val="accent1"/>
                </a:solidFill>
              </a:rPr>
              <a:t> , CSI-RS beam shaping and extended number of DMRS ports</a:t>
            </a:r>
            <a:r>
              <a:rPr lang="en-GB" altLang="ja-JP" dirty="0" smtClean="0"/>
              <a:t> </a:t>
            </a:r>
            <a:r>
              <a:rPr lang="en-GB" altLang="ja-JP" dirty="0"/>
              <a:t>is not achieved, the remaining work would be addressed in Rel-14 onwards if necessary</a:t>
            </a:r>
            <a:r>
              <a:rPr lang="en-GB" altLang="ja-JP" dirty="0" smtClean="0"/>
              <a:t>.</a:t>
            </a:r>
          </a:p>
          <a:p>
            <a:pPr lvl="1" hangingPunct="0"/>
            <a:r>
              <a:rPr lang="en-GB" altLang="ja-JP" sz="2700" dirty="0" smtClean="0">
                <a:solidFill>
                  <a:schemeClr val="accent1"/>
                </a:solidFill>
              </a:rPr>
              <a:t>In the absence of further investigation on </a:t>
            </a:r>
            <a:r>
              <a:rPr lang="en-GB" altLang="ja-JP" sz="2700" dirty="0" err="1" smtClean="0">
                <a:solidFill>
                  <a:schemeClr val="accent1"/>
                </a:solidFill>
              </a:rPr>
              <a:t>Tx</a:t>
            </a:r>
            <a:r>
              <a:rPr lang="en-GB" altLang="ja-JP" sz="2700" dirty="0" smtClean="0">
                <a:solidFill>
                  <a:schemeClr val="accent1"/>
                </a:solidFill>
              </a:rPr>
              <a:t> signal quality, the rel-13 AAS BS specification will be deemed applicable to all FD-MIMO BS devices that can be built to fulfil it. It is noted that the result of further investigations may affect signal quality requirements in future releases, but such changes shall not affect products compliant to release-13.</a:t>
            </a:r>
            <a:endParaRPr lang="ja-JP" altLang="ja-JP" sz="2700" dirty="0">
              <a:solidFill>
                <a:schemeClr val="accent1"/>
              </a:solidFill>
            </a:endParaRPr>
          </a:p>
        </p:txBody>
      </p:sp>
    </p:spTree>
    <p:extLst>
      <p:ext uri="{BB962C8B-B14F-4D97-AF65-F5344CB8AC3E}">
        <p14:creationId xmlns="" xmlns:p14="http://schemas.microsoft.com/office/powerpoint/2010/main" val="2318230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smtClean="0"/>
              <a:t>Way forward (clean) </a:t>
            </a:r>
            <a:endParaRPr kumimoji="1" lang="ja-JP" altLang="en-US" dirty="0"/>
          </a:p>
        </p:txBody>
      </p:sp>
      <p:sp>
        <p:nvSpPr>
          <p:cNvPr id="8" name="縦書きテキスト プレースホルダー 7"/>
          <p:cNvSpPr>
            <a:spLocks noGrp="1"/>
          </p:cNvSpPr>
          <p:nvPr>
            <p:ph type="body" orient="vert" idx="1"/>
          </p:nvPr>
        </p:nvSpPr>
        <p:spPr>
          <a:xfrm>
            <a:off x="50800" y="1320448"/>
            <a:ext cx="9036496" cy="5472608"/>
          </a:xfrm>
        </p:spPr>
        <p:txBody>
          <a:bodyPr vert="horz">
            <a:normAutofit fontScale="55000" lnSpcReduction="20000"/>
          </a:bodyPr>
          <a:lstStyle/>
          <a:p>
            <a:pPr lvl="0" hangingPunct="0"/>
            <a:r>
              <a:rPr lang="en-GB" altLang="ja-JP" dirty="0" smtClean="0"/>
              <a:t>Identification </a:t>
            </a:r>
            <a:r>
              <a:rPr lang="en-GB" altLang="ja-JP" dirty="0"/>
              <a:t>of the specific work on FD-MIMO WI in addition to AAS WI</a:t>
            </a:r>
            <a:endParaRPr lang="ja-JP" altLang="ja-JP" dirty="0"/>
          </a:p>
          <a:p>
            <a:pPr lvl="1" hangingPunct="0"/>
            <a:r>
              <a:rPr lang="en-GB" altLang="ja-JP" dirty="0"/>
              <a:t>Scope of xx.104 on specifically the number of </a:t>
            </a:r>
            <a:r>
              <a:rPr lang="en-GB" altLang="ja-JP" dirty="0" smtClean="0"/>
              <a:t>supported </a:t>
            </a:r>
            <a:r>
              <a:rPr lang="en-GB" altLang="ja-JP" dirty="0"/>
              <a:t>antenna ports </a:t>
            </a:r>
            <a:r>
              <a:rPr lang="en-GB" altLang="ja-JP" dirty="0" smtClean="0"/>
              <a:t>&amp; </a:t>
            </a:r>
            <a:r>
              <a:rPr lang="en-GB" altLang="ja-JP" dirty="0" err="1" smtClean="0"/>
              <a:t>beamformed</a:t>
            </a:r>
            <a:r>
              <a:rPr lang="en-GB" altLang="ja-JP" dirty="0" smtClean="0"/>
              <a:t> CSI-RS needs </a:t>
            </a:r>
            <a:r>
              <a:rPr lang="en-GB" altLang="ja-JP" dirty="0"/>
              <a:t>to be clarified.</a:t>
            </a:r>
            <a:endParaRPr lang="ja-JP" altLang="ja-JP" dirty="0"/>
          </a:p>
          <a:p>
            <a:pPr lvl="1" hangingPunct="0"/>
            <a:r>
              <a:rPr lang="en-GB" altLang="ja-JP" dirty="0"/>
              <a:t>The almost all Core requirements for FD-MIMO can be covered </a:t>
            </a:r>
            <a:r>
              <a:rPr lang="en-GB" altLang="ja-JP" strike="sngStrike" dirty="0" smtClean="0"/>
              <a:t>by</a:t>
            </a:r>
            <a:r>
              <a:rPr lang="en-GB" altLang="ja-JP" dirty="0" smtClean="0"/>
              <a:t> within current AAS </a:t>
            </a:r>
            <a:r>
              <a:rPr lang="en-GB" altLang="ja-JP" dirty="0"/>
              <a:t>WI </a:t>
            </a:r>
            <a:r>
              <a:rPr lang="en-GB" altLang="ja-JP" dirty="0" smtClean="0"/>
              <a:t>scope </a:t>
            </a:r>
            <a:r>
              <a:rPr lang="en-GB" altLang="ja-JP" dirty="0"/>
              <a:t>except for </a:t>
            </a:r>
            <a:r>
              <a:rPr lang="en-GB" altLang="ja-JP" dirty="0" err="1"/>
              <a:t>Tx</a:t>
            </a:r>
            <a:r>
              <a:rPr lang="en-GB" altLang="ja-JP" dirty="0"/>
              <a:t> signal quality.</a:t>
            </a:r>
            <a:endParaRPr lang="ja-JP" altLang="ja-JP" dirty="0"/>
          </a:p>
          <a:p>
            <a:pPr lvl="1" hangingPunct="0"/>
            <a:r>
              <a:rPr lang="en-GB" dirty="0" smtClean="0"/>
              <a:t>This would allow some types of FD-MIMO implementations. Further work is required in a potential  future WI to enable all implementations, with the exact scope to be justified</a:t>
            </a:r>
            <a:endParaRPr lang="ja-JP" altLang="ja-JP" smtClean="0"/>
          </a:p>
          <a:p>
            <a:pPr lvl="1" hangingPunct="0"/>
            <a:r>
              <a:rPr lang="en-GB" altLang="ja-JP" dirty="0" smtClean="0"/>
              <a:t>The </a:t>
            </a:r>
            <a:r>
              <a:rPr lang="en-GB" altLang="ja-JP" dirty="0"/>
              <a:t>signal quality needs to be </a:t>
            </a:r>
            <a:r>
              <a:rPr lang="en-GB" altLang="ja-JP" dirty="0" smtClean="0"/>
              <a:t>studied </a:t>
            </a:r>
            <a:r>
              <a:rPr lang="en-GB" altLang="ja-JP" dirty="0"/>
              <a:t>while available TU for AAS WI does not allow to do it.</a:t>
            </a:r>
            <a:endParaRPr lang="ja-JP" altLang="ja-JP" dirty="0"/>
          </a:p>
          <a:p>
            <a:pPr lvl="2" hangingPunct="0"/>
            <a:r>
              <a:rPr lang="en-GB" altLang="ja-JP" dirty="0" smtClean="0"/>
              <a:t>Note that possible </a:t>
            </a:r>
            <a:r>
              <a:rPr lang="en-GB" altLang="ja-JP" dirty="0"/>
              <a:t>impact on Tx signal quality </a:t>
            </a:r>
            <a:r>
              <a:rPr lang="en-GB" altLang="ja-JP" dirty="0" smtClean="0"/>
              <a:t>is only when the </a:t>
            </a:r>
            <a:r>
              <a:rPr lang="en-GB" altLang="ja-JP" dirty="0"/>
              <a:t>supported number of </a:t>
            </a:r>
            <a:r>
              <a:rPr lang="en-GB" altLang="ja-JP" dirty="0" smtClean="0"/>
              <a:t>CSI-RS ports is </a:t>
            </a:r>
            <a:r>
              <a:rPr lang="en-GB" altLang="ja-JP" dirty="0"/>
              <a:t>more than </a:t>
            </a:r>
            <a:r>
              <a:rPr lang="en-GB" altLang="ja-JP" dirty="0" smtClean="0"/>
              <a:t>8, the CSI-RS are beam shaped, or with the extended number of DMRS ports. Technical justification for this is yet to be presented but is not within the current AAS WI scope.</a:t>
            </a:r>
            <a:endParaRPr lang="ja-JP" altLang="ja-JP" dirty="0"/>
          </a:p>
          <a:p>
            <a:pPr hangingPunct="0"/>
            <a:r>
              <a:rPr lang="en-GB" altLang="ja-JP" dirty="0"/>
              <a:t> </a:t>
            </a:r>
            <a:r>
              <a:rPr lang="en-GB" altLang="ja-JP" dirty="0" smtClean="0"/>
              <a:t>Way </a:t>
            </a:r>
            <a:r>
              <a:rPr lang="en-GB" altLang="ja-JP" dirty="0"/>
              <a:t>forward</a:t>
            </a:r>
            <a:endParaRPr lang="ja-JP" altLang="ja-JP" dirty="0"/>
          </a:p>
          <a:p>
            <a:pPr lvl="1" hangingPunct="0"/>
            <a:r>
              <a:rPr lang="en-GB" altLang="ja-JP" dirty="0"/>
              <a:t>RAN4 addresses completion of the whole </a:t>
            </a:r>
            <a:r>
              <a:rPr lang="en-GB" altLang="ja-JP" dirty="0" smtClean="0"/>
              <a:t>requirements </a:t>
            </a:r>
            <a:r>
              <a:rPr lang="en-GB" altLang="ja-JP" dirty="0"/>
              <a:t>[with the possible exception of </a:t>
            </a:r>
            <a:r>
              <a:rPr lang="en-GB" altLang="ja-JP" dirty="0" err="1"/>
              <a:t>Tx</a:t>
            </a:r>
            <a:r>
              <a:rPr lang="en-GB" altLang="ja-JP" dirty="0"/>
              <a:t> signal quality] for FD-MIMO within </a:t>
            </a:r>
            <a:r>
              <a:rPr lang="en-GB" altLang="ja-JP" dirty="0" smtClean="0"/>
              <a:t>current AAS </a:t>
            </a:r>
            <a:r>
              <a:rPr lang="en-GB" altLang="ja-JP" dirty="0"/>
              <a:t>WI in the following manner.</a:t>
            </a:r>
            <a:endParaRPr lang="ja-JP" altLang="ja-JP" dirty="0"/>
          </a:p>
          <a:p>
            <a:pPr lvl="1" hangingPunct="0"/>
            <a:r>
              <a:rPr lang="en-GB" altLang="ja-JP" dirty="0"/>
              <a:t>The work for AAS and FD-MIMO </a:t>
            </a:r>
            <a:r>
              <a:rPr lang="en-GB" altLang="ja-JP" dirty="0" smtClean="0"/>
              <a:t>except for </a:t>
            </a:r>
            <a:r>
              <a:rPr lang="en-GB" altLang="ja-JP" dirty="0" err="1"/>
              <a:t>tx</a:t>
            </a:r>
            <a:r>
              <a:rPr lang="en-GB" altLang="ja-JP" dirty="0"/>
              <a:t> signal quality for more than 8 CSI-RS </a:t>
            </a:r>
            <a:r>
              <a:rPr lang="en-GB" altLang="ja-JP" dirty="0" smtClean="0"/>
              <a:t>ports</a:t>
            </a:r>
            <a:r>
              <a:rPr lang="en-GB" altLang="ja-JP" sz="2900" dirty="0" smtClean="0"/>
              <a:t>, CSI-RS beam shaping and extended number of DMRS ports </a:t>
            </a:r>
            <a:r>
              <a:rPr lang="en-GB" altLang="ja-JP" dirty="0" smtClean="0"/>
              <a:t>is </a:t>
            </a:r>
            <a:r>
              <a:rPr lang="en-GB" altLang="ja-JP" dirty="0"/>
              <a:t>the 1</a:t>
            </a:r>
            <a:r>
              <a:rPr lang="en-GB" altLang="ja-JP" baseline="30000" dirty="0"/>
              <a:t>st</a:t>
            </a:r>
            <a:r>
              <a:rPr lang="en-GB" altLang="ja-JP" dirty="0"/>
              <a:t> priority.</a:t>
            </a:r>
            <a:endParaRPr lang="ja-JP" altLang="ja-JP" dirty="0"/>
          </a:p>
          <a:p>
            <a:pPr lvl="1" hangingPunct="0"/>
            <a:r>
              <a:rPr lang="en-GB" altLang="ja-JP" dirty="0"/>
              <a:t>In case, the </a:t>
            </a:r>
            <a:r>
              <a:rPr lang="en-GB" altLang="ja-JP" dirty="0" smtClean="0"/>
              <a:t>completion </a:t>
            </a:r>
            <a:r>
              <a:rPr lang="en-GB" altLang="ja-JP" dirty="0"/>
              <a:t>of the requirements for more than 8 CSI-RS </a:t>
            </a:r>
            <a:r>
              <a:rPr lang="en-GB" altLang="ja-JP" dirty="0" smtClean="0"/>
              <a:t>ports , CSI-RS beam shaping and extended number of DMRS ports </a:t>
            </a:r>
            <a:r>
              <a:rPr lang="en-GB" altLang="ja-JP" dirty="0"/>
              <a:t>is not achieved, the remaining work would be addressed in Rel-14 onwards if necessary</a:t>
            </a:r>
            <a:r>
              <a:rPr lang="en-GB" altLang="ja-JP" dirty="0" smtClean="0"/>
              <a:t>.</a:t>
            </a:r>
          </a:p>
          <a:p>
            <a:pPr lvl="1" hangingPunct="0"/>
            <a:r>
              <a:rPr lang="en-GB" altLang="ja-JP" sz="2700" dirty="0" smtClean="0"/>
              <a:t>In the absence of further investigation on </a:t>
            </a:r>
            <a:r>
              <a:rPr lang="en-GB" altLang="ja-JP" sz="2700" dirty="0" err="1" smtClean="0"/>
              <a:t>Tx</a:t>
            </a:r>
            <a:r>
              <a:rPr lang="en-GB" altLang="ja-JP" sz="2700" dirty="0" smtClean="0"/>
              <a:t> signal quality, the rel-13 AAS BS specification will be deemed applicable to all FD-MIMO BS devices that can be built to fulfil it. It is noted that the result of further investigations may affect signal quality requirements in future releases, but such changes shall not affect products compliant to release-13.</a:t>
            </a:r>
            <a:endParaRPr lang="ja-JP" altLang="ja-JP" sz="2700" dirty="0"/>
          </a:p>
        </p:txBody>
      </p:sp>
    </p:spTree>
    <p:extLst>
      <p:ext uri="{BB962C8B-B14F-4D97-AF65-F5344CB8AC3E}">
        <p14:creationId xmlns="" xmlns:p14="http://schemas.microsoft.com/office/powerpoint/2010/main" val="231823057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41235</TotalTime>
  <Words>257</Words>
  <Application>Microsoft Office PowerPoint</Application>
  <PresentationFormat>On-screen Show (4:3)</PresentationFormat>
  <Paragraphs>35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Way forward on handling of EBF/FD-MIMO</vt:lpstr>
      <vt:lpstr>Introduction</vt:lpstr>
      <vt:lpstr>Way forward (with changes)</vt:lpstr>
      <vt:lpstr>Way forward (clean) </vt:lpstr>
    </vt:vector>
  </TitlesOfParts>
  <Company>株式会社エヌ・ティ・ティ・ドコモ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handling of EBF/FD-MIMO</dc:title>
  <dc:creator>エヌ・ティ・ティ・ドコモ情報システム部</dc:creator>
  <cp:lastModifiedBy>A73111</cp:lastModifiedBy>
  <cp:revision>40</cp:revision>
  <dcterms:created xsi:type="dcterms:W3CDTF">2015-07-01T09:38:28Z</dcterms:created>
  <dcterms:modified xsi:type="dcterms:W3CDTF">2015-08-24T10:03:06Z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1440410567</vt:lpwstr>
  </property>
</Properties>
</file>