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ng, Yang" initials="T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20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08CE56B-5B26-452D-9DE2-EBA92590323E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24BEF36-0A98-40E6-8981-043D315883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78957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Companies to provide use cases associated with their proposals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79300A7-2C26-467F-813A-951BE86ADA59}" type="slidenum">
              <a:rPr lang="en-US" altLang="en-US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79300A7-2C26-467F-813A-951BE86ADA59}" type="slidenum">
              <a:rPr lang="en-US" altLang="en-US"/>
              <a:pPr/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BEF36-0A98-40E6-8981-043D31588348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823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95CC7D-C8CB-4EBD-B849-F04514849E8D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630EB-CBED-48F5-BB34-7B38B66900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691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4D6DA3-70AA-45C6-B45F-6B1091A03AEC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13E40-FA7B-43F4-8BA4-1DD2E3808B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9552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45BE39-D636-4BE7-A6E7-C00E2119D2D2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BCCE3-49F5-4F22-A89D-DB27B203A5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846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417DDC-11E9-465B-BC86-4F9B2D40D559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8B0FC-CF45-4107-925B-CCE4EB067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5608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394E4B-B370-4662-AB6B-51F3D25311BE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72B10-94D2-4066-B37F-34EBD215DB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7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666A4A-03AE-460C-ADEA-472D2E04139D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5B8DB-8E65-4232-B804-CB187C7B0B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043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04E141-A543-4789-9E5B-F897CBECF1AD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D9EE1-E691-4B7F-AC2F-57C6E005B6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6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520FE-15E9-4F41-82FD-1E2065686DC8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6C460-4123-4A5B-B9F8-7B5C1EB3D0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2729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D2A596-25B6-49F0-9D5B-001754E62D44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DC6AB-442A-4E4A-AB5E-5F31AEAF94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078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A398F1-319E-4FED-A3C7-058D90C9F400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94825-5504-4022-B2B7-A27630356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717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8573C3-F4FD-47B9-AED7-2CA0E3647191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E82A1-1AD7-44B2-B501-8E74400150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10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E45FDD7-D9BD-4EB8-86BF-B1E8AAA105B6}" type="datetimeFigureOut">
              <a:rPr lang="en-US" altLang="en-US"/>
              <a:pPr/>
              <a:t>8/27/2015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11DFF93-3CBC-449D-B6AE-3E5CB34BA92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Way forward for measurement gap enhancement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776096" cy="17526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Intel, </a:t>
            </a:r>
            <a:r>
              <a:rPr lang="en-US" altLang="en-US" dirty="0" smtClean="0">
                <a:solidFill>
                  <a:schemeClr val="tx1"/>
                </a:solidFill>
              </a:rPr>
              <a:t>Alcatel-Lucent, ZTE, Nokia Networks, </a:t>
            </a:r>
          </a:p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Ericsson, NTT DoCoMo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50825" y="260350"/>
            <a:ext cx="842486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b="1" dirty="0"/>
              <a:t>3GPP TSG-RAN WG4 Meeting #</a:t>
            </a:r>
            <a:r>
              <a:rPr lang="en-US" altLang="en-US" b="1" dirty="0" smtClean="0"/>
              <a:t>76</a:t>
            </a:r>
            <a:r>
              <a:rPr lang="en-US" altLang="en-US" b="1" dirty="0"/>
              <a:t>	                                                                    </a:t>
            </a:r>
            <a:r>
              <a:rPr lang="en-US" altLang="en-US" b="1" dirty="0" smtClean="0"/>
              <a:t>R4-154163</a:t>
            </a:r>
            <a:endParaRPr lang="en-US" altLang="en-US" dirty="0"/>
          </a:p>
          <a:p>
            <a:pPr>
              <a:spcBef>
                <a:spcPct val="20000"/>
              </a:spcBef>
            </a:pPr>
            <a:r>
              <a:rPr lang="en-US" altLang="en-US" b="1" dirty="0" smtClean="0"/>
              <a:t>Beijing, China</a:t>
            </a:r>
            <a:r>
              <a:rPr lang="en-US" altLang="en-US" b="1" dirty="0"/>
              <a:t>, August 24th-28th, 2015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endParaRPr lang="en-US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 sz="3600" dirty="0" smtClean="0"/>
              <a:t>Way forward for measurements with multiple RF chains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8313" y="908050"/>
            <a:ext cx="8567737" cy="4997450"/>
          </a:xfrm>
        </p:spPr>
        <p:txBody>
          <a:bodyPr/>
          <a:lstStyle/>
          <a:p>
            <a:endParaRPr lang="en-US" altLang="en-US" sz="2400" dirty="0" smtClean="0"/>
          </a:p>
          <a:p>
            <a:r>
              <a:rPr lang="en-US" altLang="en-US" sz="2400" dirty="0" smtClean="0"/>
              <a:t>It </a:t>
            </a:r>
            <a:r>
              <a:rPr lang="en-US" altLang="en-US" sz="2400" dirty="0" smtClean="0"/>
              <a:t>is beneficial to introduce </a:t>
            </a:r>
            <a:r>
              <a:rPr lang="en-US" altLang="en-US" sz="2400" dirty="0"/>
              <a:t>per component carrier configuration of measurement </a:t>
            </a:r>
            <a:r>
              <a:rPr lang="en-US" altLang="en-US" sz="2400" dirty="0" smtClean="0"/>
              <a:t>gaps</a:t>
            </a:r>
          </a:p>
          <a:p>
            <a:pPr lvl="1"/>
            <a:r>
              <a:rPr lang="en-US" altLang="en-US" sz="2000" dirty="0"/>
              <a:t>N</a:t>
            </a:r>
            <a:r>
              <a:rPr lang="en-US" altLang="en-US" sz="2000" dirty="0" smtClean="0"/>
              <a:t>etwork </a:t>
            </a:r>
            <a:r>
              <a:rPr lang="en-US" altLang="en-US" sz="2000" dirty="0"/>
              <a:t>controlled small gap (NCSG) </a:t>
            </a:r>
            <a:r>
              <a:rPr lang="en-US" altLang="en-US" sz="2000" dirty="0" smtClean="0"/>
              <a:t>can be introduced when </a:t>
            </a:r>
            <a:r>
              <a:rPr lang="en-US" altLang="en-US" sz="2000" dirty="0" smtClean="0"/>
              <a:t>per </a:t>
            </a:r>
            <a:r>
              <a:rPr lang="en-US" altLang="en-US" sz="2000" dirty="0" smtClean="0"/>
              <a:t>CC measurement gap configurations are configured to </a:t>
            </a:r>
            <a:r>
              <a:rPr lang="en-US" altLang="en-US" sz="2000" dirty="0"/>
              <a:t>reduce the </a:t>
            </a:r>
            <a:r>
              <a:rPr lang="en-US" altLang="en-US" sz="2000" dirty="0" err="1"/>
              <a:t>Ack</a:t>
            </a:r>
            <a:r>
              <a:rPr lang="en-US" altLang="en-US" sz="2000" dirty="0"/>
              <a:t>/</a:t>
            </a:r>
            <a:r>
              <a:rPr lang="en-US" altLang="en-US" sz="2000" dirty="0" err="1"/>
              <a:t>Nack</a:t>
            </a:r>
            <a:r>
              <a:rPr lang="en-US" altLang="en-US" sz="2000" dirty="0"/>
              <a:t> missing rate due to </a:t>
            </a:r>
            <a:r>
              <a:rPr lang="en-US" altLang="en-US" sz="2000" dirty="0" err="1"/>
              <a:t>PCell</a:t>
            </a:r>
            <a:r>
              <a:rPr lang="en-US" altLang="en-US" sz="2000" dirty="0"/>
              <a:t>/</a:t>
            </a:r>
            <a:r>
              <a:rPr lang="en-US" altLang="en-US" sz="2000" dirty="0" err="1"/>
              <a:t>SCell</a:t>
            </a:r>
            <a:r>
              <a:rPr lang="en-US" altLang="en-US" sz="2000" dirty="0"/>
              <a:t>/</a:t>
            </a:r>
            <a:r>
              <a:rPr lang="en-US" altLang="en-US" sz="2000" dirty="0" err="1"/>
              <a:t>PSCell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interruption</a:t>
            </a:r>
          </a:p>
          <a:p>
            <a:pPr lvl="1"/>
            <a:r>
              <a:rPr lang="en-US" sz="2000" dirty="0" smtClean="0"/>
              <a:t>Benefit </a:t>
            </a:r>
            <a:r>
              <a:rPr lang="en-US" sz="2000" dirty="0"/>
              <a:t>of multiple RF chains when gaps are configured on all CC  is </a:t>
            </a:r>
            <a:r>
              <a:rPr lang="en-US" sz="2000" dirty="0" smtClean="0"/>
              <a:t>expected</a:t>
            </a:r>
            <a:endParaRPr lang="en-US" sz="2000" dirty="0"/>
          </a:p>
          <a:p>
            <a:pPr lvl="1"/>
            <a:r>
              <a:rPr lang="en-US" altLang="en-US" sz="2000" dirty="0" smtClean="0"/>
              <a:t>Detailed </a:t>
            </a:r>
            <a:r>
              <a:rPr lang="en-US" altLang="en-US" sz="2000" dirty="0"/>
              <a:t>configurations and signaling </a:t>
            </a:r>
            <a:r>
              <a:rPr lang="en-US" altLang="en-US" sz="2000" dirty="0" smtClean="0"/>
              <a:t>are FFS or can </a:t>
            </a:r>
            <a:r>
              <a:rPr lang="en-US" altLang="en-US" sz="2000" dirty="0"/>
              <a:t>be addressed in the future work </a:t>
            </a:r>
            <a:r>
              <a:rPr lang="en-US" altLang="en-US" sz="2000" dirty="0" smtClean="0"/>
              <a:t>item</a:t>
            </a:r>
          </a:p>
          <a:p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272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003232" cy="562074"/>
          </a:xfrm>
        </p:spPr>
        <p:txBody>
          <a:bodyPr/>
          <a:lstStyle/>
          <a:p>
            <a:pPr algn="l"/>
            <a:r>
              <a:rPr lang="en-US" altLang="en-US" sz="3600" dirty="0" smtClean="0"/>
              <a:t>Way forward for increased UE scheduling opportunity and/or reduced UE power consumption</a:t>
            </a:r>
            <a:r>
              <a:rPr lang="en-US" altLang="en-US" sz="2800" dirty="0" smtClean="0"/>
              <a:t/>
            </a:r>
            <a:br>
              <a:rPr lang="en-US" altLang="en-US" sz="2800" dirty="0" smtClean="0"/>
            </a:br>
            <a:endParaRPr lang="en-US" altLang="en-US" sz="2800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8313" y="908050"/>
            <a:ext cx="8567737" cy="4997450"/>
          </a:xfrm>
        </p:spPr>
        <p:txBody>
          <a:bodyPr/>
          <a:lstStyle/>
          <a:p>
            <a:endParaRPr lang="en-US" altLang="en-US" sz="2400" dirty="0" smtClean="0"/>
          </a:p>
          <a:p>
            <a:endParaRPr lang="en-US" altLang="en-US" sz="2400" dirty="0" smtClean="0"/>
          </a:p>
          <a:p>
            <a:r>
              <a:rPr lang="en-US" altLang="en-US" sz="2400" dirty="0" smtClean="0"/>
              <a:t>It </a:t>
            </a:r>
            <a:r>
              <a:rPr lang="en-US" altLang="en-US" sz="2400" dirty="0" smtClean="0"/>
              <a:t>is beneficial to enhance the measurement gaps </a:t>
            </a:r>
            <a:r>
              <a:rPr lang="en-US" altLang="en-US" sz="2400" dirty="0"/>
              <a:t>to increase UE scheduling opportunity and/or reduce UE power consumption</a:t>
            </a:r>
          </a:p>
          <a:p>
            <a:pPr lvl="1" indent="-342900"/>
            <a:r>
              <a:rPr lang="en-US" altLang="en-US" sz="2000" dirty="0" smtClean="0"/>
              <a:t>Candidate proposals</a:t>
            </a:r>
          </a:p>
          <a:p>
            <a:pPr lvl="2" indent="-342900"/>
            <a:r>
              <a:rPr lang="en-US" altLang="en-US" sz="1600" dirty="0" smtClean="0"/>
              <a:t>For </a:t>
            </a:r>
            <a:r>
              <a:rPr lang="en-US" altLang="en-US" sz="1600" dirty="0"/>
              <a:t>both sync and </a:t>
            </a:r>
            <a:r>
              <a:rPr lang="en-US" altLang="en-US" sz="1600" dirty="0" err="1"/>
              <a:t>async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operation</a:t>
            </a:r>
            <a:endParaRPr lang="en-US" altLang="en-US" sz="1600" dirty="0"/>
          </a:p>
          <a:p>
            <a:pPr lvl="3" indent="-342900"/>
            <a:r>
              <a:rPr lang="en-US" altLang="en-US" sz="1200" dirty="0"/>
              <a:t>Burst gap pattern/periodical gap </a:t>
            </a:r>
            <a:r>
              <a:rPr lang="en-US" altLang="en-US" sz="1200" dirty="0" smtClean="0"/>
              <a:t>suspension (R4-154566/4754)</a:t>
            </a:r>
            <a:endParaRPr lang="en-US" altLang="en-US" sz="1200" dirty="0"/>
          </a:p>
          <a:p>
            <a:pPr lvl="3" indent="-342900"/>
            <a:r>
              <a:rPr lang="en-US" altLang="en-US" sz="1200" dirty="0"/>
              <a:t>Reduced MGL with </a:t>
            </a:r>
            <a:r>
              <a:rPr lang="en-US" altLang="en-US" sz="1200" dirty="0" smtClean="0"/>
              <a:t>configurable </a:t>
            </a:r>
            <a:r>
              <a:rPr lang="en-US" altLang="en-US" sz="1200" dirty="0"/>
              <a:t>gap offset (</a:t>
            </a:r>
            <a:r>
              <a:rPr lang="en-US" altLang="en-US" sz="1200" dirty="0" smtClean="0"/>
              <a:t>R4-154160)</a:t>
            </a:r>
            <a:endParaRPr lang="en-US" altLang="en-US" sz="1200" dirty="0"/>
          </a:p>
          <a:p>
            <a:pPr lvl="3" indent="-342900"/>
            <a:r>
              <a:rPr lang="en-US" altLang="en-US" sz="1200" dirty="0"/>
              <a:t>Reduced Gap impact on UL scheduling (</a:t>
            </a:r>
            <a:r>
              <a:rPr lang="en-US" altLang="en-US" sz="1200" dirty="0" smtClean="0"/>
              <a:t>R4-154493)</a:t>
            </a:r>
          </a:p>
          <a:p>
            <a:pPr lvl="3" indent="-342900"/>
            <a:r>
              <a:rPr lang="en-US" altLang="en-US" sz="1200" dirty="0"/>
              <a:t>Reduced MGL with synchronized or coordinated PSS/SSS transmission (R4-</a:t>
            </a:r>
            <a:r>
              <a:rPr lang="en-US" sz="1200" dirty="0"/>
              <a:t>153001/</a:t>
            </a:r>
            <a:r>
              <a:rPr lang="en-US" altLang="en-US" sz="1200" dirty="0"/>
              <a:t>4365)</a:t>
            </a:r>
          </a:p>
          <a:p>
            <a:pPr lvl="1" indent="-342900"/>
            <a:r>
              <a:rPr lang="en-US" altLang="en-US" sz="2000" dirty="0" smtClean="0"/>
              <a:t>Interested companies are encourage to provide evaluations in RAN4#77 on the candidate proposals at least from the following perspectives</a:t>
            </a:r>
          </a:p>
          <a:p>
            <a:pPr lvl="2"/>
            <a:r>
              <a:rPr lang="en-US" altLang="en-US" sz="1600" dirty="0" smtClean="0"/>
              <a:t>Inter-frequency </a:t>
            </a:r>
            <a:r>
              <a:rPr lang="en-US" altLang="en-US" sz="1600" dirty="0"/>
              <a:t>identification delay</a:t>
            </a:r>
          </a:p>
          <a:p>
            <a:pPr lvl="2"/>
            <a:r>
              <a:rPr lang="en-US" altLang="en-US" sz="1600" dirty="0" smtClean="0"/>
              <a:t>Inter-frequency </a:t>
            </a:r>
            <a:r>
              <a:rPr lang="en-US" altLang="en-US" sz="1600" dirty="0"/>
              <a:t>measurement delay</a:t>
            </a:r>
          </a:p>
          <a:p>
            <a:pPr lvl="2"/>
            <a:r>
              <a:rPr lang="en-US" altLang="en-US" sz="1600" dirty="0"/>
              <a:t>UE scheduling opportunity for both DL and UL</a:t>
            </a:r>
          </a:p>
          <a:p>
            <a:pPr lvl="3"/>
            <a:r>
              <a:rPr lang="en-US" altLang="en-US" sz="1200" dirty="0"/>
              <a:t>It can be equivalent to UE power consumption and/or DL/UL throughput loss due to configured gap, including both measurement gap and small </a:t>
            </a:r>
            <a:r>
              <a:rPr lang="en-US" altLang="en-US" sz="1200" dirty="0" smtClean="0"/>
              <a:t>gap</a:t>
            </a:r>
          </a:p>
          <a:p>
            <a:pPr lvl="2"/>
            <a:r>
              <a:rPr lang="en-US" altLang="en-US" sz="1600" dirty="0"/>
              <a:t>Other UE and network impact, including but not limited to AGC adjustment, implementation complexity and flexibility</a:t>
            </a:r>
          </a:p>
          <a:p>
            <a:pPr lvl="2"/>
            <a:endParaRPr lang="en-US" altLang="en-US" sz="1600" dirty="0"/>
          </a:p>
          <a:p>
            <a:pPr lvl="2" indent="-342900"/>
            <a:endParaRPr lang="en-US" altLang="en-US" sz="1600" dirty="0" smtClean="0"/>
          </a:p>
          <a:p>
            <a:pPr marL="800100" lvl="2" indent="0">
              <a:buNone/>
            </a:pPr>
            <a:endParaRPr lang="en-US" altLang="en-US" sz="1600" dirty="0"/>
          </a:p>
          <a:p>
            <a:endParaRPr lang="en-US" altLang="en-US" sz="2400" dirty="0"/>
          </a:p>
          <a:p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34783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 smtClean="0"/>
              <a:t>Way forward for network controlled interruption in CA/dual connectivity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To control the interruption due to deactivated </a:t>
            </a:r>
            <a:r>
              <a:rPr lang="en-US" sz="2400" dirty="0" err="1" smtClean="0"/>
              <a:t>SCell</a:t>
            </a:r>
            <a:r>
              <a:rPr lang="en-US" sz="2400" dirty="0" smtClean="0"/>
              <a:t> measurement, NCSG </a:t>
            </a:r>
            <a:r>
              <a:rPr lang="en-US" sz="2400" dirty="0"/>
              <a:t>and/or measurement gap (e.g. legacy 6ms gap) can be configured</a:t>
            </a:r>
            <a:endParaRPr lang="en-US" sz="1800" dirty="0"/>
          </a:p>
          <a:p>
            <a:pPr lvl="1"/>
            <a:r>
              <a:rPr lang="en-US" sz="2200" dirty="0"/>
              <a:t>NCSG is primarily used to reduce the </a:t>
            </a:r>
            <a:r>
              <a:rPr lang="en-US" sz="2200" dirty="0" err="1"/>
              <a:t>Ack</a:t>
            </a:r>
            <a:r>
              <a:rPr lang="en-US" sz="2200" dirty="0"/>
              <a:t>/</a:t>
            </a:r>
            <a:r>
              <a:rPr lang="en-US" sz="2200" dirty="0" err="1"/>
              <a:t>Nack</a:t>
            </a:r>
            <a:r>
              <a:rPr lang="en-US" sz="2200" dirty="0"/>
              <a:t> missing rate due to </a:t>
            </a:r>
            <a:r>
              <a:rPr lang="en-US" sz="2200" dirty="0" err="1"/>
              <a:t>PCell</a:t>
            </a:r>
            <a:r>
              <a:rPr lang="en-US" sz="2200" dirty="0"/>
              <a:t>/</a:t>
            </a:r>
            <a:r>
              <a:rPr lang="en-US" sz="2200" dirty="0" err="1"/>
              <a:t>SCell</a:t>
            </a:r>
            <a:r>
              <a:rPr lang="en-US" sz="2200" dirty="0"/>
              <a:t>/</a:t>
            </a:r>
            <a:r>
              <a:rPr lang="en-US" sz="2200" dirty="0" err="1"/>
              <a:t>PSCell</a:t>
            </a:r>
            <a:r>
              <a:rPr lang="en-US" sz="2200" dirty="0"/>
              <a:t> interruption</a:t>
            </a:r>
            <a:endParaRPr lang="en-US" sz="2000" dirty="0"/>
          </a:p>
          <a:p>
            <a:pPr lvl="1"/>
            <a:r>
              <a:rPr lang="en-US" sz="2200" dirty="0"/>
              <a:t>Measurement gap is primarily used for inter-frequency and inter-RAT measurement and can also be used to control the interruption</a:t>
            </a:r>
            <a:endParaRPr lang="en-US" sz="20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378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8036</TotalTime>
  <Words>313</Words>
  <Application>Microsoft Office PowerPoint</Application>
  <PresentationFormat>On-screen Show (4:3)</PresentationFormat>
  <Paragraphs>38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for measurement gap enhancement</vt:lpstr>
      <vt:lpstr>Way forward for measurements with multiple RF chains </vt:lpstr>
      <vt:lpstr>Way forward for increased UE scheduling opportunity and/or reduced UE power consumption </vt:lpstr>
      <vt:lpstr>Way forward for network controlled interruption in CA/dual connectivity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IncMon</dc:title>
  <dc:creator>Christopher Callender</dc:creator>
  <cp:lastModifiedBy>Tang, Yang</cp:lastModifiedBy>
  <cp:revision>172</cp:revision>
  <dcterms:created xsi:type="dcterms:W3CDTF">2014-05-22T21:20:15Z</dcterms:created>
  <dcterms:modified xsi:type="dcterms:W3CDTF">2015-08-28T03:42:56Z</dcterms:modified>
</cp:coreProperties>
</file>