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9" r:id="rId3"/>
    <p:sldId id="262" r:id="rId4"/>
    <p:sldId id="260" r:id="rId5"/>
    <p:sldId id="263" r:id="rId6"/>
    <p:sldId id="261" r:id="rId7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650" y="-3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104336-8E4A-4EAB-9F08-1039219035B9}" type="datetimeFigureOut">
              <a:rPr lang="ko-KR" altLang="en-US" smtClean="0"/>
              <a:t>2015-05-28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E9AE5-5C75-439A-A1D0-237C4E28D56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806144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E9AE5-5C75-439A-A1D0-237C4E28D56D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397358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E9AE5-5C75-439A-A1D0-237C4E28D56D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397358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916DC-D20F-4FEA-A1B1-E892867AEEF6}" type="datetimeFigureOut">
              <a:rPr lang="ko-KR" altLang="en-US" smtClean="0"/>
              <a:t>2015-05-28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5B4D6-BDFE-4D62-9422-ADF67391CC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105195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916DC-D20F-4FEA-A1B1-E892867AEEF6}" type="datetimeFigureOut">
              <a:rPr lang="ko-KR" altLang="en-US" smtClean="0"/>
              <a:t>2015-05-28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5B4D6-BDFE-4D62-9422-ADF67391CC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125990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916DC-D20F-4FEA-A1B1-E892867AEEF6}" type="datetimeFigureOut">
              <a:rPr lang="ko-KR" altLang="en-US" smtClean="0"/>
              <a:t>2015-05-28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5B4D6-BDFE-4D62-9422-ADF67391CC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08493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916DC-D20F-4FEA-A1B1-E892867AEEF6}" type="datetimeFigureOut">
              <a:rPr lang="ko-KR" altLang="en-US" smtClean="0"/>
              <a:t>2015-05-28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5B4D6-BDFE-4D62-9422-ADF67391CC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94299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916DC-D20F-4FEA-A1B1-E892867AEEF6}" type="datetimeFigureOut">
              <a:rPr lang="ko-KR" altLang="en-US" smtClean="0"/>
              <a:t>2015-05-28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5B4D6-BDFE-4D62-9422-ADF67391CC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13193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916DC-D20F-4FEA-A1B1-E892867AEEF6}" type="datetimeFigureOut">
              <a:rPr lang="ko-KR" altLang="en-US" smtClean="0"/>
              <a:t>2015-05-28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5B4D6-BDFE-4D62-9422-ADF67391CC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582138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916DC-D20F-4FEA-A1B1-E892867AEEF6}" type="datetimeFigureOut">
              <a:rPr lang="ko-KR" altLang="en-US" smtClean="0"/>
              <a:t>2015-05-28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5B4D6-BDFE-4D62-9422-ADF67391CC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396700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916DC-D20F-4FEA-A1B1-E892867AEEF6}" type="datetimeFigureOut">
              <a:rPr lang="ko-KR" altLang="en-US" smtClean="0"/>
              <a:t>2015-05-28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5B4D6-BDFE-4D62-9422-ADF67391CC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955322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916DC-D20F-4FEA-A1B1-E892867AEEF6}" type="datetimeFigureOut">
              <a:rPr lang="ko-KR" altLang="en-US" smtClean="0"/>
              <a:t>2015-05-28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5B4D6-BDFE-4D62-9422-ADF67391CC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867976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916DC-D20F-4FEA-A1B1-E892867AEEF6}" type="datetimeFigureOut">
              <a:rPr lang="ko-KR" altLang="en-US" smtClean="0"/>
              <a:t>2015-05-28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5B4D6-BDFE-4D62-9422-ADF67391CC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257307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916DC-D20F-4FEA-A1B1-E892867AEEF6}" type="datetimeFigureOut">
              <a:rPr lang="ko-KR" altLang="en-US" smtClean="0"/>
              <a:t>2015-05-28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5B4D6-BDFE-4D62-9422-ADF67391CC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33817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5916DC-D20F-4FEA-A1B1-E892867AEEF6}" type="datetimeFigureOut">
              <a:rPr lang="ko-KR" altLang="en-US" smtClean="0"/>
              <a:t>2015-05-28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35B4D6-BDFE-4D62-9422-ADF67391CC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941292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/>
              <a:t>WF on D2D Demodulation with Multiple </a:t>
            </a:r>
            <a:r>
              <a:rPr lang="en-US" altLang="ko-KR" dirty="0" err="1" smtClean="0"/>
              <a:t>sidelinks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467544" y="3908648"/>
            <a:ext cx="8352928" cy="1752600"/>
          </a:xfrm>
        </p:spPr>
        <p:txBody>
          <a:bodyPr>
            <a:normAutofit/>
          </a:bodyPr>
          <a:lstStyle/>
          <a:p>
            <a:r>
              <a:rPr lang="en-US" altLang="ko-KR" sz="2000" dirty="0">
                <a:solidFill>
                  <a:schemeClr val="tx1"/>
                </a:solidFill>
              </a:rPr>
              <a:t>LG Electronics, </a:t>
            </a:r>
            <a:r>
              <a:rPr lang="en-US" altLang="ja-JP" sz="2000" dirty="0">
                <a:solidFill>
                  <a:schemeClr val="tx1"/>
                </a:solidFill>
              </a:rPr>
              <a:t>Huawei, </a:t>
            </a:r>
            <a:r>
              <a:rPr lang="en-US" altLang="ja-JP" sz="2000" dirty="0" err="1">
                <a:solidFill>
                  <a:schemeClr val="tx1"/>
                </a:solidFill>
              </a:rPr>
              <a:t>HiSilicon</a:t>
            </a:r>
            <a:r>
              <a:rPr lang="en-US" altLang="ja-JP" sz="2000" dirty="0">
                <a:solidFill>
                  <a:schemeClr val="tx1"/>
                </a:solidFill>
              </a:rPr>
              <a:t>,</a:t>
            </a:r>
            <a:r>
              <a:rPr lang="en-US" altLang="ko-KR" sz="2000" dirty="0">
                <a:solidFill>
                  <a:schemeClr val="tx1"/>
                </a:solidFill>
              </a:rPr>
              <a:t> Qualcomm, </a:t>
            </a:r>
            <a:r>
              <a:rPr lang="en-US" altLang="ko-KR" sz="2000" dirty="0" smtClean="0">
                <a:solidFill>
                  <a:schemeClr val="tx1"/>
                </a:solidFill>
              </a:rPr>
              <a:t>Intel, Samsung</a:t>
            </a:r>
            <a:endParaRPr lang="ko-KR" altLang="en-US" sz="2000" dirty="0">
              <a:solidFill>
                <a:schemeClr val="tx1"/>
              </a:solidFill>
            </a:endParaRPr>
          </a:p>
        </p:txBody>
      </p:sp>
      <p:sp>
        <p:nvSpPr>
          <p:cNvPr id="4" name="正方形/長方形 6"/>
          <p:cNvSpPr>
            <a:spLocks noChangeArrowheads="1"/>
          </p:cNvSpPr>
          <p:nvPr/>
        </p:nvSpPr>
        <p:spPr bwMode="auto">
          <a:xfrm>
            <a:off x="179388" y="188913"/>
            <a:ext cx="5545137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Aft>
                <a:spcPts val="900"/>
              </a:spcAft>
            </a:pPr>
            <a:r>
              <a:rPr lang="en-US" altLang="ko-KR" sz="2000" b="1" dirty="0"/>
              <a:t>3GPP TSG-RAN WG4 Meeting #</a:t>
            </a:r>
            <a:r>
              <a:rPr lang="en-US" altLang="ko-KR" sz="2000" b="1" dirty="0" smtClean="0"/>
              <a:t>75</a:t>
            </a:r>
          </a:p>
          <a:p>
            <a:pPr>
              <a:spcAft>
                <a:spcPts val="900"/>
              </a:spcAft>
            </a:pPr>
            <a:r>
              <a:rPr lang="en-US" altLang="ko-KR" sz="2000" b="1" dirty="0"/>
              <a:t>Fukuoka, Japan</a:t>
            </a:r>
            <a:r>
              <a:rPr lang="pt-BR" altLang="ko-KR" sz="2000" b="1" dirty="0"/>
              <a:t>, </a:t>
            </a:r>
            <a:r>
              <a:rPr lang="en-US" altLang="ko-KR" sz="2000" b="1" dirty="0"/>
              <a:t>25 – 29 May, 2015</a:t>
            </a:r>
            <a:endParaRPr lang="pt-BR" altLang="zh-CN" sz="2000" dirty="0" smtClean="0"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eaLnBrk="1" hangingPunct="1">
              <a:spcAft>
                <a:spcPts val="900"/>
              </a:spcAft>
            </a:pPr>
            <a:r>
              <a:rPr lang="en-GB" altLang="ja-JP" sz="2000" b="1" dirty="0"/>
              <a:t>Agenda Item: 6.5.2</a:t>
            </a:r>
          </a:p>
        </p:txBody>
      </p:sp>
      <p:sp>
        <p:nvSpPr>
          <p:cNvPr id="5" name="正方形/長方形 5"/>
          <p:cNvSpPr/>
          <p:nvPr/>
        </p:nvSpPr>
        <p:spPr>
          <a:xfrm>
            <a:off x="6875463" y="260350"/>
            <a:ext cx="1944687" cy="400050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pPr algn="r" eaLnBrk="1" hangingPunct="1">
              <a:spcAft>
                <a:spcPts val="900"/>
              </a:spcAft>
              <a:tabLst>
                <a:tab pos="1260475" algn="l"/>
              </a:tabLst>
              <a:defRPr/>
            </a:pPr>
            <a:r>
              <a:rPr lang="en-GB" altLang="zh-CN" sz="2000" dirty="0" smtClean="0">
                <a:latin typeface="Arial" charset="0"/>
                <a:ea typeface="ＭＳ Ｐゴシック" panose="020B0600070205080204" pitchFamily="34" charset="-128"/>
              </a:rPr>
              <a:t>R4-153676</a:t>
            </a:r>
            <a:endParaRPr lang="en-GB" altLang="zh-CN" sz="2000" dirty="0">
              <a:latin typeface="+mn-lt"/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13740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Autofit/>
          </a:bodyPr>
          <a:lstStyle/>
          <a:p>
            <a:r>
              <a:rPr lang="en-US" altLang="ko-KR" sz="3200" dirty="0" smtClean="0"/>
              <a:t>Background</a:t>
            </a:r>
            <a:endParaRPr lang="ko-KR" altLang="en-US" sz="3200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>
            <a:normAutofit/>
          </a:bodyPr>
          <a:lstStyle/>
          <a:p>
            <a:r>
              <a:rPr lang="en-US" altLang="ko-KR" sz="2000" dirty="0" smtClean="0"/>
              <a:t>Following test cases were agreed in Ad-hoc meeting for multiple </a:t>
            </a:r>
            <a:r>
              <a:rPr lang="en-US" altLang="ko-KR" sz="2000" dirty="0" err="1" smtClean="0"/>
              <a:t>sidelinks</a:t>
            </a:r>
            <a:r>
              <a:rPr lang="en-US" altLang="ko-KR" sz="2000" dirty="0" smtClean="0"/>
              <a:t> </a:t>
            </a:r>
          </a:p>
          <a:p>
            <a:pPr lvl="1"/>
            <a:r>
              <a:rPr lang="en-US" altLang="ko-KR" sz="1600" dirty="0" smtClean="0"/>
              <a:t>Power imbalance test</a:t>
            </a:r>
          </a:p>
          <a:p>
            <a:pPr lvl="1"/>
            <a:r>
              <a:rPr lang="en-US" altLang="ko-KR" sz="1600" dirty="0" smtClean="0"/>
              <a:t>Maximum </a:t>
            </a:r>
            <a:r>
              <a:rPr lang="en-US" altLang="ko-KR" sz="1600" dirty="0" err="1" smtClean="0"/>
              <a:t>sidelink</a:t>
            </a:r>
            <a:r>
              <a:rPr lang="en-US" altLang="ko-KR" sz="1600" dirty="0" smtClean="0"/>
              <a:t> processes</a:t>
            </a:r>
          </a:p>
          <a:p>
            <a:pPr lvl="1"/>
            <a:endParaRPr lang="en-US" altLang="ko-KR" sz="1600" dirty="0"/>
          </a:p>
          <a:p>
            <a:r>
              <a:rPr lang="en-US" altLang="ko-KR" sz="2000" dirty="0" smtClean="0"/>
              <a:t>FFS for multiple links with different </a:t>
            </a:r>
            <a:r>
              <a:rPr lang="en-US" altLang="ko-KR" sz="2000" dirty="0" err="1" smtClean="0"/>
              <a:t>subframe</a:t>
            </a:r>
            <a:r>
              <a:rPr lang="en-US" altLang="ko-KR" sz="2000" dirty="0" smtClean="0"/>
              <a:t> </a:t>
            </a:r>
            <a:endParaRPr lang="ko-KR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0255959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706090"/>
          </a:xfrm>
        </p:spPr>
        <p:txBody>
          <a:bodyPr>
            <a:noAutofit/>
          </a:bodyPr>
          <a:lstStyle/>
          <a:p>
            <a:r>
              <a:rPr lang="en-US" altLang="ko-KR" sz="3200" dirty="0" smtClean="0"/>
              <a:t>WF on Power Imbalance test</a:t>
            </a:r>
            <a:endParaRPr lang="ko-KR" altLang="en-US" sz="3200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289451"/>
          </a:xfrm>
        </p:spPr>
        <p:txBody>
          <a:bodyPr>
            <a:normAutofit/>
          </a:bodyPr>
          <a:lstStyle/>
          <a:p>
            <a:r>
              <a:rPr lang="en-US" altLang="ko-KR" sz="1800" dirty="0" smtClean="0"/>
              <a:t>Verify in-channel selectivity and dynamic range of D2D Rx UE</a:t>
            </a:r>
            <a:endParaRPr lang="ko-KR" altLang="en-US" sz="2400" dirty="0"/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8068021"/>
              </p:ext>
            </p:extLst>
          </p:nvPr>
        </p:nvGraphicFramePr>
        <p:xfrm>
          <a:off x="467544" y="1312396"/>
          <a:ext cx="8136904" cy="51409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40160"/>
                <a:gridCol w="2016224"/>
                <a:gridCol w="2520280"/>
                <a:gridCol w="2160240"/>
              </a:tblGrid>
              <a:tr h="331673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Test / Simulation Parameters</a:t>
                      </a:r>
                      <a:endParaRPr lang="ko-KR" sz="10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Test 1 (Discovery)</a:t>
                      </a:r>
                      <a:endParaRPr lang="ko-KR" sz="1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Test 2 (Communication)</a:t>
                      </a:r>
                      <a:endParaRPr lang="ko-KR" sz="10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</a:tr>
              <a:tr h="165837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# E-UTRA cells</a:t>
                      </a:r>
                      <a:endParaRPr lang="ko-KR" sz="1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 (serving cell)</a:t>
                      </a:r>
                      <a:endParaRPr lang="ko-KR" sz="1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6583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# D2D UEs</a:t>
                      </a:r>
                      <a:endParaRPr lang="ko-KR" sz="1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 </a:t>
                      </a:r>
                      <a:endParaRPr lang="ko-KR" sz="10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2</a:t>
                      </a:r>
                      <a:endParaRPr lang="ko-KR" sz="10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</a:t>
                      </a:r>
                      <a:endParaRPr lang="ko-KR" sz="1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</a:tr>
              <a:tr h="165837">
                <a:tc rowSpan="6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D2D UE 1</a:t>
                      </a:r>
                      <a:endParaRPr lang="ko-KR" sz="10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Transmission</a:t>
                      </a:r>
                      <a:endParaRPr lang="ko-KR" sz="1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PSDCH (0 HARQ)</a:t>
                      </a:r>
                      <a:endParaRPr lang="ko-KR" sz="10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</a:rPr>
                        <a:t>PSCCH/PSSCH</a:t>
                      </a:r>
                      <a:endParaRPr lang="ko-KR" sz="10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</a:tr>
              <a:tr h="16583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</a:rPr>
                        <a:t>PSSCH RMC</a:t>
                      </a:r>
                      <a:endParaRPr lang="ko-KR" sz="10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</a:rPr>
                        <a:t>N/A</a:t>
                      </a:r>
                      <a:endParaRPr lang="ko-KR" sz="10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>
                        <a:spcAft>
                          <a:spcPts val="0"/>
                        </a:spcAft>
                      </a:pPr>
                      <a:r>
                        <a:rPr lang="en-US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QPSK</a:t>
                      </a: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TCR </a:t>
                      </a:r>
                      <a:r>
                        <a:rPr lang="en-US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2/3</a:t>
                      </a:r>
                      <a:endParaRPr lang="ko-KR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33167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Timing offset w.r.t. serving cell</a:t>
                      </a:r>
                      <a:endParaRPr lang="ko-KR" sz="10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0 us</a:t>
                      </a:r>
                      <a:endParaRPr lang="ko-KR" sz="1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0 us</a:t>
                      </a:r>
                      <a:endParaRPr lang="ko-KR" sz="10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</a:tr>
              <a:tr h="16583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 err="1">
                          <a:effectLst/>
                        </a:rPr>
                        <a:t>Freq</a:t>
                      </a:r>
                      <a:r>
                        <a:rPr lang="en-US" sz="1000" dirty="0">
                          <a:effectLst/>
                        </a:rPr>
                        <a:t> offset w.r.t. serving cell</a:t>
                      </a:r>
                      <a:endParaRPr lang="ko-KR" sz="10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0 Hz</a:t>
                      </a:r>
                      <a:endParaRPr lang="ko-KR" sz="1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0 Hz</a:t>
                      </a:r>
                      <a:endParaRPr lang="ko-KR" sz="1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</a:tr>
              <a:tr h="16583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Rx power level </a:t>
                      </a:r>
                      <a:endParaRPr lang="ko-KR" sz="10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D2D UE2 + </a:t>
                      </a: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[19dB]</a:t>
                      </a:r>
                      <a:endParaRPr lang="ko-KR" sz="10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D2D UE2 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  <a:effectLst/>
                        </a:rPr>
                        <a:t>+ </a:t>
                      </a:r>
                      <a:r>
                        <a:rPr lang="en-US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[19dB]</a:t>
                      </a:r>
                      <a:endParaRPr lang="ko-KR" altLang="ko-KR" sz="10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33167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RB allocation (PSDCH/PSSCH)</a:t>
                      </a:r>
                      <a:endParaRPr lang="ko-KR" sz="10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</a:rPr>
                        <a:t>2RB[4,5]</a:t>
                      </a:r>
                      <a:endParaRPr lang="ko-KR" sz="1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</a:rPr>
                        <a:t>2RB[4,5]</a:t>
                      </a:r>
                      <a:endParaRPr lang="ko-KR" sz="1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</a:tr>
              <a:tr h="165837">
                <a:tc rowSpan="6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D2D UE 2</a:t>
                      </a:r>
                      <a:endParaRPr lang="ko-KR" sz="1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Transmission</a:t>
                      </a:r>
                      <a:endParaRPr lang="ko-KR" sz="10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PSDCH (0 HARQ)</a:t>
                      </a:r>
                      <a:endParaRPr lang="ko-KR" sz="1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</a:rPr>
                        <a:t>PSCCH/PSSCH</a:t>
                      </a:r>
                      <a:endParaRPr lang="ko-KR" sz="1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</a:tr>
              <a:tr h="16583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</a:rPr>
                        <a:t>PSSCH RMC</a:t>
                      </a:r>
                      <a:endParaRPr lang="ko-KR" sz="10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  <a:effectLst/>
                        </a:rPr>
                        <a:t>N/A</a:t>
                      </a:r>
                      <a:endParaRPr lang="ko-KR" altLang="ko-KR" sz="1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</a:rPr>
                        <a:t>QPSK, TCR 2/3, 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2RBs</a:t>
                      </a:r>
                      <a:endParaRPr lang="ko-KR" sz="1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</a:tr>
              <a:tr h="33167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Timing offset w.r.t. serving cell</a:t>
                      </a:r>
                      <a:endParaRPr lang="ko-KR" sz="1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0 us</a:t>
                      </a:r>
                      <a:endParaRPr lang="ko-KR" sz="1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0 us</a:t>
                      </a:r>
                      <a:endParaRPr lang="ko-KR" sz="1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</a:tr>
              <a:tr h="16583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Freq offset w.r.t. serving cell</a:t>
                      </a:r>
                      <a:endParaRPr lang="ko-KR" sz="1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</a:rPr>
                        <a:t>0 Hz</a:t>
                      </a:r>
                      <a:endParaRPr lang="ko-KR" sz="1000">
                        <a:solidFill>
                          <a:schemeClr val="tx1"/>
                        </a:solidFill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0 Hz</a:t>
                      </a:r>
                      <a:endParaRPr lang="ko-KR" sz="1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</a:tr>
              <a:tr h="16583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Rx power level</a:t>
                      </a:r>
                      <a:endParaRPr lang="ko-KR" sz="1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endParaRPr lang="ko-KR" sz="1000">
                        <a:solidFill>
                          <a:schemeClr val="tx1"/>
                        </a:solidFill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endParaRPr lang="ko-KR" sz="1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</a:tr>
              <a:tr h="33167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RB allocation (PSDCH/PSSCH)</a:t>
                      </a:r>
                      <a:endParaRPr lang="ko-KR" sz="1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</a:rPr>
                        <a:t>adjacent 2 RB of UE1[6,7]</a:t>
                      </a:r>
                      <a:endParaRPr lang="ko-KR" sz="1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  <a:effectLst/>
                        </a:rPr>
                        <a:t>adjacent 2 RB of UE1[6,7]</a:t>
                      </a:r>
                      <a:endParaRPr lang="ko-KR" altLang="ko-KR" sz="1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</a:tr>
              <a:tr h="829183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Leakage model from UE1 Link to UE 2 Link at Rx UE </a:t>
                      </a:r>
                      <a:r>
                        <a:rPr lang="en-US" sz="1000" dirty="0" smtClean="0">
                          <a:effectLst/>
                        </a:rPr>
                        <a:t/>
                      </a:r>
                      <a:br>
                        <a:rPr lang="en-US" sz="1000" dirty="0" smtClean="0">
                          <a:effectLst/>
                        </a:rPr>
                      </a:br>
                      <a:r>
                        <a:rPr lang="en-US" sz="1000" dirty="0" smtClean="0">
                          <a:effectLst/>
                        </a:rPr>
                        <a:t>due </a:t>
                      </a:r>
                      <a:r>
                        <a:rPr lang="en-US" sz="1000" dirty="0">
                          <a:effectLst/>
                        </a:rPr>
                        <a:t>to ICS for simulations only</a:t>
                      </a:r>
                      <a:endParaRPr lang="ko-KR" sz="10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Option 1 : -19dBc </a:t>
                      </a: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leakage into adjacent 2 </a:t>
                      </a: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RBs, operating SIR is 0dB for UE2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Option 2 : -22dBc leakage into adjacent 2 RBs, operating SIR is 3dB for UE2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</a:rPr>
                        <a:t>Other options are not precluded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</a:rPr>
                        <a:t>(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Leakage model over entire BW is not needed. This is for 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</a:rPr>
                        <a:t>simulation 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purpose to derive the Link 2 operating 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</a:rPr>
                        <a:t>SIR)</a:t>
                      </a:r>
                      <a:endParaRPr lang="ko-KR" sz="1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65837"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Propagation Channel</a:t>
                      </a:r>
                      <a:endParaRPr lang="ko-KR" sz="1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Serving cell</a:t>
                      </a:r>
                      <a:endParaRPr lang="ko-KR" sz="10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 rowSpan="3"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AWGN</a:t>
                      </a:r>
                      <a:endParaRPr lang="ko-KR" sz="10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 rowSpan="3"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6583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D2D UE 1</a:t>
                      </a:r>
                      <a:endParaRPr lang="ko-KR" sz="1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 gridSpan="2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6583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D2D UE 2</a:t>
                      </a:r>
                      <a:endParaRPr lang="ko-KR" sz="1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 gridSpan="2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65837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Noc</a:t>
                      </a:r>
                      <a:endParaRPr lang="ko-KR" sz="1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-98dBm/15kHz</a:t>
                      </a:r>
                      <a:endParaRPr lang="ko-KR" sz="1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65837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Channel BWs</a:t>
                      </a:r>
                      <a:endParaRPr lang="ko-KR" sz="1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5MHz</a:t>
                      </a:r>
                      <a:endParaRPr lang="ko-KR" sz="1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65837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Simulation results needed </a:t>
                      </a:r>
                      <a:endParaRPr lang="ko-KR" sz="10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PSDCH BLER for UE 2 link</a:t>
                      </a:r>
                      <a:endParaRPr lang="ko-KR" sz="10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PSSCH BLER for UE 2 link</a:t>
                      </a:r>
                      <a:endParaRPr lang="ko-KR" sz="10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642908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06090"/>
          </a:xfrm>
        </p:spPr>
        <p:txBody>
          <a:bodyPr>
            <a:noAutofit/>
          </a:bodyPr>
          <a:lstStyle/>
          <a:p>
            <a:r>
              <a:rPr lang="en-US" altLang="ko-KR" sz="3200" dirty="0" smtClean="0"/>
              <a:t>WF on Maximum </a:t>
            </a:r>
            <a:r>
              <a:rPr lang="en-US" altLang="ko-KR" sz="3200" dirty="0" err="1"/>
              <a:t>sidelink</a:t>
            </a:r>
            <a:r>
              <a:rPr lang="en-US" altLang="ko-KR" sz="3200" dirty="0"/>
              <a:t> process  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>
            <a:normAutofit/>
          </a:bodyPr>
          <a:lstStyle/>
          <a:p>
            <a:r>
              <a:rPr lang="en-US" altLang="ko-KR" sz="1800" dirty="0" smtClean="0"/>
              <a:t>Verify maximum </a:t>
            </a:r>
            <a:r>
              <a:rPr lang="en-US" altLang="ko-KR" sz="1800" dirty="0" err="1" smtClean="0"/>
              <a:t>sidelink</a:t>
            </a:r>
            <a:r>
              <a:rPr lang="en-US" altLang="ko-KR" sz="1800" dirty="0" smtClean="0"/>
              <a:t> process and maximum data rate</a:t>
            </a:r>
            <a:endParaRPr lang="ko-KR" altLang="en-US" sz="1800" dirty="0"/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4877643"/>
              </p:ext>
            </p:extLst>
          </p:nvPr>
        </p:nvGraphicFramePr>
        <p:xfrm>
          <a:off x="179512" y="1412769"/>
          <a:ext cx="8726877" cy="489655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24452"/>
                <a:gridCol w="1919807"/>
                <a:gridCol w="1856341"/>
                <a:gridCol w="1822599"/>
                <a:gridCol w="1503678"/>
              </a:tblGrid>
              <a:tr h="593007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Test / Simulation Parameters</a:t>
                      </a:r>
                      <a:endParaRPr lang="ko-KR" sz="10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Test 1 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(Discovery; 50 </a:t>
                      </a:r>
                      <a:r>
                        <a:rPr lang="en-US" sz="1000" dirty="0" err="1">
                          <a:effectLst/>
                        </a:rPr>
                        <a:t>Sidelink</a:t>
                      </a:r>
                      <a:r>
                        <a:rPr lang="en-US" sz="1000" dirty="0">
                          <a:effectLst/>
                        </a:rPr>
                        <a:t> Processes)</a:t>
                      </a:r>
                      <a:endParaRPr lang="ko-KR" sz="10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Test 2 </a:t>
                      </a:r>
                      <a:br>
                        <a:rPr lang="en-US" sz="1000">
                          <a:effectLst/>
                        </a:rPr>
                      </a:br>
                      <a:r>
                        <a:rPr lang="en-US" sz="1000">
                          <a:effectLst/>
                        </a:rPr>
                        <a:t>(Discovery; 400 Sidelink Processes)</a:t>
                      </a:r>
                      <a:endParaRPr lang="ko-KR" sz="1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Test 3 (Communication)</a:t>
                      </a:r>
                      <a:endParaRPr lang="ko-KR" sz="1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</a:tr>
              <a:tr h="197670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# E-UTRA cells</a:t>
                      </a:r>
                      <a:endParaRPr lang="ko-KR" sz="1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 (serving cell)</a:t>
                      </a:r>
                      <a:endParaRPr lang="ko-KR" sz="1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9767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# D2D UEs</a:t>
                      </a:r>
                      <a:endParaRPr lang="ko-KR" sz="1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ko-KR" sz="1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50</a:t>
                      </a:r>
                      <a:endParaRPr lang="ko-KR" sz="1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400</a:t>
                      </a:r>
                      <a:endParaRPr lang="ko-KR" sz="1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16</a:t>
                      </a:r>
                      <a:endParaRPr lang="ko-KR" sz="1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</a:tr>
              <a:tr h="395338">
                <a:tc row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D2D UE </a:t>
                      </a:r>
                      <a:endParaRPr lang="ko-KR" sz="10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Transmission</a:t>
                      </a:r>
                      <a:endParaRPr lang="ko-KR" sz="1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Option 1: PSDCH </a:t>
                      </a:r>
                      <a:r>
                        <a:rPr lang="en-US" sz="1000" dirty="0" smtClean="0">
                          <a:effectLst/>
                        </a:rPr>
                        <a:t>(3 </a:t>
                      </a:r>
                      <a:r>
                        <a:rPr lang="en-US" sz="1000" dirty="0" err="1" smtClean="0">
                          <a:effectLst/>
                        </a:rPr>
                        <a:t>ReTx</a:t>
                      </a:r>
                      <a:r>
                        <a:rPr lang="en-US" sz="1000" dirty="0" smtClean="0">
                          <a:effectLst/>
                        </a:rPr>
                        <a:t>)</a:t>
                      </a:r>
                      <a:endParaRPr lang="ko-KR" sz="10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Option 1: PSDCH </a:t>
                      </a:r>
                      <a:r>
                        <a:rPr lang="en-US" sz="1000" dirty="0" smtClean="0">
                          <a:effectLst/>
                        </a:rPr>
                        <a:t>(3 </a:t>
                      </a:r>
                      <a:r>
                        <a:rPr lang="en-US" sz="1000" dirty="0" err="1" smtClean="0">
                          <a:effectLst/>
                        </a:rPr>
                        <a:t>ReTx</a:t>
                      </a:r>
                      <a:r>
                        <a:rPr lang="en-US" sz="1000" dirty="0" smtClean="0">
                          <a:effectLst/>
                        </a:rPr>
                        <a:t>)</a:t>
                      </a:r>
                      <a:endParaRPr lang="ko-KR" sz="10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PSCCH/PSSCH</a:t>
                      </a:r>
                      <a:endParaRPr lang="ko-KR" sz="1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</a:tr>
              <a:tr h="92057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PSSCH RMC </a:t>
                      </a:r>
                      <a:endParaRPr lang="ko-KR" sz="10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N/A</a:t>
                      </a:r>
                      <a:endParaRPr lang="ko-KR" sz="10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N/A</a:t>
                      </a:r>
                      <a:endParaRPr lang="ko-KR" sz="1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fontAlgn="base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 dirty="0">
                          <a:effectLst/>
                        </a:rPr>
                        <a:t>5 MHz: 25 PRBs and 18336 TBS</a:t>
                      </a:r>
                      <a:endParaRPr lang="ko-KR" sz="1000" dirty="0">
                        <a:effectLst/>
                      </a:endParaRPr>
                    </a:p>
                    <a:p>
                      <a:pPr algn="just" fontAlgn="base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 dirty="0">
                          <a:effectLst/>
                        </a:rPr>
                        <a:t>10 MHz: 50 PRBs and 25456 </a:t>
                      </a:r>
                      <a:r>
                        <a:rPr lang="en-US" sz="1000" dirty="0" smtClean="0">
                          <a:effectLst/>
                        </a:rPr>
                        <a:t>TBS</a:t>
                      </a:r>
                      <a:r>
                        <a:rPr lang="en-US" sz="1000" dirty="0">
                          <a:effectLst/>
                        </a:rPr>
                        <a:t> </a:t>
                      </a:r>
                      <a:endParaRPr lang="ko-KR" sz="10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</a:tr>
              <a:tr h="39533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Timing offset w.r.t. serving cell</a:t>
                      </a:r>
                      <a:endParaRPr lang="ko-KR" sz="1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0 us</a:t>
                      </a:r>
                      <a:endParaRPr lang="ko-KR" sz="1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0 us</a:t>
                      </a:r>
                      <a:endParaRPr lang="ko-KR" sz="1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0 us</a:t>
                      </a:r>
                      <a:endParaRPr lang="ko-KR" sz="1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</a:tr>
              <a:tr h="39533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Freq offset w.r.t. serving cell</a:t>
                      </a:r>
                      <a:endParaRPr lang="ko-KR" sz="1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0 Hz</a:t>
                      </a:r>
                      <a:endParaRPr lang="ko-KR" sz="1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0 Hz</a:t>
                      </a:r>
                      <a:endParaRPr lang="ko-KR" sz="1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0 Hz</a:t>
                      </a:r>
                      <a:endParaRPr lang="ko-KR" sz="1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</a:tr>
              <a:tr h="197670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Propagation Channel</a:t>
                      </a:r>
                      <a:endParaRPr lang="ko-KR" sz="1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Serving cell</a:t>
                      </a:r>
                      <a:endParaRPr lang="ko-KR" sz="1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 rowSpan="2"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</a:rPr>
                        <a:t>Clean</a:t>
                      </a:r>
                      <a:r>
                        <a:rPr lang="en-US" sz="1000" baseline="0" dirty="0" smtClean="0">
                          <a:effectLst/>
                        </a:rPr>
                        <a:t> channel</a:t>
                      </a:r>
                      <a:endParaRPr lang="ko-KR" sz="10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 rowSpan="2"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9767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D2D UE </a:t>
                      </a:r>
                      <a:endParaRPr lang="ko-KR" sz="10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 gridSpan="3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95338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Channel </a:t>
                      </a:r>
                      <a:r>
                        <a:rPr lang="en-US" sz="1000" dirty="0" smtClean="0">
                          <a:effectLst/>
                        </a:rPr>
                        <a:t>BWs *</a:t>
                      </a:r>
                      <a:endParaRPr lang="ko-KR" sz="10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</a:rPr>
                        <a:t>5/10/15/20 MHz</a:t>
                      </a:r>
                      <a:endParaRPr lang="ko-KR" sz="10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</a:rPr>
                        <a:t>10/15/20 MHz</a:t>
                      </a:r>
                      <a:endParaRPr lang="ko-KR" sz="10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5 MHz and 10MHz</a:t>
                      </a:r>
                      <a:endParaRPr lang="ko-KR" sz="1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</a:tr>
              <a:tr h="197670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Rx UE assumptions 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(for simulation)</a:t>
                      </a:r>
                      <a:endParaRPr lang="ko-KR" sz="10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Timing reference</a:t>
                      </a:r>
                      <a:endParaRPr lang="ko-KR" sz="10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 rowSpan="2"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Serving cell</a:t>
                      </a:r>
                      <a:endParaRPr lang="ko-KR" sz="10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 rowSpan="2"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9767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Frequency reference</a:t>
                      </a:r>
                      <a:endParaRPr lang="ko-KR" sz="10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 gridSpan="3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27562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ko-KR" sz="10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Resource pool allocation</a:t>
                      </a:r>
                      <a:endParaRPr lang="ko-KR" sz="10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R4-153081(5.1.1., 5.1.2.)</a:t>
                      </a:r>
                      <a:endParaRPr lang="ko-KR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kumimoji="0" lang="en-US" altLang="ko-KR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R4-152781(2.4)</a:t>
                      </a:r>
                      <a:endParaRPr lang="ko-KR" altLang="en-US" dirty="0"/>
                    </a:p>
                  </a:txBody>
                  <a:tcPr marL="68580" marR="68580" marT="0" marB="0" anchor="ctr"/>
                </a:tc>
              </a:tr>
              <a:tr h="288032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Simulation results needed </a:t>
                      </a:r>
                      <a:endParaRPr lang="ko-KR" sz="10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PSDCH BLER </a:t>
                      </a:r>
                      <a:endParaRPr lang="ko-KR" sz="10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PSSCH </a:t>
                      </a:r>
                      <a:r>
                        <a:rPr lang="en-US" sz="1000" dirty="0" smtClean="0">
                          <a:effectLst/>
                        </a:rPr>
                        <a:t>BLER</a:t>
                      </a:r>
                      <a:endParaRPr lang="ko-KR" sz="10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23528" y="6381328"/>
            <a:ext cx="78488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/>
              <a:t>* UE can only pass maximum channel bandwidth for this test</a:t>
            </a:r>
            <a:endParaRPr lang="ko-K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0754981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568952" cy="706090"/>
          </a:xfrm>
        </p:spPr>
        <p:txBody>
          <a:bodyPr>
            <a:noAutofit/>
          </a:bodyPr>
          <a:lstStyle/>
          <a:p>
            <a:r>
              <a:rPr lang="en-US" altLang="ko-KR" sz="3200" dirty="0" smtClean="0"/>
              <a:t>WF on Multiple links with different </a:t>
            </a:r>
            <a:r>
              <a:rPr lang="en-US" altLang="ko-KR" sz="3200" dirty="0" err="1" smtClean="0"/>
              <a:t>subframe</a:t>
            </a:r>
            <a:endParaRPr lang="en-US" altLang="ko-KR" sz="3200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>
            <a:normAutofit/>
          </a:bodyPr>
          <a:lstStyle/>
          <a:p>
            <a:r>
              <a:rPr lang="en-US" altLang="ko-KR" sz="2000" dirty="0" smtClean="0"/>
              <a:t>Test purpose</a:t>
            </a:r>
          </a:p>
          <a:p>
            <a:pPr lvl="1"/>
            <a:r>
              <a:rPr lang="en-US" altLang="ko-KR" sz="1600" dirty="0" smtClean="0"/>
              <a:t>To </a:t>
            </a:r>
            <a:r>
              <a:rPr lang="en-US" altLang="ko-KR" sz="1600" dirty="0"/>
              <a:t>verify the PSDCH or PSCCH/PSSCH performance under different sync reference for multiple links with non-overlapping resource pools</a:t>
            </a:r>
            <a:endParaRPr lang="ko-KR" altLang="ko-KR" dirty="0"/>
          </a:p>
          <a:p>
            <a:endParaRPr lang="en-US" altLang="ko-KR" sz="2000" dirty="0" smtClean="0"/>
          </a:p>
          <a:p>
            <a:r>
              <a:rPr lang="en-US" altLang="ko-KR" sz="2000" dirty="0" smtClean="0"/>
              <a:t>Test configuration</a:t>
            </a:r>
            <a:endParaRPr lang="en-US" altLang="ko-KR" sz="2000" dirty="0"/>
          </a:p>
          <a:p>
            <a:pPr lvl="1"/>
            <a:r>
              <a:rPr lang="en-US" altLang="ko-KR" sz="1600" dirty="0" smtClean="0"/>
              <a:t>Two D2D </a:t>
            </a:r>
            <a:r>
              <a:rPr lang="en-US" altLang="ko-KR" sz="1600" dirty="0" err="1" smtClean="0"/>
              <a:t>Tx</a:t>
            </a:r>
            <a:r>
              <a:rPr lang="en-US" altLang="ko-KR" sz="1600" dirty="0" smtClean="0"/>
              <a:t> UEs are configured </a:t>
            </a:r>
          </a:p>
          <a:p>
            <a:pPr lvl="2"/>
            <a:r>
              <a:rPr lang="en-US" altLang="ko-KR" sz="1400" dirty="0" smtClean="0"/>
              <a:t>One D2D </a:t>
            </a:r>
            <a:r>
              <a:rPr lang="en-US" altLang="ko-KR" sz="1400" dirty="0" err="1" smtClean="0"/>
              <a:t>Tx</a:t>
            </a:r>
            <a:r>
              <a:rPr lang="en-US" altLang="ko-KR" sz="1400" dirty="0" smtClean="0"/>
              <a:t> UE is for serving cell, and other D2D </a:t>
            </a:r>
            <a:r>
              <a:rPr lang="en-US" altLang="ko-KR" sz="1400" dirty="0" err="1" smtClean="0"/>
              <a:t>Tx</a:t>
            </a:r>
            <a:r>
              <a:rPr lang="en-US" altLang="ko-KR" sz="1400" dirty="0" smtClean="0"/>
              <a:t> UE is for neighbor cell (</a:t>
            </a:r>
            <a:r>
              <a:rPr lang="en-US" altLang="ko-KR" sz="1400" dirty="0" err="1" smtClean="0"/>
              <a:t>async</a:t>
            </a:r>
            <a:r>
              <a:rPr lang="en-US" altLang="ko-KR" sz="1400" dirty="0" smtClean="0"/>
              <a:t> inter-cell)</a:t>
            </a:r>
          </a:p>
          <a:p>
            <a:pPr lvl="2"/>
            <a:r>
              <a:rPr lang="en-US" altLang="ko-KR" sz="1400" dirty="0" smtClean="0"/>
              <a:t>Rx D2D UE sync reference </a:t>
            </a:r>
          </a:p>
          <a:p>
            <a:pPr lvl="3"/>
            <a:r>
              <a:rPr lang="en-US" altLang="ko-KR" sz="1400" dirty="0" smtClean="0"/>
              <a:t>For intra-cell : serving cell</a:t>
            </a:r>
          </a:p>
          <a:p>
            <a:pPr lvl="3"/>
            <a:r>
              <a:rPr lang="en-US" altLang="ko-KR" sz="1400" dirty="0" smtClean="0"/>
              <a:t>For inter-cell : SLSS </a:t>
            </a:r>
          </a:p>
          <a:p>
            <a:pPr lvl="1"/>
            <a:r>
              <a:rPr lang="en-US" altLang="ko-KR" sz="1600" dirty="0" smtClean="0"/>
              <a:t>Two non-overlapping resource pools (time domain) are configured.</a:t>
            </a:r>
          </a:p>
          <a:p>
            <a:pPr lvl="2"/>
            <a:r>
              <a:rPr lang="en-US" altLang="ko-KR" sz="1600" dirty="0" smtClean="0"/>
              <a:t>One is serving cell and other is neighbor cell (</a:t>
            </a:r>
            <a:r>
              <a:rPr lang="en-US" altLang="ko-KR" sz="1600" dirty="0" err="1" smtClean="0"/>
              <a:t>async</a:t>
            </a:r>
            <a:r>
              <a:rPr lang="en-US" altLang="ko-KR" sz="1600" dirty="0" smtClean="0"/>
              <a:t> inter-cell)</a:t>
            </a:r>
          </a:p>
          <a:p>
            <a:pPr lvl="1"/>
            <a:r>
              <a:rPr lang="en-US" altLang="ko-KR" sz="1600" dirty="0"/>
              <a:t>Test to allow for lead time for UE to allow for SLSS detection for </a:t>
            </a:r>
            <a:r>
              <a:rPr lang="en-US" altLang="ko-KR" sz="1600" dirty="0" err="1"/>
              <a:t>asynch</a:t>
            </a:r>
            <a:r>
              <a:rPr lang="en-US" altLang="ko-KR" sz="1600" dirty="0"/>
              <a:t> inter-cell resource pool during which the UE may skip intra-cell D2D. </a:t>
            </a:r>
            <a:endParaRPr lang="en-US" altLang="ko-KR" sz="1800" dirty="0"/>
          </a:p>
          <a:p>
            <a:pPr lvl="1"/>
            <a:endParaRPr lang="en-US" altLang="ko-KR" sz="2000" dirty="0" smtClean="0"/>
          </a:p>
        </p:txBody>
      </p:sp>
    </p:spTree>
    <p:extLst>
      <p:ext uri="{BB962C8B-B14F-4D97-AF65-F5344CB8AC3E}">
        <p14:creationId xmlns:p14="http://schemas.microsoft.com/office/powerpoint/2010/main" val="29895730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23528" y="44624"/>
            <a:ext cx="8496944" cy="706090"/>
          </a:xfrm>
        </p:spPr>
        <p:txBody>
          <a:bodyPr>
            <a:noAutofit/>
          </a:bodyPr>
          <a:lstStyle/>
          <a:p>
            <a:r>
              <a:rPr lang="en-US" altLang="ko-KR" sz="3200" dirty="0" smtClean="0"/>
              <a:t>WF on Multiple links with different </a:t>
            </a:r>
            <a:r>
              <a:rPr lang="en-US" altLang="ko-KR" sz="3200" dirty="0" err="1" smtClean="0"/>
              <a:t>subframe</a:t>
            </a:r>
            <a:endParaRPr lang="en-US" altLang="ko-KR" sz="3200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>
            <a:normAutofit/>
          </a:bodyPr>
          <a:lstStyle/>
          <a:p>
            <a:r>
              <a:rPr lang="en-US" altLang="ko-KR" sz="1800" dirty="0" smtClean="0"/>
              <a:t>This table is just information for test configuration.</a:t>
            </a:r>
          </a:p>
          <a:p>
            <a:pPr lvl="1"/>
            <a:r>
              <a:rPr lang="en-US" altLang="ko-KR" sz="1400" dirty="0" smtClean="0"/>
              <a:t> Companies are encouraged to provide detail test configuration for next meeting.</a:t>
            </a:r>
            <a:endParaRPr lang="ko-KR" altLang="en-US" sz="1400" dirty="0"/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094473"/>
              </p:ext>
            </p:extLst>
          </p:nvPr>
        </p:nvGraphicFramePr>
        <p:xfrm>
          <a:off x="107504" y="1556794"/>
          <a:ext cx="8928992" cy="521581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28192"/>
                <a:gridCol w="1728192"/>
                <a:gridCol w="2808312"/>
                <a:gridCol w="2664296"/>
              </a:tblGrid>
              <a:tr h="345721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Test / Simulation Parameters</a:t>
                      </a:r>
                      <a:endParaRPr lang="ko-KR" sz="10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7889" marR="67889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1000" dirty="0" smtClean="0">
                          <a:effectLst/>
                        </a:rPr>
                        <a:t>Test</a:t>
                      </a:r>
                      <a:r>
                        <a:rPr lang="en-US" altLang="ko-KR" sz="1000" baseline="0" dirty="0" smtClean="0">
                          <a:effectLst/>
                        </a:rPr>
                        <a:t> 1 (discovery)</a:t>
                      </a:r>
                      <a:endParaRPr lang="ko-KR" sz="1000" dirty="0">
                        <a:effectLst/>
                      </a:endParaRPr>
                    </a:p>
                  </a:txBody>
                  <a:tcPr marL="67889" marR="6788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</a:rPr>
                        <a:t>Test 2 (communication)</a:t>
                      </a:r>
                      <a:endParaRPr lang="ko-KR" sz="10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7889" marR="67889" marT="0" marB="0" anchor="ctr"/>
                </a:tc>
              </a:tr>
              <a:tr h="184384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Applicable operating scenario</a:t>
                      </a:r>
                      <a:endParaRPr lang="ko-KR" sz="1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7889" marR="67889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</a:rPr>
                        <a:t>Intra-cell</a:t>
                      </a:r>
                      <a:r>
                        <a:rPr lang="en-US" sz="1000" baseline="0" dirty="0" smtClean="0">
                          <a:effectLst/>
                        </a:rPr>
                        <a:t> and </a:t>
                      </a:r>
                      <a:r>
                        <a:rPr lang="en-US" sz="1000" dirty="0" smtClean="0">
                          <a:effectLst/>
                        </a:rPr>
                        <a:t>Inter-cell </a:t>
                      </a:r>
                      <a:r>
                        <a:rPr lang="en-US" sz="1000" dirty="0">
                          <a:effectLst/>
                        </a:rPr>
                        <a:t>asynchronous</a:t>
                      </a:r>
                      <a:endParaRPr lang="ko-KR" sz="10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7889" marR="67889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84384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# E-UTRA cells</a:t>
                      </a:r>
                      <a:endParaRPr lang="ko-KR" sz="1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7889" marR="67889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</a:rPr>
                        <a:t>2</a:t>
                      </a:r>
                      <a:endParaRPr lang="ko-KR" sz="10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7889" marR="67889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8438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# D2D UEs</a:t>
                      </a:r>
                      <a:endParaRPr lang="ko-KR" sz="1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7889" marR="67889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ko-KR" sz="1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7889" marR="6788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1000" dirty="0" smtClean="0">
                          <a:effectLst/>
                          <a:latin typeface="Times New Roman"/>
                          <a:ea typeface="MS Mincho"/>
                        </a:rPr>
                        <a:t>2</a:t>
                      </a:r>
                      <a:endParaRPr lang="ko-KR" sz="10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7889" marR="6788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2</a:t>
                      </a:r>
                      <a:endParaRPr lang="ko-KR" sz="10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7889" marR="67889" marT="0" marB="0" anchor="ctr"/>
                </a:tc>
              </a:tr>
              <a:tr h="184384">
                <a:tc rowSpan="5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D2D UE </a:t>
                      </a:r>
                      <a:r>
                        <a:rPr lang="en-US" sz="1000" dirty="0" smtClean="0">
                          <a:effectLst/>
                        </a:rPr>
                        <a:t>1(inter-cell </a:t>
                      </a:r>
                      <a:r>
                        <a:rPr lang="en-US" sz="1000" dirty="0" err="1" smtClean="0">
                          <a:effectLst/>
                        </a:rPr>
                        <a:t>async</a:t>
                      </a:r>
                      <a:r>
                        <a:rPr lang="en-US" sz="1000" dirty="0" smtClean="0">
                          <a:effectLst/>
                        </a:rPr>
                        <a:t>)</a:t>
                      </a:r>
                      <a:endParaRPr lang="ko-KR" sz="10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7889" marR="67889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Transmission</a:t>
                      </a:r>
                      <a:endParaRPr lang="ko-KR" sz="1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7889" marR="6788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</a:rPr>
                        <a:t>SLSS+PSDCH(0HARQ)</a:t>
                      </a:r>
                      <a:endParaRPr lang="ko-KR" sz="10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7889" marR="67889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 smtClean="0">
                          <a:effectLst/>
                        </a:rPr>
                        <a:t>SLSS+</a:t>
                      </a:r>
                      <a:r>
                        <a:rPr lang="en-US" altLang="ko-KR" sz="1000" b="0" dirty="0" smtClean="0">
                          <a:solidFill>
                            <a:schemeClr val="tx1"/>
                          </a:solidFill>
                          <a:effectLst/>
                        </a:rPr>
                        <a:t>PSBCH</a:t>
                      </a:r>
                      <a:r>
                        <a:rPr lang="en-US" altLang="ko-KR" sz="1000" dirty="0" smtClean="0">
                          <a:effectLst/>
                        </a:rPr>
                        <a:t>+</a:t>
                      </a:r>
                      <a:r>
                        <a:rPr lang="en-US" sz="1000" dirty="0" smtClean="0">
                          <a:effectLst/>
                        </a:rPr>
                        <a:t>PSCCH+PSSCH</a:t>
                      </a:r>
                      <a:r>
                        <a:rPr lang="en-US" altLang="ko-KR" sz="1000" dirty="0" smtClean="0">
                          <a:effectLst/>
                        </a:rPr>
                        <a:t>(3HARQ)</a:t>
                      </a:r>
                      <a:endParaRPr lang="ko-KR" sz="10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7889" marR="67889" marT="0" marB="0" anchor="ctr"/>
                </a:tc>
              </a:tr>
              <a:tr h="18438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PSSCH RMC</a:t>
                      </a:r>
                      <a:endParaRPr lang="ko-KR" sz="10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7889" marR="6788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</a:rPr>
                        <a:t>N/A</a:t>
                      </a:r>
                      <a:endParaRPr lang="ko-KR" sz="10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7889" marR="6788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16QAM, TCR 1/2, fully allocated</a:t>
                      </a:r>
                      <a:endParaRPr lang="ko-KR" sz="10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7889" marR="67889" marT="0" marB="0" anchor="ctr"/>
                </a:tc>
              </a:tr>
              <a:tr h="36877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Timing offset </a:t>
                      </a:r>
                      <a:endParaRPr lang="ko-KR" sz="10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7889" marR="6788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</a:rPr>
                        <a:t>1usec+0.5msec</a:t>
                      </a:r>
                      <a:r>
                        <a:rPr lang="en-US" sz="1000" dirty="0">
                          <a:effectLst/>
                        </a:rPr>
                        <a:t/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(w.r.t. </a:t>
                      </a:r>
                      <a:r>
                        <a:rPr lang="en-US" sz="1000" dirty="0" smtClean="0">
                          <a:effectLst/>
                        </a:rPr>
                        <a:t>serving</a:t>
                      </a:r>
                      <a:r>
                        <a:rPr lang="en-US" sz="1000" baseline="0" dirty="0" smtClean="0">
                          <a:effectLst/>
                        </a:rPr>
                        <a:t> cell</a:t>
                      </a:r>
                      <a:r>
                        <a:rPr lang="en-US" sz="1000" dirty="0" smtClean="0">
                          <a:effectLst/>
                        </a:rPr>
                        <a:t>)</a:t>
                      </a:r>
                      <a:endParaRPr lang="ko-KR" sz="10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7889" marR="6788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</a:rPr>
                        <a:t>1usec+10.5msec</a:t>
                      </a:r>
                      <a:r>
                        <a:rPr lang="en-US" sz="1000" dirty="0">
                          <a:effectLst/>
                        </a:rPr>
                        <a:t/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(</a:t>
                      </a:r>
                      <a:r>
                        <a:rPr lang="en-US" sz="1000" dirty="0" smtClean="0">
                          <a:effectLst/>
                        </a:rPr>
                        <a:t>w.r.t </a:t>
                      </a:r>
                      <a:r>
                        <a:rPr lang="en-US" altLang="ko-KR" sz="1000" dirty="0" smtClean="0">
                          <a:effectLst/>
                        </a:rPr>
                        <a:t>serving</a:t>
                      </a:r>
                      <a:r>
                        <a:rPr lang="en-US" altLang="ko-KR" sz="1000" baseline="0" dirty="0" smtClean="0">
                          <a:effectLst/>
                        </a:rPr>
                        <a:t> cell</a:t>
                      </a:r>
                      <a:r>
                        <a:rPr lang="en-US" sz="1000" dirty="0" smtClean="0">
                          <a:effectLst/>
                        </a:rPr>
                        <a:t>)</a:t>
                      </a:r>
                      <a:endParaRPr lang="ko-KR" sz="10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7889" marR="67889" marT="0" marB="0" anchor="ctr"/>
                </a:tc>
              </a:tr>
              <a:tr h="36877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 err="1">
                          <a:effectLst/>
                        </a:rPr>
                        <a:t>Freq</a:t>
                      </a:r>
                      <a:r>
                        <a:rPr lang="en-US" sz="1000" dirty="0">
                          <a:effectLst/>
                        </a:rPr>
                        <a:t> offset </a:t>
                      </a:r>
                      <a:endParaRPr lang="ko-KR" sz="10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7889" marR="6788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+200Hz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(w.r.t. serving cell)</a:t>
                      </a:r>
                      <a:endParaRPr lang="ko-KR" sz="10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7889" marR="6788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+200 Hz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(w.r.t. serving cell)</a:t>
                      </a:r>
                      <a:endParaRPr lang="ko-KR" sz="10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7889" marR="67889" marT="0" marB="0" anchor="ctr"/>
                </a:tc>
              </a:tr>
              <a:tr h="368770"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ko-KR" sz="10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7889" marR="67889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ko-KR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Resource pool</a:t>
                      </a:r>
                      <a:endParaRPr lang="ko-KR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7889" marR="6788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&gt;5msec offset from UE 2 resource pool</a:t>
                      </a:r>
                      <a:endParaRPr lang="ko-KR" sz="10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7889" marR="67889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&gt;5msec offset from UE 2 resource pool</a:t>
                      </a:r>
                      <a:endParaRPr lang="ko-KR" altLang="ko-KR" sz="10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7889" marR="67889" marT="0" marB="0" anchor="ctr"/>
                </a:tc>
              </a:tr>
              <a:tr h="184384">
                <a:tc row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D2D UE </a:t>
                      </a:r>
                      <a:r>
                        <a:rPr lang="en-US" sz="1000" dirty="0" smtClean="0">
                          <a:effectLst/>
                        </a:rPr>
                        <a:t>2 (intra-cell)</a:t>
                      </a:r>
                      <a:endParaRPr lang="ko-KR" sz="10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7889" marR="67889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Transmission</a:t>
                      </a:r>
                      <a:endParaRPr lang="ko-KR" sz="10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7889" marR="67889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 smtClean="0">
                          <a:effectLst/>
                        </a:rPr>
                        <a:t>PSDCH(0HARQ)</a:t>
                      </a:r>
                      <a:endParaRPr lang="ko-KR" altLang="ko-KR" sz="1000" dirty="0" smtClean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7889" marR="67889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 smtClean="0">
                          <a:effectLst/>
                        </a:rPr>
                        <a:t>PSCCH+PSSCH(3HARQ)</a:t>
                      </a:r>
                      <a:endParaRPr lang="ko-KR" altLang="ko-KR" sz="10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7889" marR="67889" marT="0" marB="0" anchor="ctr"/>
                </a:tc>
              </a:tr>
              <a:tr h="26047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 smtClean="0">
                          <a:effectLst/>
                        </a:rPr>
                        <a:t>PSSCH RMC</a:t>
                      </a:r>
                      <a:endParaRPr lang="ko-KR" sz="10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7889" marR="67889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  <a:endParaRPr kumimoji="0" lang="ko-KR" altLang="en-US" sz="1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/>
                        <a:ea typeface="MS Mincho"/>
                        <a:cs typeface="+mn-cs"/>
                      </a:endParaRPr>
                    </a:p>
                  </a:txBody>
                  <a:tcPr marL="67889" marR="67889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 smtClean="0">
                          <a:effectLst/>
                        </a:rPr>
                        <a:t>16QAM, TCR 1/2, fully allocated</a:t>
                      </a:r>
                      <a:endParaRPr lang="ko-KR" altLang="ko-KR" sz="1000" dirty="0" smtClean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7889" marR="67889" marT="0" marB="0" anchor="ctr"/>
                </a:tc>
              </a:tr>
              <a:tr h="36877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Timing offset </a:t>
                      </a:r>
                      <a:endParaRPr lang="ko-KR" sz="10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7889" marR="6788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1000" dirty="0" smtClean="0">
                          <a:effectLst/>
                        </a:rPr>
                        <a:t>1usec</a:t>
                      </a:r>
                      <a:br>
                        <a:rPr lang="en-US" altLang="ko-KR" sz="1000" dirty="0" smtClean="0">
                          <a:effectLst/>
                        </a:rPr>
                      </a:br>
                      <a:r>
                        <a:rPr lang="en-US" altLang="ko-KR" sz="1000" dirty="0" smtClean="0">
                          <a:effectLst/>
                        </a:rPr>
                        <a:t>(w.r.t. serving cell)</a:t>
                      </a:r>
                      <a:endParaRPr lang="ko-KR" altLang="ko-KR" sz="10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7889" marR="6788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</a:rPr>
                        <a:t>1usec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</a:rPr>
                        <a:t>(w.r.t</a:t>
                      </a:r>
                      <a:r>
                        <a:rPr lang="en-US" sz="1000" dirty="0">
                          <a:effectLst/>
                        </a:rPr>
                        <a:t>. serving cell)</a:t>
                      </a:r>
                      <a:endParaRPr lang="ko-KR" sz="10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7889" marR="67889" marT="0" marB="0" anchor="ctr"/>
                </a:tc>
              </a:tr>
              <a:tr h="36877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Freq offset </a:t>
                      </a:r>
                      <a:endParaRPr lang="ko-KR" sz="1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7889" marR="67889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+200Hz</a:t>
                      </a:r>
                      <a:br>
                        <a:rPr kumimoji="0" lang="en-US" altLang="ko-KR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kumimoji="0" lang="en-US" altLang="ko-KR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(w.r.t. serving cell)</a:t>
                      </a:r>
                      <a:endParaRPr kumimoji="0" lang="ko-KR" altLang="en-US" sz="1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/>
                        <a:ea typeface="MS Mincho"/>
                        <a:cs typeface="+mn-cs"/>
                      </a:endParaRPr>
                    </a:p>
                  </a:txBody>
                  <a:tcPr marL="67889" marR="6788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+200 Hz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(w.r.t. serving cell)</a:t>
                      </a:r>
                      <a:endParaRPr lang="ko-KR" sz="10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7889" marR="67889" marT="0" marB="0" anchor="ctr"/>
                </a:tc>
              </a:tr>
              <a:tr h="184384"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Propagation Channel</a:t>
                      </a:r>
                      <a:endParaRPr lang="ko-KR" sz="10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7889" marR="67889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Serving cell</a:t>
                      </a:r>
                      <a:endParaRPr lang="ko-KR" sz="1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7889" marR="6788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AWGN</a:t>
                      </a:r>
                      <a:endParaRPr lang="ko-KR" sz="10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7889" marR="6788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AWGN</a:t>
                      </a:r>
                      <a:endParaRPr lang="ko-KR" sz="1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7889" marR="67889" marT="0" marB="0" anchor="ctr"/>
                </a:tc>
              </a:tr>
              <a:tr h="18438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D2D UE 1</a:t>
                      </a:r>
                      <a:endParaRPr lang="ko-KR" sz="1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7889" marR="6788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</a:rPr>
                        <a:t>EPA5</a:t>
                      </a:r>
                      <a:endParaRPr lang="ko-KR" sz="10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7889" marR="6788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EVA70</a:t>
                      </a:r>
                      <a:endParaRPr lang="ko-KR" sz="1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7889" marR="67889" marT="0" marB="0" anchor="ctr"/>
                </a:tc>
              </a:tr>
              <a:tr h="18438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D2D UE 2</a:t>
                      </a:r>
                      <a:endParaRPr lang="ko-KR" sz="1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7889" marR="6788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1000" dirty="0" smtClean="0">
                          <a:effectLst/>
                        </a:rPr>
                        <a:t>EPA5</a:t>
                      </a:r>
                      <a:endParaRPr lang="ko-KR" altLang="ko-KR" sz="10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7889" marR="6788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</a:rPr>
                        <a:t>EVA70</a:t>
                      </a:r>
                      <a:endParaRPr lang="ko-KR" sz="10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7889" marR="67889" marT="0" marB="0" anchor="ctr"/>
                </a:tc>
              </a:tr>
              <a:tr h="184384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Channel BWs</a:t>
                      </a:r>
                      <a:endParaRPr lang="ko-KR" sz="10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7889" marR="67889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</a:rPr>
                        <a:t>10MHz</a:t>
                      </a:r>
                      <a:endParaRPr lang="ko-KR" sz="10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7889" marR="67889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84384"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Rx UE assumptions </a:t>
                      </a:r>
                      <a:br>
                        <a:rPr lang="en-US" sz="1000">
                          <a:effectLst/>
                        </a:rPr>
                      </a:br>
                      <a:r>
                        <a:rPr lang="en-US" sz="1000">
                          <a:effectLst/>
                        </a:rPr>
                        <a:t>(for simulation)</a:t>
                      </a:r>
                      <a:endParaRPr lang="ko-KR" sz="1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7889" marR="67889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Timing reference</a:t>
                      </a:r>
                      <a:endParaRPr lang="ko-KR" sz="10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7889" marR="67889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SLSS </a:t>
                      </a:r>
                      <a:r>
                        <a:rPr lang="en-US" sz="1000" dirty="0" smtClean="0">
                          <a:effectLst/>
                        </a:rPr>
                        <a:t>for UE1 and serving cell for UE2</a:t>
                      </a:r>
                      <a:endParaRPr lang="ko-KR" sz="10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7889" marR="67889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6877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Timing offset range b/w PSDCH and timing reference</a:t>
                      </a:r>
                      <a:endParaRPr lang="ko-KR" sz="1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7889" marR="6788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1000" dirty="0" smtClean="0">
                          <a:effectLst/>
                        </a:rPr>
                        <a:t>[-CP/2 CP/2]</a:t>
                      </a:r>
                      <a:endParaRPr lang="ko-KR" altLang="ko-KR" sz="10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7889" marR="6788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[-CP/2 CP/2]</a:t>
                      </a:r>
                      <a:endParaRPr lang="ko-KR" sz="10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7889" marR="67889" marT="0" marB="0" anchor="ctr"/>
                </a:tc>
              </a:tr>
              <a:tr h="18438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Frequency reference</a:t>
                      </a:r>
                      <a:endParaRPr lang="ko-KR" sz="1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7889" marR="67889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Serving cell</a:t>
                      </a:r>
                      <a:endParaRPr lang="ko-KR" sz="1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7889" marR="67889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84384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Simulation results needed </a:t>
                      </a:r>
                      <a:endParaRPr lang="ko-KR" sz="1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7889" marR="67889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0" dirty="0" smtClean="0">
                          <a:solidFill>
                            <a:schemeClr val="tx1"/>
                          </a:solidFill>
                          <a:effectLst/>
                        </a:rPr>
                        <a:t>PSDCH </a:t>
                      </a:r>
                      <a:r>
                        <a:rPr lang="en-US" sz="1000" dirty="0" smtClean="0">
                          <a:effectLst/>
                        </a:rPr>
                        <a:t>BLER</a:t>
                      </a:r>
                      <a:endParaRPr lang="ko-KR" sz="10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7889" marR="6788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</a:rPr>
                        <a:t>PSSCH </a:t>
                      </a:r>
                      <a:r>
                        <a:rPr lang="en-US" sz="1000" dirty="0">
                          <a:effectLst/>
                        </a:rPr>
                        <a:t>BLER</a:t>
                      </a:r>
                      <a:endParaRPr lang="ko-KR" sz="10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7889" marR="67889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613249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3570</TotalTime>
  <Words>823</Words>
  <Application>Microsoft Office PowerPoint</Application>
  <PresentationFormat>화면 슬라이드 쇼(4:3)</PresentationFormat>
  <Paragraphs>210</Paragraphs>
  <Slides>6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7" baseType="lpstr">
      <vt:lpstr>Office 테마</vt:lpstr>
      <vt:lpstr>WF on D2D Demodulation with Multiple sidelinks</vt:lpstr>
      <vt:lpstr>Background</vt:lpstr>
      <vt:lpstr>WF on Power Imbalance test</vt:lpstr>
      <vt:lpstr>WF on Maximum sidelink process  </vt:lpstr>
      <vt:lpstr>WF on Multiple links with different subframe</vt:lpstr>
      <vt:lpstr>WF on Multiple links with different subframe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D2D Demodulation Performance Test</dc:title>
  <dc:creator>admin</dc:creator>
  <cp:lastModifiedBy>admin</cp:lastModifiedBy>
  <cp:revision>57</cp:revision>
  <dcterms:created xsi:type="dcterms:W3CDTF">2015-05-12T08:23:10Z</dcterms:created>
  <dcterms:modified xsi:type="dcterms:W3CDTF">2015-05-28T09:34:01Z</dcterms:modified>
</cp:coreProperties>
</file>