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7" r:id="rId4"/>
    <p:sldId id="268" r:id="rId5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284" y="-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B9F03-E09B-4A1D-B52C-8526245AAF1D}" type="datetimeFigureOut">
              <a:rPr lang="ja-JP" altLang="en-US"/>
              <a:pPr>
                <a:defRPr/>
              </a:pPr>
              <a:t>2015/5/29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04DB0-B68F-4CAB-A68F-08198FCB0FD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976C0-BA85-4586-86E6-1E9E9064B698}" type="datetimeFigureOut">
              <a:rPr lang="ja-JP" altLang="en-US"/>
              <a:pPr>
                <a:defRPr/>
              </a:pPr>
              <a:t>2015/5/29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40F58-BB6C-4E64-B0A6-6DDF7434A9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128DA-5D26-4E78-B1A1-CDB212C21156}" type="datetimeFigureOut">
              <a:rPr lang="ja-JP" altLang="en-US"/>
              <a:pPr>
                <a:defRPr/>
              </a:pPr>
              <a:t>2015/5/29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A3E36-13A2-40A7-8739-DD0F0E32738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FF57E-0F73-4E1B-9EB4-040646775A16}" type="datetimeFigureOut">
              <a:rPr lang="ja-JP" altLang="en-US"/>
              <a:pPr>
                <a:defRPr/>
              </a:pPr>
              <a:t>2015/5/29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0B64B-DE63-4915-A314-F905623263B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6792C-6880-44E0-96AB-C272E19D1E11}" type="datetimeFigureOut">
              <a:rPr lang="ja-JP" altLang="en-US"/>
              <a:pPr>
                <a:defRPr/>
              </a:pPr>
              <a:t>2015/5/29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075F9-1D84-4043-A43E-566A08DBC81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F73CB-FB58-46F1-8DDC-9D8DCD899B98}" type="datetimeFigureOut">
              <a:rPr lang="ja-JP" altLang="en-US"/>
              <a:pPr>
                <a:defRPr/>
              </a:pPr>
              <a:t>2015/5/29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DDA2B-4676-4662-BCFC-C82A32ED73A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53E84-3C7C-4D28-B8A6-C669572C9C08}" type="datetimeFigureOut">
              <a:rPr lang="ja-JP" altLang="en-US"/>
              <a:pPr>
                <a:defRPr/>
              </a:pPr>
              <a:t>2015/5/29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E136C-39A9-44C7-9997-095A42F05BB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13B97-0056-4BCF-9FC3-0BA2B85B4B93}" type="datetimeFigureOut">
              <a:rPr lang="ja-JP" altLang="en-US"/>
              <a:pPr>
                <a:defRPr/>
              </a:pPr>
              <a:t>2015/5/29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0E743-E35B-4DA8-A695-6B4A5C37C4E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3AC7F-3B89-42E3-8176-2975A0264C68}" type="datetimeFigureOut">
              <a:rPr lang="ja-JP" altLang="en-US"/>
              <a:pPr>
                <a:defRPr/>
              </a:pPr>
              <a:t>2015/5/29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3518E-AA33-4164-A12C-34811A9AFC6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D8DDF-2105-4E08-BADE-C7CC27732DB0}" type="datetimeFigureOut">
              <a:rPr lang="ja-JP" altLang="en-US"/>
              <a:pPr>
                <a:defRPr/>
              </a:pPr>
              <a:t>2015/5/29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5B114-07EE-4B15-89FE-DCB296AC234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E4D51-B4E4-430A-9097-ED0C9F4E5CE6}" type="datetimeFigureOut">
              <a:rPr lang="ja-JP" altLang="en-US"/>
              <a:pPr>
                <a:defRPr/>
              </a:pPr>
              <a:t>2015/5/29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D87F7-F0F4-4EAD-8979-1B630BACF24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27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7C0D1F4E-FBD4-4D7A-8FFC-7892B32E2D44}" type="datetimeFigureOut">
              <a:rPr lang="ja-JP" altLang="en-US"/>
              <a:pPr>
                <a:defRPr/>
              </a:pPr>
              <a:t>2015/5/29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530F904-0B8F-445B-9597-2F96EA9D13F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MS PGothic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ja-JP" sz="4000" dirty="0" smtClean="0">
                <a:ea typeface="MS PGothic" pitchFamily="34" charset="-128"/>
              </a:rPr>
              <a:t>Way forward for 3DL/2UL support</a:t>
            </a:r>
            <a:endParaRPr lang="ja-JP" altLang="en-US" sz="4000" dirty="0" smtClean="0">
              <a:ea typeface="MS PGothic" pitchFamily="34" charset="-128"/>
            </a:endParaRPr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ja-JP" dirty="0" smtClean="0">
                <a:solidFill>
                  <a:schemeClr val="tx1"/>
                </a:solidFill>
                <a:ea typeface="MS PGothic" pitchFamily="34" charset="-128"/>
              </a:rPr>
              <a:t>Vodafone, []</a:t>
            </a:r>
            <a:endParaRPr lang="ja-JP" altLang="en-US" dirty="0" smtClean="0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468313" y="765175"/>
            <a:ext cx="79914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ja-JP" dirty="0">
                <a:cs typeface="Arial" pitchFamily="34" charset="0"/>
              </a:rPr>
              <a:t>TSG-RAN Working Group 4 (Radio) meeting #</a:t>
            </a:r>
            <a:r>
              <a:rPr lang="en-US" altLang="ja-JP" dirty="0" smtClean="0">
                <a:cs typeface="Arial" pitchFamily="34" charset="0"/>
              </a:rPr>
              <a:t>75                                    R4-153931</a:t>
            </a:r>
          </a:p>
          <a:p>
            <a:pPr eaLnBrk="1" hangingPunct="1"/>
            <a:r>
              <a:rPr lang="en-US" altLang="ja-JP" dirty="0" smtClean="0">
                <a:cs typeface="Arial" pitchFamily="34" charset="0"/>
              </a:rPr>
              <a:t>Fukuoka, Japan May 25th </a:t>
            </a:r>
            <a:r>
              <a:rPr lang="en-US" altLang="ja-JP" dirty="0">
                <a:cs typeface="Arial" pitchFamily="34" charset="0"/>
              </a:rPr>
              <a:t>– </a:t>
            </a:r>
            <a:r>
              <a:rPr lang="en-US" altLang="ja-JP" dirty="0" smtClean="0">
                <a:cs typeface="Arial" pitchFamily="34" charset="0"/>
              </a:rPr>
              <a:t>29th</a:t>
            </a:r>
            <a:r>
              <a:rPr lang="en-US" altLang="ja-JP" dirty="0">
                <a:cs typeface="Arial" pitchFamily="34" charset="0"/>
              </a:rPr>
              <a:t>, 2015                  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ea typeface="MS PGothic" pitchFamily="34" charset="-128"/>
              </a:rPr>
              <a:t>Background</a:t>
            </a:r>
            <a:endParaRPr lang="ja-JP" altLang="en-US" dirty="0" smtClean="0">
              <a:ea typeface="MS PGothic" pitchFamily="34" charset="-128"/>
            </a:endParaRPr>
          </a:p>
        </p:txBody>
      </p:sp>
      <p:sp>
        <p:nvSpPr>
          <p:cNvPr id="3075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altLang="ja-JP" sz="1600" dirty="0" err="1" smtClean="0">
                <a:ea typeface="MS PGothic" pitchFamily="34" charset="-128"/>
              </a:rPr>
              <a:t>For</a:t>
            </a:r>
            <a:r>
              <a:rPr lang="es-ES" altLang="ja-JP" sz="1600" dirty="0" smtClean="0">
                <a:ea typeface="MS PGothic" pitchFamily="34" charset="-128"/>
              </a:rPr>
              <a:t> a UE </a:t>
            </a:r>
            <a:r>
              <a:rPr lang="es-ES" altLang="ja-JP" sz="1600" dirty="0" err="1" smtClean="0">
                <a:ea typeface="MS PGothic" pitchFamily="34" charset="-128"/>
              </a:rPr>
              <a:t>supporting</a:t>
            </a:r>
            <a:r>
              <a:rPr lang="es-ES" altLang="ja-JP" sz="1600" dirty="0" smtClean="0">
                <a:ea typeface="MS PGothic" pitchFamily="34" charset="-128"/>
              </a:rPr>
              <a:t> 3DL and 2UL in A, B, C </a:t>
            </a:r>
            <a:r>
              <a:rPr lang="es-ES" altLang="ja-JP" sz="1600" dirty="0" err="1" smtClean="0">
                <a:ea typeface="MS PGothic" pitchFamily="34" charset="-128"/>
              </a:rPr>
              <a:t>bands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it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is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questionable</a:t>
            </a:r>
            <a:r>
              <a:rPr lang="es-ES" altLang="ja-JP" sz="1600" dirty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which</a:t>
            </a:r>
            <a:r>
              <a:rPr lang="es-ES" altLang="ja-JP" sz="1600" dirty="0" smtClean="0">
                <a:ea typeface="MS PGothic" pitchFamily="34" charset="-128"/>
              </a:rPr>
              <a:t> of </a:t>
            </a:r>
            <a:r>
              <a:rPr lang="es-ES" altLang="ja-JP" sz="1600" dirty="0" err="1" smtClean="0">
                <a:ea typeface="MS PGothic" pitchFamily="34" charset="-128"/>
              </a:rPr>
              <a:t>the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three</a:t>
            </a:r>
            <a:r>
              <a:rPr lang="es-ES" altLang="ja-JP" sz="1600" dirty="0" smtClean="0">
                <a:ea typeface="MS PGothic" pitchFamily="34" charset="-128"/>
              </a:rPr>
              <a:t> 2UL CA </a:t>
            </a:r>
            <a:r>
              <a:rPr lang="es-ES" altLang="ja-JP" sz="1600" dirty="0" err="1" smtClean="0">
                <a:ea typeface="MS PGothic" pitchFamily="34" charset="-128"/>
              </a:rPr>
              <a:t>pairs</a:t>
            </a:r>
            <a:r>
              <a:rPr lang="es-ES" altLang="ja-JP" sz="1600" dirty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shall</a:t>
            </a:r>
            <a:r>
              <a:rPr lang="es-ES" altLang="ja-JP" sz="1600" dirty="0" smtClean="0">
                <a:ea typeface="MS PGothic" pitchFamily="34" charset="-128"/>
              </a:rPr>
              <a:t> be </a:t>
            </a:r>
            <a:r>
              <a:rPr lang="es-ES" altLang="ja-JP" sz="1600" dirty="0" err="1" smtClean="0">
                <a:ea typeface="MS PGothic" pitchFamily="34" charset="-128"/>
              </a:rPr>
              <a:t>supported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or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not</a:t>
            </a:r>
            <a:endParaRPr lang="es-ES" altLang="ja-JP" sz="1600" dirty="0" smtClean="0">
              <a:ea typeface="MS PGothic" pitchFamily="34" charset="-128"/>
            </a:endParaRPr>
          </a:p>
          <a:p>
            <a:r>
              <a:rPr lang="es-ES" altLang="ja-JP" sz="1600" dirty="0" err="1" smtClean="0">
                <a:ea typeface="MS PGothic" pitchFamily="34" charset="-128"/>
              </a:rPr>
              <a:t>It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is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the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view</a:t>
            </a:r>
            <a:r>
              <a:rPr lang="es-ES" altLang="ja-JP" sz="1600" dirty="0" smtClean="0">
                <a:ea typeface="MS PGothic" pitchFamily="34" charset="-128"/>
              </a:rPr>
              <a:t> of </a:t>
            </a:r>
            <a:r>
              <a:rPr lang="es-ES" altLang="ja-JP" sz="1600" dirty="0" err="1" smtClean="0">
                <a:ea typeface="MS PGothic" pitchFamily="34" charset="-128"/>
              </a:rPr>
              <a:t>some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companies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that</a:t>
            </a:r>
            <a:r>
              <a:rPr lang="es-ES" altLang="ja-JP" sz="1600" dirty="0" smtClean="0">
                <a:ea typeface="MS PGothic" pitchFamily="34" charset="-128"/>
              </a:rPr>
              <a:t> a UE </a:t>
            </a:r>
            <a:r>
              <a:rPr lang="es-ES" altLang="ja-JP" sz="1600" dirty="0" err="1" smtClean="0">
                <a:ea typeface="MS PGothic" pitchFamily="34" charset="-128"/>
              </a:rPr>
              <a:t>that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supports</a:t>
            </a:r>
            <a:r>
              <a:rPr lang="es-ES" altLang="ja-JP" sz="1600" dirty="0" smtClean="0">
                <a:ea typeface="MS PGothic" pitchFamily="34" charset="-128"/>
              </a:rPr>
              <a:t> 3DL/2UL CA </a:t>
            </a:r>
            <a:r>
              <a:rPr lang="es-ES" altLang="ja-JP" sz="1600" dirty="0" err="1" smtClean="0">
                <a:ea typeface="MS PGothic" pitchFamily="34" charset="-128"/>
              </a:rPr>
              <a:t>among</a:t>
            </a:r>
            <a:r>
              <a:rPr lang="es-ES" altLang="ja-JP" sz="1600" dirty="0" smtClean="0">
                <a:ea typeface="MS PGothic" pitchFamily="34" charset="-128"/>
              </a:rPr>
              <a:t> 3 </a:t>
            </a:r>
            <a:r>
              <a:rPr lang="es-ES" altLang="ja-JP" sz="1600" dirty="0" err="1" smtClean="0">
                <a:ea typeface="MS PGothic" pitchFamily="34" charset="-128"/>
              </a:rPr>
              <a:t>bands</a:t>
            </a:r>
            <a:r>
              <a:rPr lang="es-ES" altLang="ja-JP" sz="1600" dirty="0" smtClean="0">
                <a:ea typeface="MS PGothic" pitchFamily="34" charset="-128"/>
              </a:rPr>
              <a:t>/CC </a:t>
            </a:r>
            <a:r>
              <a:rPr lang="es-ES" altLang="ja-JP" sz="1600" dirty="0" err="1" smtClean="0">
                <a:ea typeface="MS PGothic" pitchFamily="34" charset="-128"/>
              </a:rPr>
              <a:t>should</a:t>
            </a:r>
            <a:r>
              <a:rPr lang="es-ES" altLang="ja-JP" sz="1600" dirty="0" smtClean="0">
                <a:ea typeface="MS PGothic" pitchFamily="34" charset="-128"/>
              </a:rPr>
              <a:t> be </a:t>
            </a:r>
            <a:r>
              <a:rPr lang="es-ES" altLang="ja-JP" sz="1600" dirty="0" err="1" smtClean="0">
                <a:ea typeface="MS PGothic" pitchFamily="34" charset="-128"/>
              </a:rPr>
              <a:t>able</a:t>
            </a:r>
            <a:r>
              <a:rPr lang="es-ES" altLang="ja-JP" sz="1600" dirty="0" smtClean="0">
                <a:ea typeface="MS PGothic" pitchFamily="34" charset="-128"/>
              </a:rPr>
              <a:t> to use </a:t>
            </a:r>
            <a:r>
              <a:rPr lang="es-ES" altLang="ja-JP" sz="1600" dirty="0" err="1" smtClean="0">
                <a:ea typeface="MS PGothic" pitchFamily="34" charset="-128"/>
              </a:rPr>
              <a:t>obviously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the</a:t>
            </a:r>
            <a:r>
              <a:rPr lang="es-ES" altLang="ja-JP" sz="1600" dirty="0" smtClean="0">
                <a:ea typeface="MS PGothic" pitchFamily="34" charset="-128"/>
              </a:rPr>
              <a:t> 3 </a:t>
            </a:r>
            <a:r>
              <a:rPr lang="es-ES" altLang="ja-JP" sz="1600" dirty="0" err="1" smtClean="0">
                <a:ea typeface="MS PGothic" pitchFamily="34" charset="-128"/>
              </a:rPr>
              <a:t>bands</a:t>
            </a:r>
            <a:r>
              <a:rPr lang="es-ES" altLang="ja-JP" sz="1600" dirty="0">
                <a:ea typeface="MS PGothic" pitchFamily="34" charset="-128"/>
              </a:rPr>
              <a:t>/</a:t>
            </a:r>
            <a:r>
              <a:rPr lang="es-ES" altLang="ja-JP" sz="1600" dirty="0" smtClean="0">
                <a:ea typeface="MS PGothic" pitchFamily="34" charset="-128"/>
              </a:rPr>
              <a:t>CC in DL, and </a:t>
            </a:r>
            <a:r>
              <a:rPr lang="es-ES" altLang="ja-JP" sz="1600" dirty="0" err="1" smtClean="0">
                <a:ea typeface="MS PGothic" pitchFamily="34" charset="-128"/>
              </a:rPr>
              <a:t>any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pair</a:t>
            </a:r>
            <a:r>
              <a:rPr lang="es-ES" altLang="ja-JP" sz="1600" dirty="0" smtClean="0">
                <a:ea typeface="MS PGothic" pitchFamily="34" charset="-128"/>
              </a:rPr>
              <a:t> of </a:t>
            </a:r>
            <a:r>
              <a:rPr lang="es-ES" altLang="ja-JP" sz="1600" dirty="0" err="1" smtClean="0">
                <a:ea typeface="MS PGothic" pitchFamily="34" charset="-128"/>
              </a:rPr>
              <a:t>of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the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three</a:t>
            </a:r>
            <a:r>
              <a:rPr lang="es-ES" altLang="ja-JP" sz="1600" dirty="0" smtClean="0">
                <a:ea typeface="MS PGothic" pitchFamily="34" charset="-128"/>
              </a:rPr>
              <a:t> 2UL. </a:t>
            </a:r>
            <a:r>
              <a:rPr lang="es-ES" altLang="ja-JP" sz="1600" dirty="0" err="1" smtClean="0">
                <a:ea typeface="MS PGothic" pitchFamily="34" charset="-128"/>
              </a:rPr>
              <a:t>Other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than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that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there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will</a:t>
            </a:r>
            <a:r>
              <a:rPr lang="es-ES" altLang="ja-JP" sz="1600" dirty="0" smtClean="0">
                <a:ea typeface="MS PGothic" pitchFamily="34" charset="-128"/>
              </a:rPr>
              <a:t> be </a:t>
            </a:r>
            <a:r>
              <a:rPr lang="es-ES" altLang="ja-JP" sz="1600" dirty="0" err="1" smtClean="0">
                <a:ea typeface="MS PGothic" pitchFamily="34" charset="-128"/>
              </a:rPr>
              <a:t>significant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fragmentation</a:t>
            </a:r>
            <a:r>
              <a:rPr lang="es-ES" altLang="ja-JP" sz="1600" dirty="0" smtClean="0">
                <a:ea typeface="MS PGothic" pitchFamily="34" charset="-128"/>
              </a:rPr>
              <a:t> in </a:t>
            </a:r>
            <a:r>
              <a:rPr lang="es-ES" altLang="ja-JP" sz="1600" dirty="0" err="1" smtClean="0">
                <a:ea typeface="MS PGothic" pitchFamily="34" charset="-128"/>
              </a:rPr>
              <a:t>the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support</a:t>
            </a:r>
            <a:r>
              <a:rPr lang="es-ES" altLang="ja-JP" sz="1600" dirty="0" smtClean="0">
                <a:ea typeface="MS PGothic" pitchFamily="34" charset="-128"/>
              </a:rPr>
              <a:t> of 2UL, and </a:t>
            </a:r>
            <a:r>
              <a:rPr lang="es-ES" altLang="ja-JP" sz="1600" dirty="0" err="1" smtClean="0">
                <a:ea typeface="MS PGothic" pitchFamily="34" charset="-128"/>
              </a:rPr>
              <a:t>risk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for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network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congestion</a:t>
            </a:r>
            <a:r>
              <a:rPr lang="es-ES" altLang="ja-JP" sz="1600" dirty="0" smtClean="0">
                <a:ea typeface="MS PGothic" pitchFamily="34" charset="-128"/>
              </a:rPr>
              <a:t> and </a:t>
            </a:r>
            <a:r>
              <a:rPr lang="es-ES" altLang="ja-JP" sz="1600" dirty="0" err="1" smtClean="0">
                <a:ea typeface="MS PGothic" pitchFamily="34" charset="-128"/>
              </a:rPr>
              <a:t>lack</a:t>
            </a:r>
            <a:r>
              <a:rPr lang="es-ES" altLang="ja-JP" sz="1600" dirty="0" smtClean="0">
                <a:ea typeface="MS PGothic" pitchFamily="34" charset="-128"/>
              </a:rPr>
              <a:t> of </a:t>
            </a:r>
            <a:r>
              <a:rPr lang="es-ES" altLang="ja-JP" sz="1600" dirty="0" err="1" smtClean="0">
                <a:ea typeface="MS PGothic" pitchFamily="34" charset="-128"/>
              </a:rPr>
              <a:t>deployment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flexibility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with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regards</a:t>
            </a:r>
            <a:r>
              <a:rPr lang="es-ES" altLang="ja-JP" sz="1600" dirty="0" smtClean="0">
                <a:ea typeface="MS PGothic" pitchFamily="34" charset="-128"/>
              </a:rPr>
              <a:t> to UL CA </a:t>
            </a:r>
            <a:r>
              <a:rPr lang="es-ES" altLang="ja-JP" sz="1600" dirty="0" err="1" smtClean="0">
                <a:ea typeface="MS PGothic" pitchFamily="34" charset="-128"/>
              </a:rPr>
              <a:t>planning</a:t>
            </a:r>
            <a:endParaRPr lang="es-ES" altLang="ja-JP" sz="1600" dirty="0" smtClean="0">
              <a:ea typeface="MS PGothic" pitchFamily="34" charset="-128"/>
            </a:endParaRPr>
          </a:p>
          <a:p>
            <a:r>
              <a:rPr lang="es-ES" altLang="ja-JP" sz="1600" dirty="0" err="1" smtClean="0">
                <a:ea typeface="MS PGothic" pitchFamily="34" charset="-128"/>
              </a:rPr>
              <a:t>It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is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also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the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view</a:t>
            </a:r>
            <a:r>
              <a:rPr lang="es-ES" altLang="ja-JP" sz="1600" dirty="0" smtClean="0">
                <a:ea typeface="MS PGothic" pitchFamily="34" charset="-128"/>
              </a:rPr>
              <a:t> of </a:t>
            </a:r>
            <a:r>
              <a:rPr lang="es-ES" altLang="ja-JP" sz="1600" dirty="0" err="1" smtClean="0">
                <a:ea typeface="MS PGothic" pitchFamily="34" charset="-128"/>
              </a:rPr>
              <a:t>other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companies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that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it</a:t>
            </a:r>
            <a:r>
              <a:rPr lang="es-ES" altLang="ja-JP" sz="1600" dirty="0" smtClean="0">
                <a:ea typeface="MS PGothic" pitchFamily="34" charset="-128"/>
              </a:rPr>
              <a:t> can </a:t>
            </a:r>
            <a:r>
              <a:rPr lang="es-ES" altLang="ja-JP" sz="1600" dirty="0" err="1" smtClean="0">
                <a:ea typeface="MS PGothic" pitchFamily="34" charset="-128"/>
              </a:rPr>
              <a:t>add</a:t>
            </a:r>
            <a:r>
              <a:rPr lang="es-ES" altLang="ja-JP" sz="1600" dirty="0" smtClean="0">
                <a:ea typeface="MS PGothic" pitchFamily="34" charset="-128"/>
              </a:rPr>
              <a:t>  </a:t>
            </a:r>
            <a:r>
              <a:rPr lang="es-ES" altLang="ja-JP" sz="1600" dirty="0" err="1" smtClean="0">
                <a:ea typeface="MS PGothic" pitchFamily="34" charset="-128"/>
              </a:rPr>
              <a:t>complexity</a:t>
            </a:r>
            <a:r>
              <a:rPr lang="es-ES" altLang="ja-JP" sz="1600" dirty="0" smtClean="0">
                <a:ea typeface="MS PGothic" pitchFamily="34" charset="-128"/>
              </a:rPr>
              <a:t> to </a:t>
            </a:r>
            <a:r>
              <a:rPr lang="es-ES" altLang="ja-JP" sz="1600" dirty="0" err="1" smtClean="0">
                <a:ea typeface="MS PGothic" pitchFamily="34" charset="-128"/>
              </a:rPr>
              <a:t>the</a:t>
            </a:r>
            <a:r>
              <a:rPr lang="es-ES" altLang="ja-JP" sz="1600" dirty="0" smtClean="0">
                <a:ea typeface="MS PGothic" pitchFamily="34" charset="-128"/>
              </a:rPr>
              <a:t> UE to </a:t>
            </a:r>
            <a:r>
              <a:rPr lang="es-ES" altLang="ja-JP" sz="1600" dirty="0" err="1" smtClean="0">
                <a:ea typeface="MS PGothic" pitchFamily="34" charset="-128"/>
              </a:rPr>
              <a:t>support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the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three</a:t>
            </a:r>
            <a:r>
              <a:rPr lang="es-ES" altLang="ja-JP" sz="1600" dirty="0" smtClean="0">
                <a:ea typeface="MS PGothic" pitchFamily="34" charset="-128"/>
              </a:rPr>
              <a:t> 2UL CA </a:t>
            </a:r>
            <a:r>
              <a:rPr lang="es-ES" altLang="ja-JP" sz="1600" dirty="0" err="1" smtClean="0">
                <a:ea typeface="MS PGothic" pitchFamily="34" charset="-128"/>
              </a:rPr>
              <a:t>pairs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under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some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conditions</a:t>
            </a:r>
            <a:r>
              <a:rPr lang="es-ES" altLang="ja-JP" sz="1600" dirty="0" smtClean="0">
                <a:ea typeface="MS PGothic" pitchFamily="34" charset="-128"/>
              </a:rPr>
              <a:t>, </a:t>
            </a:r>
            <a:r>
              <a:rPr lang="es-ES" altLang="ja-JP" sz="1600" dirty="0" err="1" smtClean="0">
                <a:ea typeface="MS PGothic" pitchFamily="34" charset="-128"/>
              </a:rPr>
              <a:t>e.g</a:t>
            </a:r>
            <a:r>
              <a:rPr lang="es-ES" altLang="ja-JP" sz="1600" dirty="0" smtClean="0">
                <a:ea typeface="MS PGothic" pitchFamily="34" charset="-128"/>
              </a:rPr>
              <a:t>. </a:t>
            </a:r>
            <a:r>
              <a:rPr lang="es-ES" altLang="ja-JP" sz="1600" dirty="0" err="1" smtClean="0">
                <a:ea typeface="MS PGothic" pitchFamily="34" charset="-128"/>
              </a:rPr>
              <a:t>possible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duplication</a:t>
            </a:r>
            <a:r>
              <a:rPr lang="es-ES" altLang="ja-JP" sz="1600" dirty="0" smtClean="0">
                <a:ea typeface="MS PGothic" pitchFamily="34" charset="-128"/>
              </a:rPr>
              <a:t> of PA, </a:t>
            </a:r>
            <a:r>
              <a:rPr lang="es-ES" altLang="ja-JP" sz="1600" dirty="0" err="1" smtClean="0">
                <a:ea typeface="MS PGothic" pitchFamily="34" charset="-128"/>
              </a:rPr>
              <a:t>additional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components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needed</a:t>
            </a:r>
            <a:r>
              <a:rPr lang="es-ES" altLang="ja-JP" sz="1600" dirty="0" smtClean="0">
                <a:ea typeface="MS PGothic" pitchFamily="34" charset="-128"/>
              </a:rPr>
              <a:t> to </a:t>
            </a:r>
            <a:r>
              <a:rPr lang="es-ES" altLang="ja-JP" sz="1600" dirty="0" err="1" smtClean="0">
                <a:ea typeface="MS PGothic" pitchFamily="34" charset="-128"/>
              </a:rPr>
              <a:t>handle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specific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combinations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that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need</a:t>
            </a:r>
            <a:r>
              <a:rPr lang="es-ES" altLang="ja-JP" sz="1600" dirty="0" smtClean="0">
                <a:ea typeface="MS PGothic" pitchFamily="34" charset="-128"/>
              </a:rPr>
              <a:t> MSD, etc.</a:t>
            </a:r>
          </a:p>
          <a:p>
            <a:pPr>
              <a:buFont typeface="Arial" pitchFamily="34" charset="0"/>
              <a:buNone/>
            </a:pPr>
            <a:endParaRPr lang="ja-JP" altLang="en-US" sz="1600" dirty="0" smtClean="0">
              <a:ea typeface="MS PGothic" pitchFamily="34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ea typeface="MS PGothic" pitchFamily="34" charset="-128"/>
              </a:rPr>
              <a:t>Discussion</a:t>
            </a:r>
            <a:endParaRPr lang="ja-JP" altLang="en-US" dirty="0" smtClean="0">
              <a:ea typeface="MS PGothic" pitchFamily="34" charset="-128"/>
            </a:endParaRPr>
          </a:p>
        </p:txBody>
      </p:sp>
      <p:sp>
        <p:nvSpPr>
          <p:cNvPr id="4099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+mj-lt"/>
              <a:buAutoNum type="arabicPeriod"/>
            </a:pPr>
            <a:r>
              <a:rPr lang="en-US" altLang="ja-JP" sz="1600" dirty="0" smtClean="0">
                <a:ea typeface="MS PGothic" pitchFamily="34" charset="-128"/>
              </a:rPr>
              <a:t>For 3DL/2UL CA and a UE that supports LL’H or LHH’</a:t>
            </a:r>
          </a:p>
          <a:p>
            <a:pPr>
              <a:buFont typeface="+mj-lt"/>
              <a:buAutoNum type="arabicPeriod"/>
            </a:pPr>
            <a:r>
              <a:rPr lang="en-US" altLang="ja-JP" sz="1600" dirty="0" smtClean="0">
                <a:ea typeface="MS PGothic" pitchFamily="34" charset="-128"/>
              </a:rPr>
              <a:t>If the UE supported one of the </a:t>
            </a:r>
            <a:r>
              <a:rPr lang="en-US" altLang="ja-JP" sz="1600" dirty="0" err="1" smtClean="0">
                <a:ea typeface="MS PGothic" pitchFamily="34" charset="-128"/>
              </a:rPr>
              <a:t>Low+High</a:t>
            </a:r>
            <a:r>
              <a:rPr lang="en-US" altLang="ja-JP" sz="1600" dirty="0" smtClean="0">
                <a:ea typeface="MS PGothic" pitchFamily="34" charset="-128"/>
              </a:rPr>
              <a:t> (e.g. LH) in ULCA</a:t>
            </a:r>
          </a:p>
          <a:p>
            <a:pPr lvl="1"/>
            <a:r>
              <a:rPr lang="en-US" altLang="ja-JP" sz="1600" dirty="0" smtClean="0">
                <a:ea typeface="MS PGothic" pitchFamily="34" charset="-128"/>
              </a:rPr>
              <a:t>then the other </a:t>
            </a:r>
            <a:r>
              <a:rPr lang="en-US" altLang="ja-JP" sz="1600" dirty="0" err="1" smtClean="0">
                <a:ea typeface="MS PGothic" pitchFamily="34" charset="-128"/>
              </a:rPr>
              <a:t>Low+High</a:t>
            </a:r>
            <a:r>
              <a:rPr lang="en-US" altLang="ja-JP" sz="1600" dirty="0" smtClean="0">
                <a:ea typeface="MS PGothic" pitchFamily="34" charset="-128"/>
              </a:rPr>
              <a:t> (i.e. L’H or LH’) can easily be supported in the terminal since there is no additional complexity (e.g.no need for additional PAs) in the terminal</a:t>
            </a:r>
          </a:p>
          <a:p>
            <a:pPr lvl="1"/>
            <a:r>
              <a:rPr lang="en-US" altLang="ja-JP" sz="1600" dirty="0" smtClean="0">
                <a:ea typeface="MS PGothic" pitchFamily="34" charset="-128"/>
              </a:rPr>
              <a:t>Option 1: The remaining L+L or H+H (i.e. LL’ or HH’) support is optional</a:t>
            </a:r>
          </a:p>
          <a:p>
            <a:pPr lvl="1"/>
            <a:r>
              <a:rPr lang="en-US" altLang="ja-JP" sz="1600" dirty="0">
                <a:ea typeface="MS PGothic" pitchFamily="34" charset="-128"/>
              </a:rPr>
              <a:t>Option </a:t>
            </a:r>
            <a:r>
              <a:rPr lang="en-US" altLang="ja-JP" sz="1600" dirty="0" smtClean="0">
                <a:ea typeface="MS PGothic" pitchFamily="34" charset="-128"/>
              </a:rPr>
              <a:t>2: </a:t>
            </a:r>
            <a:r>
              <a:rPr lang="en-US" altLang="ja-JP" sz="1600" dirty="0">
                <a:ea typeface="MS PGothic" pitchFamily="34" charset="-128"/>
              </a:rPr>
              <a:t>The remaining L+L or H+H (i.e. LL’ or HH’) support is </a:t>
            </a:r>
            <a:r>
              <a:rPr lang="en-US" altLang="ja-JP" sz="1600" dirty="0" smtClean="0">
                <a:ea typeface="MS PGothic" pitchFamily="34" charset="-128"/>
              </a:rPr>
              <a:t>FFS</a:t>
            </a:r>
            <a:endParaRPr lang="en-US" altLang="ja-JP" sz="1600" dirty="0">
              <a:ea typeface="MS PGothic" pitchFamily="34" charset="-128"/>
            </a:endParaRPr>
          </a:p>
          <a:p>
            <a:pPr>
              <a:buFont typeface="+mj-lt"/>
              <a:buAutoNum type="arabicPeriod"/>
            </a:pPr>
            <a:r>
              <a:rPr lang="en-US" altLang="ja-JP" sz="1600" dirty="0" smtClean="0">
                <a:ea typeface="MS PGothic" pitchFamily="34" charset="-128"/>
              </a:rPr>
              <a:t>If the UE supported LL’ or HH’ in UL CA</a:t>
            </a:r>
          </a:p>
          <a:p>
            <a:pPr lvl="1"/>
            <a:r>
              <a:rPr lang="en-US" altLang="ja-JP" sz="1600" dirty="0" smtClean="0">
                <a:ea typeface="MS PGothic" pitchFamily="34" charset="-128"/>
              </a:rPr>
              <a:t>then each low or each high band has its own PA already, so that the UE can easily support the remaining 2 other </a:t>
            </a:r>
            <a:r>
              <a:rPr lang="en-US" altLang="ja-JP" sz="1600" dirty="0" err="1" smtClean="0">
                <a:ea typeface="MS PGothic" pitchFamily="34" charset="-128"/>
              </a:rPr>
              <a:t>Low+High</a:t>
            </a:r>
            <a:r>
              <a:rPr lang="en-US" altLang="ja-JP" sz="1600" dirty="0" smtClean="0">
                <a:ea typeface="MS PGothic" pitchFamily="34" charset="-128"/>
              </a:rPr>
              <a:t> combinations (LH and L’H for LL’H terminal, and LH and LH’ for LHH’ terminal)</a:t>
            </a:r>
          </a:p>
          <a:p>
            <a:pPr>
              <a:buFont typeface="+mj-lt"/>
              <a:buAutoNum type="arabicPeriod"/>
            </a:pPr>
            <a:r>
              <a:rPr lang="en-US" altLang="ja-JP" sz="1600" dirty="0" smtClean="0">
                <a:ea typeface="MS PGothic" pitchFamily="34" charset="-128"/>
              </a:rPr>
              <a:t>Thus it can be seen that regardless of what initial 2UL combo is supported in terminal (bullet 3 or 4), </a:t>
            </a:r>
            <a:r>
              <a:rPr lang="en-US" altLang="ja-JP" sz="1600" dirty="0" err="1" smtClean="0">
                <a:ea typeface="MS PGothic" pitchFamily="34" charset="-128"/>
              </a:rPr>
              <a:t>Low+High</a:t>
            </a:r>
            <a:r>
              <a:rPr lang="en-US" altLang="ja-JP" sz="1600" dirty="0" smtClean="0">
                <a:ea typeface="MS PGothic" pitchFamily="34" charset="-128"/>
              </a:rPr>
              <a:t> combinations are always supported in the end. It cannot be concluded the same for </a:t>
            </a:r>
            <a:r>
              <a:rPr lang="en-US" altLang="ja-JP" sz="1600" dirty="0" err="1" smtClean="0">
                <a:ea typeface="MS PGothic" pitchFamily="34" charset="-128"/>
              </a:rPr>
              <a:t>Low+Low</a:t>
            </a:r>
            <a:r>
              <a:rPr lang="en-US" altLang="ja-JP" sz="1600" dirty="0" smtClean="0">
                <a:ea typeface="MS PGothic" pitchFamily="34" charset="-128"/>
              </a:rPr>
              <a:t> and </a:t>
            </a:r>
            <a:r>
              <a:rPr lang="en-US" altLang="ja-JP" sz="1600" dirty="0" err="1" smtClean="0">
                <a:ea typeface="MS PGothic" pitchFamily="34" charset="-128"/>
              </a:rPr>
              <a:t>High+High</a:t>
            </a:r>
            <a:endParaRPr lang="en-US" altLang="ja-JP" sz="1600" dirty="0" smtClean="0">
              <a:ea typeface="MS PGothic" pitchFamily="34" charset="-128"/>
            </a:endParaRPr>
          </a:p>
          <a:p>
            <a:pPr>
              <a:buFont typeface="+mj-lt"/>
              <a:buAutoNum type="arabicPeriod"/>
            </a:pPr>
            <a:r>
              <a:rPr lang="en-US" altLang="ja-JP" sz="1600" dirty="0" smtClean="0">
                <a:ea typeface="MS PGothic" pitchFamily="34" charset="-128"/>
              </a:rPr>
              <a:t>MSD discussions are on-going, so support may depend on the outcome, and applicability for new combinations. No discussions on already specified combinations.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ea typeface="MS PGothic" pitchFamily="34" charset="-128"/>
              </a:rPr>
              <a:t>Agreement</a:t>
            </a:r>
            <a:endParaRPr lang="ja-JP" altLang="en-US" dirty="0" smtClean="0">
              <a:ea typeface="MS PGothic" pitchFamily="34" charset="-128"/>
            </a:endParaRPr>
          </a:p>
        </p:txBody>
      </p:sp>
      <p:sp>
        <p:nvSpPr>
          <p:cNvPr id="4099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ja-JP" sz="1600" dirty="0">
                <a:ea typeface="MS PGothic" pitchFamily="34" charset="-128"/>
              </a:rPr>
              <a:t>For 3DL/2UL CA </a:t>
            </a:r>
            <a:r>
              <a:rPr lang="en-US" altLang="ja-JP" sz="1600" dirty="0" smtClean="0">
                <a:ea typeface="MS PGothic" pitchFamily="34" charset="-128"/>
              </a:rPr>
              <a:t>UE that </a:t>
            </a:r>
            <a:r>
              <a:rPr lang="en-US" altLang="ja-JP" sz="1600" dirty="0">
                <a:ea typeface="MS PGothic" pitchFamily="34" charset="-128"/>
              </a:rPr>
              <a:t>supports LL’H or LHH</a:t>
            </a:r>
            <a:r>
              <a:rPr lang="en-US" altLang="ja-JP" sz="1600" dirty="0" smtClean="0">
                <a:ea typeface="MS PGothic" pitchFamily="34" charset="-128"/>
              </a:rPr>
              <a:t>’</a:t>
            </a:r>
          </a:p>
          <a:p>
            <a:pPr>
              <a:buFont typeface="+mj-lt"/>
              <a:buAutoNum type="arabicPeriod"/>
            </a:pPr>
            <a:r>
              <a:rPr lang="en-US" altLang="ja-JP" sz="1600" dirty="0" smtClean="0">
                <a:ea typeface="MS PGothic" pitchFamily="34" charset="-128"/>
              </a:rPr>
              <a:t>All </a:t>
            </a:r>
            <a:r>
              <a:rPr lang="en-US" altLang="ja-JP" sz="1600" dirty="0" err="1" smtClean="0">
                <a:ea typeface="MS PGothic" pitchFamily="34" charset="-128"/>
              </a:rPr>
              <a:t>Low+High</a:t>
            </a:r>
            <a:r>
              <a:rPr lang="en-US" altLang="ja-JP" sz="1600" dirty="0" smtClean="0">
                <a:ea typeface="MS PGothic" pitchFamily="34" charset="-128"/>
              </a:rPr>
              <a:t> 2UL CA combinations shall be supported</a:t>
            </a:r>
          </a:p>
          <a:p>
            <a:pPr lvl="1"/>
            <a:r>
              <a:rPr lang="en-US" altLang="ja-JP" sz="1200" dirty="0" smtClean="0">
                <a:ea typeface="MS PGothic" pitchFamily="34" charset="-128"/>
              </a:rPr>
              <a:t>i.e. LH and L’H in UL for LL’H terminal and LH and LH’ in UL for LHH’ terminal</a:t>
            </a:r>
            <a:endParaRPr lang="en-US" altLang="ja-JP" sz="1200" dirty="0">
              <a:ea typeface="MS PGothic" pitchFamily="34" charset="-128"/>
            </a:endParaRPr>
          </a:p>
          <a:p>
            <a:pPr>
              <a:buFont typeface="+mj-lt"/>
              <a:buAutoNum type="arabicPeriod"/>
            </a:pPr>
            <a:r>
              <a:rPr lang="en-US" altLang="ja-JP" sz="1600" dirty="0" err="1" smtClean="0">
                <a:ea typeface="MS PGothic" pitchFamily="34" charset="-128"/>
              </a:rPr>
              <a:t>Low+Low</a:t>
            </a:r>
            <a:r>
              <a:rPr lang="en-US" altLang="ja-JP" sz="1600" dirty="0" smtClean="0">
                <a:ea typeface="MS PGothic" pitchFamily="34" charset="-128"/>
              </a:rPr>
              <a:t> and </a:t>
            </a:r>
            <a:r>
              <a:rPr lang="en-US" altLang="ja-JP" sz="1600" dirty="0" err="1" smtClean="0">
                <a:ea typeface="MS PGothic" pitchFamily="34" charset="-128"/>
              </a:rPr>
              <a:t>High+High</a:t>
            </a:r>
            <a:r>
              <a:rPr lang="en-US" altLang="ja-JP" sz="1600" dirty="0" smtClean="0">
                <a:ea typeface="MS PGothic" pitchFamily="34" charset="-128"/>
              </a:rPr>
              <a:t> combinations support is optional</a:t>
            </a:r>
          </a:p>
          <a:p>
            <a:pPr>
              <a:buFont typeface="+mj-lt"/>
              <a:buAutoNum type="arabicPeriod"/>
            </a:pPr>
            <a:r>
              <a:rPr lang="en-US" altLang="ja-JP" sz="1600" dirty="0" smtClean="0">
                <a:ea typeface="MS PGothic" pitchFamily="34" charset="-128"/>
              </a:rPr>
              <a:t>If UE supports</a:t>
            </a:r>
            <a:r>
              <a:rPr lang="en-US" altLang="ja-JP" sz="1600" dirty="0">
                <a:ea typeface="MS PGothic" pitchFamily="34" charset="-128"/>
              </a:rPr>
              <a:t> </a:t>
            </a:r>
            <a:r>
              <a:rPr lang="en-US" altLang="ja-JP" sz="1600" dirty="0" err="1">
                <a:ea typeface="MS PGothic" pitchFamily="34" charset="-128"/>
              </a:rPr>
              <a:t>Low+Low</a:t>
            </a:r>
            <a:r>
              <a:rPr lang="en-US" altLang="ja-JP" sz="1600" dirty="0">
                <a:ea typeface="MS PGothic" pitchFamily="34" charset="-128"/>
              </a:rPr>
              <a:t> </a:t>
            </a:r>
            <a:r>
              <a:rPr lang="en-US" altLang="ja-JP" sz="1600" dirty="0" smtClean="0">
                <a:ea typeface="MS PGothic" pitchFamily="34" charset="-128"/>
              </a:rPr>
              <a:t>or </a:t>
            </a:r>
            <a:r>
              <a:rPr lang="en-US" altLang="ja-JP" sz="1600" dirty="0" err="1">
                <a:ea typeface="MS PGothic" pitchFamily="34" charset="-128"/>
              </a:rPr>
              <a:t>High+High</a:t>
            </a:r>
            <a:r>
              <a:rPr lang="en-US" altLang="ja-JP" sz="1600" dirty="0">
                <a:ea typeface="MS PGothic" pitchFamily="34" charset="-128"/>
              </a:rPr>
              <a:t> </a:t>
            </a:r>
            <a:r>
              <a:rPr lang="en-US" altLang="ja-JP" sz="1600" dirty="0" smtClean="0">
                <a:ea typeface="MS PGothic" pitchFamily="34" charset="-128"/>
              </a:rPr>
              <a:t>combinations in UL, then UE shall support </a:t>
            </a:r>
            <a:r>
              <a:rPr lang="en-US" altLang="ja-JP" sz="1600" dirty="0" err="1" smtClean="0">
                <a:ea typeface="MS PGothic" pitchFamily="34" charset="-128"/>
              </a:rPr>
              <a:t>Low+High</a:t>
            </a:r>
            <a:r>
              <a:rPr lang="en-US" altLang="ja-JP" sz="1600" dirty="0" smtClean="0">
                <a:ea typeface="MS PGothic" pitchFamily="34" charset="-128"/>
              </a:rPr>
              <a:t> combinations</a:t>
            </a:r>
          </a:p>
          <a:p>
            <a:pPr>
              <a:buFont typeface="+mj-lt"/>
              <a:buAutoNum type="arabicPeriod"/>
            </a:pPr>
            <a:r>
              <a:rPr lang="en-US" altLang="ja-JP" sz="1600" dirty="0" smtClean="0">
                <a:ea typeface="MS PGothic" pitchFamily="34" charset="-128"/>
              </a:rPr>
              <a:t>The above applies for 2UL combinations without IMD issues or close proximity </a:t>
            </a:r>
            <a:r>
              <a:rPr lang="en-US" altLang="ja-JP" sz="1600" dirty="0" err="1" smtClean="0">
                <a:ea typeface="MS PGothic" pitchFamily="34" charset="-128"/>
              </a:rPr>
              <a:t>tx-rx</a:t>
            </a:r>
            <a:endParaRPr lang="en-US" altLang="ja-JP" sz="1600" dirty="0" smtClean="0">
              <a:ea typeface="MS PGothic" pitchFamily="34" charset="-128"/>
            </a:endParaRPr>
          </a:p>
          <a:p>
            <a:pPr>
              <a:buFont typeface="+mj-lt"/>
              <a:buAutoNum type="arabicPeriod"/>
            </a:pPr>
            <a:r>
              <a:rPr lang="en-US" altLang="ja-JP" sz="1600" dirty="0" smtClean="0">
                <a:ea typeface="MS PGothic" pitchFamily="34" charset="-128"/>
              </a:rPr>
              <a:t>For close proximity </a:t>
            </a:r>
            <a:r>
              <a:rPr lang="en-US" altLang="ja-JP" sz="1600" dirty="0" err="1" smtClean="0">
                <a:ea typeface="MS PGothic" pitchFamily="34" charset="-128"/>
              </a:rPr>
              <a:t>tx-rx</a:t>
            </a:r>
            <a:r>
              <a:rPr lang="en-US" altLang="ja-JP" sz="1600" dirty="0" smtClean="0">
                <a:ea typeface="MS PGothic" pitchFamily="34" charset="-128"/>
              </a:rPr>
              <a:t> combinations, this is related to Pcell discussion. So support is FFS</a:t>
            </a:r>
          </a:p>
          <a:p>
            <a:pPr>
              <a:buFont typeface="+mj-lt"/>
              <a:buAutoNum type="arabicPeriod"/>
            </a:pPr>
            <a:r>
              <a:rPr lang="en-US" altLang="ja-JP" sz="1600" dirty="0" smtClean="0">
                <a:ea typeface="MS PGothic" pitchFamily="34" charset="-128"/>
              </a:rPr>
              <a:t>For 2UL combinations with harmonic issues, this is related to Pcell discussion. So support is FFS</a:t>
            </a:r>
          </a:p>
          <a:p>
            <a:pPr>
              <a:buFont typeface="+mj-lt"/>
              <a:buAutoNum type="arabicPeriod"/>
            </a:pPr>
            <a:r>
              <a:rPr lang="en-US" altLang="ja-JP" sz="1600" dirty="0" smtClean="0">
                <a:ea typeface="MS PGothic" pitchFamily="34" charset="-128"/>
              </a:rPr>
              <a:t>For 2UL combinations with IMD issues, support is optional</a:t>
            </a:r>
          </a:p>
          <a:p>
            <a:pPr>
              <a:buFont typeface="+mj-lt"/>
              <a:buAutoNum type="arabicPeriod"/>
            </a:pPr>
            <a:r>
              <a:rPr lang="en-GB" altLang="ja-JP" sz="1600" dirty="0">
                <a:ea typeface="MS PGothic" pitchFamily="34" charset="-128"/>
              </a:rPr>
              <a:t>It is also expected that as the state-of-the-art technology evolves in the future, </a:t>
            </a:r>
            <a:r>
              <a:rPr lang="en-GB" altLang="ja-JP" sz="1600" dirty="0" smtClean="0">
                <a:ea typeface="MS PGothic" pitchFamily="34" charset="-128"/>
              </a:rPr>
              <a:t>mandatory support of 2UL combinations with IMD issues can be possible.</a:t>
            </a:r>
          </a:p>
          <a:p>
            <a:pPr>
              <a:buFont typeface="+mj-lt"/>
              <a:buAutoNum type="arabicPeriod"/>
            </a:pPr>
            <a:r>
              <a:rPr lang="en-US" altLang="ja-JP" sz="1600" dirty="0" smtClean="0">
                <a:ea typeface="MS PGothic" pitchFamily="34" charset="-128"/>
              </a:rPr>
              <a:t>Agreement is to capture this in the specification. TBC how to do it. Aim August meeting to introduce in the spec</a:t>
            </a:r>
          </a:p>
        </p:txBody>
      </p:sp>
    </p:spTree>
    <p:extLst>
      <p:ext uri="{BB962C8B-B14F-4D97-AF65-F5344CB8AC3E}">
        <p14:creationId xmlns:p14="http://schemas.microsoft.com/office/powerpoint/2010/main" val="38570205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566</Words>
  <Application>Microsoft Office PowerPoint</Application>
  <PresentationFormat>On-screen Show (4:3)</PresentationFormat>
  <Paragraphs>30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​​テーマ</vt:lpstr>
      <vt:lpstr>Way forward for 3DL/2UL support</vt:lpstr>
      <vt:lpstr>Background</vt:lpstr>
      <vt:lpstr>Discussion</vt:lpstr>
      <vt:lpstr>Agreement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how to introduce 3DL/1UL combinations to TS36.104/141</dc:title>
  <dc:creator>5653225</dc:creator>
  <cp:lastModifiedBy>Anaya, Luis, Vodafone Group (lanayac)</cp:lastModifiedBy>
  <cp:revision>243</cp:revision>
  <dcterms:created xsi:type="dcterms:W3CDTF">2014-04-03T00:17:36Z</dcterms:created>
  <dcterms:modified xsi:type="dcterms:W3CDTF">2015-05-29T06:26:11Z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1423687252</vt:lpwstr>
  </property>
</Properties>
</file>