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92" r:id="rId3"/>
    <p:sldId id="283" r:id="rId4"/>
    <p:sldId id="285" r:id="rId5"/>
    <p:sldId id="286" r:id="rId6"/>
    <p:sldId id="287" r:id="rId7"/>
    <p:sldId id="291" r:id="rId8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88D835F-19E7-4E88-87D9-361558BBD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6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8E8D9CF-E7AB-4E54-BAC2-2903FDF0CE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6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9pPr>
          </a:lstStyle>
          <a:p>
            <a:pPr eaLnBrk="1" hangingPunct="1"/>
            <a:fld id="{DFA9ABB9-9759-49AE-B2D3-EE9B89CE9211}" type="slidenum">
              <a:rPr lang="en-US" altLang="en-US" smtClean="0">
                <a:latin typeface="Arial" pitchFamily="34" charset="0"/>
              </a:rPr>
              <a:pPr eaLnBrk="1" hangingPunct="1"/>
              <a:t>1</a:t>
            </a:fld>
            <a:endParaRPr lang="en-US" altLang="en-US" smtClean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00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065E3-F2CD-4387-B9B8-1A78121C527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7462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D2DF-D6F1-406F-8732-63A2F423CDE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9284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573-A419-4EA4-876C-059BE833935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26722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5456-A264-4EAB-8FA0-68A937FDEA4D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49034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F82A3-1F2D-4A1C-B252-1430E4845EE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71931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EDF6-2643-4421-AB02-91B04DD304B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15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9C0A-737B-4E8B-9CAD-EB1BBF44958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56800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5165-74B6-4C2E-8C0F-B94A41727A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817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16D-9465-4F03-9BCC-83739AE3719B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2045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1996-8E32-48BA-BEE7-47041B35FE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8673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70293-F96B-41B0-94E0-FAF65B59CD5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19070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0B0384B-489B-4AC6-991A-FE340CBEEDD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382000" cy="3200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CRS-IM PDSCH demodulation</a:t>
            </a:r>
            <a:endParaRPr lang="en-US" alt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r>
              <a:rPr lang="en-US" altLang="en-US" dirty="0" smtClean="0"/>
              <a:t>Ericsson</a:t>
            </a:r>
            <a:r>
              <a:rPr lang="en-US" altLang="en-US" dirty="0" smtClean="0"/>
              <a:t>, Nokia networks, Huawei</a:t>
            </a:r>
            <a:endParaRPr lang="en-US" altLang="en-US" dirty="0" smtClean="0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22860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R4-153898</a:t>
            </a:r>
            <a:endParaRPr lang="en-US" altLang="zh-CN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75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fi-FI" b="1" dirty="0"/>
              <a:t>Fukuoka, Japan, May 25~May 29, 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cases for non-TM10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05400"/>
          </a:xfrm>
        </p:spPr>
        <p:txBody>
          <a:bodyPr/>
          <a:lstStyle/>
          <a:p>
            <a:pPr algn="just"/>
            <a:r>
              <a:rPr lang="en-US" sz="2800" dirty="0" smtClean="0"/>
              <a:t>Test cases for the non-TM10 gain test</a:t>
            </a:r>
          </a:p>
          <a:p>
            <a:pPr lvl="1" algn="just"/>
            <a:r>
              <a:rPr lang="en-US" sz="2000" dirty="0" smtClean="0"/>
              <a:t>TM9/TM9/TM9</a:t>
            </a:r>
          </a:p>
          <a:p>
            <a:pPr lvl="1" algn="just"/>
            <a:r>
              <a:rPr lang="en-US" altLang="zh-CN" sz="2400" dirty="0"/>
              <a:t>At least one CRS-based transmission mode among the following TMs</a:t>
            </a:r>
            <a:r>
              <a:rPr lang="en-US" altLang="zh-CN" sz="2400" dirty="0" smtClean="0"/>
              <a:t>:</a:t>
            </a:r>
            <a:endParaRPr lang="en-US" sz="2000" dirty="0" smtClean="0"/>
          </a:p>
          <a:p>
            <a:pPr lvl="2" algn="just"/>
            <a:r>
              <a:rPr lang="en-US" altLang="zh-CN" sz="1600" dirty="0" smtClean="0"/>
              <a:t>TM2/TM3/TM3</a:t>
            </a:r>
            <a:endParaRPr lang="en-US" altLang="zh-CN" sz="1600" dirty="0"/>
          </a:p>
          <a:p>
            <a:pPr lvl="2" algn="just"/>
            <a:r>
              <a:rPr lang="en-US" altLang="zh-CN" sz="1600" dirty="0" smtClean="0"/>
              <a:t>TM3/TM3/TM3</a:t>
            </a:r>
            <a:endParaRPr lang="en-US" altLang="zh-CN" sz="1600" dirty="0"/>
          </a:p>
          <a:p>
            <a:pPr lvl="2" algn="just"/>
            <a:r>
              <a:rPr lang="en-US" altLang="zh-CN" sz="1600" dirty="0" smtClean="0"/>
              <a:t>TM4/TM4/TM4</a:t>
            </a:r>
          </a:p>
          <a:p>
            <a:pPr algn="just"/>
            <a:r>
              <a:rPr lang="en-US" sz="2400" dirty="0" smtClean="0"/>
              <a:t>FFS: Test </a:t>
            </a:r>
            <a:r>
              <a:rPr lang="en-US" sz="2400" dirty="0" smtClean="0"/>
              <a:t>cases for the robustness test </a:t>
            </a:r>
            <a:endParaRPr lang="en-US" sz="2400" dirty="0" smtClean="0"/>
          </a:p>
          <a:p>
            <a:pPr algn="just"/>
            <a:r>
              <a:rPr lang="en-US" altLang="zh-CN" sz="2000" dirty="0" smtClean="0"/>
              <a:t>Note</a:t>
            </a:r>
            <a:r>
              <a:rPr lang="en-US" altLang="zh-CN" sz="2000" dirty="0"/>
              <a:t>: The corresponding interference model is referred to clause B.5 of 36.101</a:t>
            </a:r>
            <a:r>
              <a:rPr lang="en-US" altLang="zh-CN" sz="2000" dirty="0" smtClean="0"/>
              <a:t>.</a:t>
            </a:r>
          </a:p>
          <a:p>
            <a:pPr marL="342900" lvl="1" indent="-342900" algn="just">
              <a:buFontTx/>
              <a:buChar char="•"/>
            </a:pPr>
            <a:r>
              <a:rPr lang="en-US" altLang="zh-CN" sz="2000" dirty="0"/>
              <a:t>Apply EVA5 low correlation channel to both serving and interference cells.</a:t>
            </a:r>
          </a:p>
          <a:p>
            <a:pPr marL="342900" lvl="1" indent="-342900" algn="just">
              <a:buFontTx/>
              <a:buChar char="•"/>
            </a:pPr>
            <a:endParaRPr lang="en-US" altLang="zh-CN" sz="2000" dirty="0">
              <a:solidFill>
                <a:srgbClr val="FF0000"/>
              </a:solidFill>
            </a:endParaRPr>
          </a:p>
          <a:p>
            <a:pPr algn="just"/>
            <a:endParaRPr lang="en-US" sz="2400" dirty="0" smtClean="0">
              <a:solidFill>
                <a:srgbClr val="FF0000"/>
              </a:solidFill>
            </a:endParaRPr>
          </a:p>
          <a:p>
            <a:pPr algn="just"/>
            <a:endParaRPr lang="en-US" sz="2400" dirty="0" smtClean="0">
              <a:solidFill>
                <a:srgbClr val="FF0000"/>
              </a:solidFill>
            </a:endParaRPr>
          </a:p>
          <a:p>
            <a:pPr algn="just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0462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Serving cell MCS for non-TM10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257800"/>
          </a:xfrm>
        </p:spPr>
        <p:txBody>
          <a:bodyPr/>
          <a:lstStyle/>
          <a:p>
            <a:pPr algn="just"/>
            <a:r>
              <a:rPr lang="en-US" sz="3600" dirty="0"/>
              <a:t>For the gain </a:t>
            </a:r>
            <a:r>
              <a:rPr lang="en-US" sz="3600" dirty="0" smtClean="0"/>
              <a:t>test</a:t>
            </a:r>
          </a:p>
          <a:p>
            <a:pPr lvl="1" algn="just"/>
            <a:r>
              <a:rPr lang="en-US" dirty="0" smtClean="0"/>
              <a:t>MCS = [18 or16</a:t>
            </a:r>
            <a:r>
              <a:rPr lang="en-US" dirty="0"/>
              <a:t> </a:t>
            </a:r>
            <a:r>
              <a:rPr lang="en-US" dirty="0" smtClean="0"/>
              <a:t>or 14] </a:t>
            </a:r>
          </a:p>
          <a:p>
            <a:pPr algn="just"/>
            <a:r>
              <a:rPr lang="en-US" dirty="0" smtClean="0"/>
              <a:t>Companies are encouraged to provide simulation results for these MCS. MCS will be decided in the next meeting.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FFS: For </a:t>
            </a:r>
            <a:r>
              <a:rPr lang="en-US" dirty="0" smtClean="0"/>
              <a:t>the robustness </a:t>
            </a:r>
            <a:r>
              <a:rPr lang="en-US" dirty="0" smtClean="0"/>
              <a:t>test</a:t>
            </a:r>
          </a:p>
          <a:p>
            <a:pPr marL="457200" lvl="1" indent="0" algn="just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94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cases for non-TM10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05400"/>
          </a:xfrm>
        </p:spPr>
        <p:txBody>
          <a:bodyPr/>
          <a:lstStyle/>
          <a:p>
            <a:pPr algn="just"/>
            <a:r>
              <a:rPr lang="en-US" sz="2800" dirty="0" smtClean="0"/>
              <a:t>Test cases for the non-TM10 gain test</a:t>
            </a:r>
          </a:p>
          <a:p>
            <a:pPr lvl="1" algn="just"/>
            <a:r>
              <a:rPr lang="en-US" sz="2000" dirty="0" smtClean="0"/>
              <a:t>TM9/TM9/TM9</a:t>
            </a:r>
          </a:p>
          <a:p>
            <a:pPr lvl="1" algn="just"/>
            <a:r>
              <a:rPr lang="en-US" altLang="zh-CN" sz="2400" dirty="0"/>
              <a:t>At least one CRS-based transmission mode among the following TMs</a:t>
            </a:r>
            <a:r>
              <a:rPr lang="en-US" altLang="zh-CN" sz="2400" dirty="0" smtClean="0"/>
              <a:t>:</a:t>
            </a:r>
            <a:endParaRPr lang="en-US" sz="2000" dirty="0" smtClean="0"/>
          </a:p>
          <a:p>
            <a:pPr lvl="2" algn="just"/>
            <a:r>
              <a:rPr lang="en-US" altLang="zh-CN" sz="1600" dirty="0" smtClean="0"/>
              <a:t>TM2/TM3/TM3</a:t>
            </a:r>
            <a:endParaRPr lang="en-US" altLang="zh-CN" sz="1600" dirty="0"/>
          </a:p>
          <a:p>
            <a:pPr lvl="2" algn="just"/>
            <a:r>
              <a:rPr lang="en-US" altLang="zh-CN" sz="1600" dirty="0" smtClean="0"/>
              <a:t>TM3/TM3/TM3</a:t>
            </a:r>
            <a:endParaRPr lang="en-US" altLang="zh-CN" sz="1600" dirty="0"/>
          </a:p>
          <a:p>
            <a:pPr lvl="2" algn="just"/>
            <a:r>
              <a:rPr lang="en-US" altLang="zh-CN" sz="1600" dirty="0" smtClean="0"/>
              <a:t>TM4/TM4/TM4</a:t>
            </a:r>
          </a:p>
          <a:p>
            <a:pPr algn="just"/>
            <a:r>
              <a:rPr lang="en-US" sz="2400" dirty="0" smtClean="0"/>
              <a:t>FFS: Test </a:t>
            </a:r>
            <a:r>
              <a:rPr lang="en-US" sz="2400" dirty="0" smtClean="0"/>
              <a:t>cases for the robustness </a:t>
            </a:r>
            <a:r>
              <a:rPr lang="en-US" sz="2400" dirty="0" smtClean="0"/>
              <a:t>test</a:t>
            </a:r>
          </a:p>
          <a:p>
            <a:pPr marL="0" indent="0" algn="just">
              <a:buNone/>
            </a:pPr>
            <a:endParaRPr lang="en-US" sz="2000" dirty="0" smtClean="0"/>
          </a:p>
          <a:p>
            <a:pPr marL="342900" lvl="1" indent="-342900" algn="just">
              <a:buFontTx/>
              <a:buChar char="•"/>
            </a:pPr>
            <a:r>
              <a:rPr lang="en-US" altLang="zh-CN" sz="2000" dirty="0" smtClean="0"/>
              <a:t>Note: The corresponding interference model is referred to clause B.5 of 36.101.</a:t>
            </a:r>
          </a:p>
          <a:p>
            <a:pPr marL="342900" lvl="1" indent="-342900" algn="just">
              <a:buFontTx/>
              <a:buChar char="•"/>
            </a:pPr>
            <a:r>
              <a:rPr lang="en-US" altLang="zh-CN" sz="2000" dirty="0" smtClean="0"/>
              <a:t>Apply </a:t>
            </a:r>
            <a:r>
              <a:rPr lang="en-US" altLang="zh-CN" sz="2000" dirty="0"/>
              <a:t>EVA5 low correlation channel to both serving and interference cells.</a:t>
            </a:r>
          </a:p>
          <a:p>
            <a:pPr marL="342900" lvl="1" indent="-342900" algn="just">
              <a:buFontTx/>
              <a:buChar char="•"/>
            </a:pPr>
            <a:endParaRPr lang="en-US" altLang="zh-CN" sz="2000" dirty="0">
              <a:solidFill>
                <a:srgbClr val="FF0000"/>
              </a:solidFill>
            </a:endParaRPr>
          </a:p>
          <a:p>
            <a:pPr algn="just"/>
            <a:endParaRPr lang="en-US" sz="2400" dirty="0" smtClean="0">
              <a:solidFill>
                <a:srgbClr val="FF0000"/>
              </a:solidFill>
            </a:endParaRPr>
          </a:p>
          <a:p>
            <a:pPr algn="just"/>
            <a:endParaRPr lang="en-US" sz="2400" dirty="0" smtClean="0">
              <a:solidFill>
                <a:srgbClr val="FF0000"/>
              </a:solidFill>
            </a:endParaRPr>
          </a:p>
          <a:p>
            <a:pPr algn="just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5778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setup for TM10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r>
              <a:rPr lang="en-US" altLang="zh-CN" sz="2000" dirty="0"/>
              <a:t>PDSCH </a:t>
            </a:r>
            <a:r>
              <a:rPr lang="en-US" altLang="zh-CN" sz="2000" dirty="0" smtClean="0"/>
              <a:t>scheduling</a:t>
            </a:r>
          </a:p>
          <a:p>
            <a:pPr lvl="1" algn="just"/>
            <a:r>
              <a:rPr lang="en-US" altLang="zh-CN" sz="1800" dirty="0"/>
              <a:t>Option 1: PDSCH is </a:t>
            </a:r>
            <a:r>
              <a:rPr lang="en-US" altLang="zh-CN" sz="1800" dirty="0" smtClean="0"/>
              <a:t>static scheduled </a:t>
            </a:r>
            <a:r>
              <a:rPr lang="en-US" altLang="zh-CN" sz="1800" dirty="0"/>
              <a:t>from non-serving TP within </a:t>
            </a:r>
            <a:r>
              <a:rPr lang="en-US" altLang="zh-CN" sz="1800" dirty="0" err="1"/>
              <a:t>CoMP</a:t>
            </a:r>
            <a:r>
              <a:rPr lang="en-US" altLang="zh-CN" sz="1800" dirty="0"/>
              <a:t> set </a:t>
            </a:r>
            <a:endParaRPr lang="zh-CN" altLang="zh-CN" sz="1800" dirty="0"/>
          </a:p>
          <a:p>
            <a:pPr lvl="1" algn="just"/>
            <a:r>
              <a:rPr lang="en-US" altLang="zh-CN" sz="1800" dirty="0"/>
              <a:t>Option 2: DPS, i.e., TP for PDSCH transmission is dynamically changed between two TPs within </a:t>
            </a:r>
            <a:r>
              <a:rPr lang="en-US" altLang="zh-CN" sz="1800" dirty="0" err="1"/>
              <a:t>CoMP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set</a:t>
            </a:r>
          </a:p>
          <a:p>
            <a:pPr algn="just"/>
            <a:r>
              <a:rPr lang="en-US" altLang="zh-CN" sz="2000" dirty="0" smtClean="0"/>
              <a:t>Interference modelling for the TP within the </a:t>
            </a:r>
            <a:r>
              <a:rPr lang="en-US" altLang="zh-CN" sz="2000" dirty="0" err="1" smtClean="0"/>
              <a:t>CoMP</a:t>
            </a:r>
            <a:r>
              <a:rPr lang="en-US" altLang="zh-CN" sz="2000" dirty="0" smtClean="0"/>
              <a:t> set</a:t>
            </a:r>
          </a:p>
          <a:p>
            <a:pPr lvl="1" algn="just"/>
            <a:r>
              <a:rPr lang="en-US" altLang="zh-CN" sz="1800" dirty="0" smtClean="0"/>
              <a:t>Option 1: blanking</a:t>
            </a:r>
          </a:p>
          <a:p>
            <a:pPr lvl="1" algn="just"/>
            <a:r>
              <a:rPr lang="en-US" altLang="zh-CN" sz="1800" dirty="0" smtClean="0"/>
              <a:t>Option 2: Partial load with fixed RU</a:t>
            </a:r>
          </a:p>
          <a:p>
            <a:pPr algn="just"/>
            <a:r>
              <a:rPr lang="en-US" altLang="zh-CN" sz="2000" dirty="0"/>
              <a:t>Interference modelling for the TP outside the </a:t>
            </a:r>
            <a:r>
              <a:rPr lang="en-US" altLang="zh-CN" sz="2000" dirty="0" err="1"/>
              <a:t>CoMP</a:t>
            </a:r>
            <a:r>
              <a:rPr lang="en-US" altLang="zh-CN" sz="2000" dirty="0"/>
              <a:t> set</a:t>
            </a:r>
          </a:p>
          <a:p>
            <a:pPr lvl="1" algn="just"/>
            <a:r>
              <a:rPr lang="en-US" altLang="zh-CN" sz="2000" dirty="0" smtClean="0"/>
              <a:t>Partial load with lower RU (i.e., 20% or 10%)</a:t>
            </a:r>
          </a:p>
          <a:p>
            <a:pPr algn="just"/>
            <a:r>
              <a:rPr lang="en-US" altLang="zh-CN" sz="2000" dirty="0" smtClean="0"/>
              <a:t>Transmission mode for the TPs</a:t>
            </a:r>
          </a:p>
          <a:p>
            <a:pPr lvl="1" algn="just"/>
            <a:r>
              <a:rPr lang="en-US" altLang="zh-CN" sz="1800" dirty="0" smtClean="0"/>
              <a:t>Option 1: TM10/TM10/TM10</a:t>
            </a:r>
          </a:p>
          <a:p>
            <a:pPr lvl="1" algn="just"/>
            <a:r>
              <a:rPr lang="en-US" altLang="zh-CN" sz="1800" dirty="0" smtClean="0"/>
              <a:t>Option 2: TM10/TM10/TM9</a:t>
            </a:r>
          </a:p>
          <a:p>
            <a:pPr lvl="1" algn="just"/>
            <a:r>
              <a:rPr lang="en-US" altLang="zh-CN" sz="1800" dirty="0" smtClean="0"/>
              <a:t>Note: TP1, 2 is within COMP set and TP3 is outside COMP set</a:t>
            </a:r>
          </a:p>
        </p:txBody>
      </p:sp>
    </p:spTree>
    <p:extLst>
      <p:ext uri="{BB962C8B-B14F-4D97-AF65-F5344CB8AC3E}">
        <p14:creationId xmlns:p14="http://schemas.microsoft.com/office/powerpoint/2010/main" val="419435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setup for TM10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The minimum requirements shall be based on 2-cell generic CRS-IC</a:t>
            </a:r>
          </a:p>
          <a:p>
            <a:pPr algn="just"/>
            <a:r>
              <a:rPr lang="en-US" altLang="zh-CN" sz="2800" dirty="0" smtClean="0"/>
              <a:t>The inference profile shall be decided conditioned on:</a:t>
            </a:r>
          </a:p>
          <a:p>
            <a:pPr lvl="1" algn="just"/>
            <a:r>
              <a:rPr lang="en-US" altLang="zh-CN" sz="2000" dirty="0" smtClean="0"/>
              <a:t>All the aggressor cells are detectable</a:t>
            </a:r>
          </a:p>
          <a:p>
            <a:pPr lvl="1" algn="just"/>
            <a:r>
              <a:rPr lang="en-US" altLang="zh-CN" sz="2000" dirty="0" smtClean="0"/>
              <a:t>FFS: Minimum adjustment to the homogeneous network interference profile. It can be used to differentiate 2-cell CRS-IC and 1-cell CRS-IC</a:t>
            </a:r>
          </a:p>
          <a:p>
            <a:pPr lvl="2" algn="just"/>
            <a:r>
              <a:rPr lang="en-US" altLang="zh-CN" sz="2000" dirty="0" smtClean="0"/>
              <a:t>Method for differentiation is FFS.  </a:t>
            </a:r>
          </a:p>
          <a:p>
            <a:pPr lvl="2" algn="just"/>
            <a:endParaRPr lang="en-US" altLang="zh-CN" sz="2000" dirty="0" smtClean="0">
              <a:solidFill>
                <a:srgbClr val="00B050"/>
              </a:solidFill>
            </a:endParaRPr>
          </a:p>
          <a:p>
            <a:pPr lvl="2" algn="just"/>
            <a:endParaRPr lang="en-US" altLang="zh-CN" sz="2000" dirty="0">
              <a:solidFill>
                <a:srgbClr val="00B050"/>
              </a:solidFill>
            </a:endParaRPr>
          </a:p>
          <a:p>
            <a:pPr lvl="2" algn="just"/>
            <a:endParaRPr lang="en-US" altLang="zh-CN" sz="2000" dirty="0" smtClean="0">
              <a:solidFill>
                <a:srgbClr val="00B050"/>
              </a:solidFill>
            </a:endParaRPr>
          </a:p>
          <a:p>
            <a:pPr lvl="2" algn="just"/>
            <a:endParaRPr lang="en-US" altLang="zh-CN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97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Signaling and capability issue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just"/>
            <a:r>
              <a:rPr lang="en-US" sz="2000" dirty="0" smtClean="0"/>
              <a:t>FFS : Companies are encouraged to study the following issues:</a:t>
            </a:r>
          </a:p>
          <a:p>
            <a:pPr lvl="1" algn="just"/>
            <a:r>
              <a:rPr lang="en-US" altLang="zh-CN" sz="1800" dirty="0"/>
              <a:t>Whether “CRS-</a:t>
            </a:r>
            <a:r>
              <a:rPr lang="en-US" altLang="zh-CN" sz="1800" dirty="0" err="1"/>
              <a:t>AssistanceInfo</a:t>
            </a:r>
            <a:r>
              <a:rPr lang="en-US" altLang="zh-CN" sz="1800" dirty="0"/>
              <a:t>” is required as the assistance information to trigger CRS-IM receiver</a:t>
            </a:r>
            <a:r>
              <a:rPr lang="en-US" altLang="zh-CN" sz="1800" dirty="0" smtClean="0"/>
              <a:t>?</a:t>
            </a:r>
          </a:p>
          <a:p>
            <a:pPr lvl="1" algn="just"/>
            <a:r>
              <a:rPr lang="en-US" altLang="zh-CN" sz="1800" dirty="0" smtClean="0"/>
              <a:t>Whether and how to extend the CRS-IM receiver to </a:t>
            </a:r>
            <a:r>
              <a:rPr lang="en-US" altLang="zh-CN" sz="1800" dirty="0" err="1" smtClean="0"/>
              <a:t>Scell</a:t>
            </a:r>
            <a:r>
              <a:rPr lang="en-US" altLang="zh-CN" sz="1800" dirty="0" smtClean="0"/>
              <a:t>?</a:t>
            </a:r>
          </a:p>
          <a:p>
            <a:pPr lvl="1" algn="just"/>
            <a:r>
              <a:rPr lang="en-US" altLang="zh-CN" sz="1800" dirty="0" smtClean="0"/>
              <a:t>Whether to define capability signaling for CRS-IM feature</a:t>
            </a:r>
          </a:p>
          <a:p>
            <a:pPr lvl="1" algn="just"/>
            <a:r>
              <a:rPr lang="en-US" altLang="zh-CN" sz="1800" dirty="0" smtClean="0"/>
              <a:t>In case, RAN4 agrees on the need for capability signaling for CRS-IM</a:t>
            </a:r>
          </a:p>
          <a:p>
            <a:pPr lvl="2" algn="just"/>
            <a:r>
              <a:rPr lang="en-US" altLang="zh-CN" sz="1600" dirty="0" smtClean="0"/>
              <a:t>How to define capability signaling</a:t>
            </a:r>
            <a:endParaRPr lang="en-GB" altLang="zh-CN" sz="1600" dirty="0" smtClean="0"/>
          </a:p>
          <a:p>
            <a:pPr lvl="2" algn="just"/>
            <a:r>
              <a:rPr lang="en-US" sz="1600" dirty="0"/>
              <a:t>How to handle different UE capability with </a:t>
            </a:r>
            <a:r>
              <a:rPr lang="en-GB" altLang="zh-CN" sz="1600" dirty="0"/>
              <a:t>crs-InterfHandl-r11 or naics-Capability-List-r12?</a:t>
            </a:r>
            <a:endParaRPr lang="en-US" sz="1600" dirty="0"/>
          </a:p>
          <a:p>
            <a:pPr lvl="2" algn="just"/>
            <a:r>
              <a:rPr lang="en-US" altLang="zh-CN" sz="1600" dirty="0" smtClean="0"/>
              <a:t>How to handle CRS-IC capability for CA?</a:t>
            </a:r>
          </a:p>
          <a:p>
            <a:pPr algn="just"/>
            <a:r>
              <a:rPr lang="en-US" altLang="zh-CN" sz="2400" dirty="0" smtClean="0"/>
              <a:t>There is no CA test case for CRS-IC. </a:t>
            </a:r>
          </a:p>
        </p:txBody>
      </p:sp>
    </p:spTree>
    <p:extLst>
      <p:ext uri="{BB962C8B-B14F-4D97-AF65-F5344CB8AC3E}">
        <p14:creationId xmlns:p14="http://schemas.microsoft.com/office/powerpoint/2010/main" val="6893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4-14xxxx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R4-14xxxx</Template>
  <TotalTime>1030</TotalTime>
  <Words>453</Words>
  <Application>Microsoft Office PowerPoint</Application>
  <PresentationFormat>On-screen Show (4:3)</PresentationFormat>
  <Paragraphs>68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R4-14xxxx</vt:lpstr>
      <vt:lpstr>WF on CRS-IM PDSCH demodulation</vt:lpstr>
      <vt:lpstr>Test cases for non-TM10</vt:lpstr>
      <vt:lpstr>Serving cell MCS for non-TM10</vt:lpstr>
      <vt:lpstr>Test cases for non-TM10</vt:lpstr>
      <vt:lpstr>Test setup for TM10</vt:lpstr>
      <vt:lpstr>Test setup for TM10</vt:lpstr>
      <vt:lpstr>Signaling and capability issue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Shaohua Li</dc:creator>
  <cp:keywords>3GPP TSG-RAN WG4</cp:keywords>
  <cp:lastModifiedBy>Shaohua Li</cp:lastModifiedBy>
  <cp:revision>289</cp:revision>
  <dcterms:created xsi:type="dcterms:W3CDTF">2015-02-11T14:20:53Z</dcterms:created>
  <dcterms:modified xsi:type="dcterms:W3CDTF">2015-05-29T03:53:09Z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(4)qZfsaDQskLvcQDJoc5voRkH3Ex+mYBrOSX1mq+96Nfm8ZBZe7KzJzQYMYRVkS0/4CKqSkxXW_x000d_
3rhrZ7P1364rxANU2f6iPhrNTHSvq6MJcmyy3pw6vjZY1+oBW9bk98dtF+fEsjX1oa84SUzG_x000d_
nbUP3ymEn2n54Dh94HZiD8I7uHl7yzu/4UneJIfv4bN1paOGDZZt2UWdPp9n7rFvodklaZRG_x000d_
gwMxspUDvVLBP4quAh</vt:lpwstr>
  </property>
  <property fmtid="{D5CDD505-2E9C-101B-9397-08002B2CF9AE}" pid="3" name="_new_ms_pID_725431">
    <vt:lpwstr>+xDdcavk5NquIuxLi1HHNE3XOZMUwahPf07I3IMm8I/SX0U6lycTGV_x000d_
2AWOgmeQ+bN/np0rNRjiaGozHTi897LT48qx43enIIcWINbB4zfxUYQDOwELV6JdUrZNFQil_x000d_
fMAfuktuHOCBfRtKULvx3kmJYiWR0gRfFxNWIyxDGpW2Fw7B+JKB2YO2NYN1Jj7WKJLUogt4_x000d_
XoXbCKsO8hmPZbXlDT0SVDVsY0Bv3/fONOx8</vt:lpwstr>
  </property>
  <property fmtid="{D5CDD505-2E9C-101B-9397-08002B2CF9AE}" pid="4" name="_new_ms_pID_725432">
    <vt:lpwstr>qi7fA00hESVi/6/X8IVVq4wqiBuwp0v0zFkF_x000d_
3h06YsDRkmeu3f283kH3jrQf5fs3NvH8B6AGQdCif/0Ndw+vFxQS7p7gqGd1Gh4R1Edmnq3T_x000d_
HbLzx334vJ69yCX5MN97M2Xi/0JExulm7aWmqoAvoTmylpPhzvpEeuhVXjvCGAo7qXr8Oip5_x000d_
1ma3LdzQ44fzx1GO68vM85Aolx8pLfMIeQxP/6PDesIdq9z/tzC/TQ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m5</vt:lpwstr>
  </property>
  <property fmtid="{D5CDD505-2E9C-101B-9397-08002B2CF9AE}" pid="9" name="_new_ms_pID_725433_00">
    <vt:lpwstr>_new_ms_pID_725433</vt:lpwstr>
  </property>
  <property fmtid="{D5CDD505-2E9C-101B-9397-08002B2CF9AE}" pid="10" name="sflag">
    <vt:lpwstr>1423744628</vt:lpwstr>
  </property>
  <property fmtid="{D5CDD505-2E9C-101B-9397-08002B2CF9AE}" pid="11" name="_NewReviewCycle">
    <vt:lpwstr/>
  </property>
</Properties>
</file>