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3" r:id="rId5"/>
    <p:sldId id="261" r:id="rId6"/>
    <p:sldId id="259" r:id="rId7"/>
    <p:sldId id="264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92393" autoAdjust="0"/>
  </p:normalViewPr>
  <p:slideViewPr>
    <p:cSldViewPr>
      <p:cViewPr>
        <p:scale>
          <a:sx n="100" d="100"/>
          <a:sy n="100" d="100"/>
        </p:scale>
        <p:origin x="-522" y="11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CA_3A-40A/CA_3A-40C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z="2400" dirty="0" smtClean="0"/>
              <a:t>Huawei, </a:t>
            </a:r>
            <a:r>
              <a:rPr lang="en-US" altLang="zh-CN" sz="2400" dirty="0" smtClean="0"/>
              <a:t>Hisilicon, </a:t>
            </a:r>
            <a:r>
              <a:rPr lang="en-US" altLang="zh-CN" sz="2400" dirty="0" smtClean="0"/>
              <a:t>Samsung, Qualcomm, </a:t>
            </a:r>
            <a:r>
              <a:rPr lang="en-US" altLang="zh-CN" sz="2400" dirty="0" err="1" smtClean="0"/>
              <a:t>MediaTek</a:t>
            </a:r>
            <a:r>
              <a:rPr lang="en-US" altLang="zh-CN" sz="2400" dirty="0" smtClean="0"/>
              <a:t>, Nokia Networks, LGE, Intel …</a:t>
            </a:r>
            <a:endParaRPr lang="zh-CN" alt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188640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R4-153800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(1/3)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err="1" smtClean="0"/>
              <a:t>Tib</a:t>
            </a:r>
            <a:r>
              <a:rPr lang="en-US" altLang="zh-CN" dirty="0" smtClean="0"/>
              <a:t>/Rib of CA_3A-40A was approved in RAN4#73 using the L-L/H-H framework without any analysis. (R4-146990)</a:t>
            </a:r>
          </a:p>
          <a:p>
            <a:r>
              <a:rPr lang="en-US" altLang="zh-CN" dirty="0" smtClean="0"/>
              <a:t>Huawei provided an analysis in RAN4#74 indicating there’s MSD problem for CA_3A-40A. (R4-152254)</a:t>
            </a:r>
          </a:p>
          <a:p>
            <a:r>
              <a:rPr lang="en-US" altLang="zh-CN" dirty="0" err="1" smtClean="0"/>
              <a:t>MediaTeK</a:t>
            </a:r>
            <a:r>
              <a:rPr lang="en-US" altLang="zh-CN" dirty="0" smtClean="0"/>
              <a:t> provided an analysis in RAN4#75 with similar MSD view. (R4-153063</a:t>
            </a:r>
            <a:r>
              <a:rPr lang="en-US" altLang="zh-CN" dirty="0" smtClean="0"/>
              <a:t>)</a:t>
            </a:r>
          </a:p>
          <a:p>
            <a:r>
              <a:rPr lang="en-US" altLang="zh-CN" dirty="0" err="1" smtClean="0"/>
              <a:t>TeliaSonera</a:t>
            </a:r>
            <a:r>
              <a:rPr lang="en-US" altLang="zh-CN" dirty="0" smtClean="0"/>
              <a:t> provided an analysis in Thur. evening when RAN4#75 is ongoing. (R4-153875)</a:t>
            </a:r>
            <a:endParaRPr lang="en-US" altLang="zh-CN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(2/3)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MSD proposed by companies</a:t>
            </a:r>
          </a:p>
          <a:p>
            <a:endParaRPr lang="en-US" altLang="zh-CN" dirty="0" smtClean="0"/>
          </a:p>
          <a:p>
            <a:pPr marL="342900" lvl="2" indent="-342900"/>
            <a:endParaRPr lang="en-US" altLang="zh-CN" dirty="0" smtClean="0"/>
          </a:p>
          <a:p>
            <a:pPr marL="342900" lvl="2" indent="-342900"/>
            <a:endParaRPr lang="en-US" altLang="zh-CN" dirty="0" smtClean="0"/>
          </a:p>
          <a:p>
            <a:pPr marL="342900" lvl="2" indent="-342900"/>
            <a:endParaRPr lang="en-US" altLang="zh-CN" dirty="0" smtClean="0"/>
          </a:p>
          <a:p>
            <a:pPr marL="342900" lvl="2" indent="-342900"/>
            <a:endParaRPr lang="en-US" altLang="zh-CN" dirty="0" smtClean="0"/>
          </a:p>
          <a:p>
            <a:pPr marL="342900" lvl="2" indent="-342900"/>
            <a:endParaRPr lang="en-US" altLang="zh-CN" dirty="0" smtClean="0"/>
          </a:p>
          <a:p>
            <a:pPr marL="342900" lvl="2" indent="-342900"/>
            <a:endParaRPr lang="en-US" altLang="zh-CN" dirty="0" smtClean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475656" y="2564904"/>
          <a:ext cx="4464496" cy="1152127"/>
        </p:xfrm>
        <a:graphic>
          <a:graphicData uri="http://schemas.openxmlformats.org/drawingml/2006/table">
            <a:tbl>
              <a:tblPr/>
              <a:tblGrid>
                <a:gridCol w="1512168"/>
                <a:gridCol w="720080"/>
                <a:gridCol w="720080"/>
                <a:gridCol w="792088"/>
                <a:gridCol w="720080"/>
              </a:tblGrid>
              <a:tr h="359827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kern="100" dirty="0">
                          <a:latin typeface="Times New Roman"/>
                          <a:ea typeface="宋体"/>
                          <a:cs typeface="Times New Roman"/>
                        </a:rPr>
                        <a:t>CBW (MHz)</a:t>
                      </a:r>
                      <a:endParaRPr lang="zh-CN" sz="1000" kern="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kern="100">
                          <a:latin typeface="Times New Roman"/>
                          <a:ea typeface="宋体"/>
                          <a:cs typeface="Times New Roman"/>
                        </a:rPr>
                        <a:t>5</a:t>
                      </a:r>
                      <a:endParaRPr lang="zh-CN" sz="1000" kern="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kern="100" dirty="0">
                          <a:latin typeface="Times New Roman"/>
                          <a:ea typeface="宋体"/>
                          <a:cs typeface="Times New Roman"/>
                        </a:rPr>
                        <a:t>10</a:t>
                      </a:r>
                      <a:endParaRPr lang="zh-CN" sz="1000" kern="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kern="100">
                          <a:latin typeface="Times New Roman"/>
                          <a:ea typeface="宋体"/>
                          <a:cs typeface="Times New Roman"/>
                        </a:rPr>
                        <a:t>15</a:t>
                      </a:r>
                      <a:endParaRPr lang="zh-CN" sz="1000" kern="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kern="100" dirty="0">
                          <a:latin typeface="Times New Roman"/>
                          <a:ea typeface="宋体"/>
                          <a:cs typeface="Times New Roman"/>
                        </a:rPr>
                        <a:t>20</a:t>
                      </a:r>
                      <a:endParaRPr lang="zh-CN" sz="1000" kern="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1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altLang="zh-CN" sz="1000" dirty="0" smtClean="0"/>
                        <a:t>R4-152254 (Huawei)</a:t>
                      </a:r>
                      <a:endParaRPr lang="zh-CN" sz="1000" kern="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kern="100" dirty="0">
                          <a:latin typeface="Times New Roman"/>
                          <a:ea typeface="宋体"/>
                          <a:cs typeface="Times New Roman"/>
                        </a:rPr>
                        <a:t>3.9</a:t>
                      </a:r>
                      <a:endParaRPr lang="zh-CN" sz="1000" kern="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kern="100">
                          <a:latin typeface="Times New Roman"/>
                          <a:ea typeface="宋体"/>
                          <a:cs typeface="Times New Roman"/>
                        </a:rPr>
                        <a:t>3.3</a:t>
                      </a:r>
                      <a:endParaRPr lang="zh-CN" sz="1000" kern="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kern="100">
                          <a:latin typeface="Times New Roman"/>
                          <a:ea typeface="宋体"/>
                          <a:cs typeface="Times New Roman"/>
                        </a:rPr>
                        <a:t>2.9</a:t>
                      </a:r>
                      <a:endParaRPr lang="zh-CN" sz="1000" kern="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kern="100" dirty="0">
                          <a:latin typeface="Times New Roman"/>
                          <a:ea typeface="宋体"/>
                          <a:cs typeface="Times New Roman"/>
                        </a:rPr>
                        <a:t>2.7</a:t>
                      </a:r>
                      <a:endParaRPr lang="zh-CN" sz="1000" kern="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1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altLang="zh-CN" sz="1000" dirty="0" smtClean="0"/>
                        <a:t>R4-153063 (</a:t>
                      </a:r>
                      <a:r>
                        <a:rPr lang="en-US" altLang="zh-CN" sz="1000" dirty="0" err="1" smtClean="0"/>
                        <a:t>MediaTek</a:t>
                      </a:r>
                      <a:r>
                        <a:rPr lang="en-US" altLang="zh-CN" sz="1000" dirty="0" smtClean="0"/>
                        <a:t>)</a:t>
                      </a:r>
                      <a:endParaRPr lang="zh-CN" sz="1000" kern="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altLang="zh-CN" sz="1000" kern="100" dirty="0" smtClean="0">
                          <a:latin typeface="Times New Roman"/>
                          <a:ea typeface="Times New Roman"/>
                          <a:cs typeface="Times New Roman"/>
                        </a:rPr>
                        <a:t>2.8</a:t>
                      </a:r>
                      <a:endParaRPr lang="zh-CN" sz="1000" kern="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altLang="zh-CN" sz="1000" kern="100" dirty="0" smtClean="0">
                          <a:latin typeface="Times New Roman"/>
                          <a:ea typeface="Times New Roman"/>
                          <a:cs typeface="Times New Roman"/>
                        </a:rPr>
                        <a:t>2.8</a:t>
                      </a:r>
                      <a:endParaRPr lang="zh-CN" sz="1000" kern="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altLang="zh-CN" sz="1000" kern="100" dirty="0" smtClean="0">
                          <a:latin typeface="Times New Roman"/>
                          <a:ea typeface="Times New Roman"/>
                          <a:cs typeface="Times New Roman"/>
                        </a:rPr>
                        <a:t>2.7</a:t>
                      </a:r>
                      <a:endParaRPr lang="zh-CN" sz="1000" kern="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altLang="zh-CN" sz="1000" kern="100" dirty="0" smtClean="0">
                          <a:latin typeface="Times New Roman"/>
                          <a:ea typeface="Times New Roman"/>
                          <a:cs typeface="Times New Roman"/>
                        </a:rPr>
                        <a:t>2.7</a:t>
                      </a:r>
                      <a:endParaRPr lang="zh-CN" sz="1000" kern="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1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R4-153875 (</a:t>
                      </a:r>
                      <a:r>
                        <a:rPr lang="en-US" altLang="zh-CN" sz="1000" dirty="0" err="1" smtClean="0">
                          <a:solidFill>
                            <a:schemeClr val="tx1"/>
                          </a:solidFill>
                        </a:rPr>
                        <a:t>TeliaSonera</a:t>
                      </a: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zh-CN" sz="1000" kern="1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1.3</a:t>
                      </a:r>
                      <a:endParaRPr lang="zh-CN" sz="1000" kern="1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1.2</a:t>
                      </a:r>
                      <a:endParaRPr lang="zh-CN" sz="1000" kern="1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1.2</a:t>
                      </a:r>
                      <a:endParaRPr lang="zh-CN" sz="1000" kern="1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1.2</a:t>
                      </a:r>
                      <a:endParaRPr lang="zh-CN" sz="1000" kern="1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547664" y="4293096"/>
          <a:ext cx="4464497" cy="1008112"/>
        </p:xfrm>
        <a:graphic>
          <a:graphicData uri="http://schemas.openxmlformats.org/drawingml/2006/table">
            <a:tbl>
              <a:tblPr/>
              <a:tblGrid>
                <a:gridCol w="1562214"/>
                <a:gridCol w="725827"/>
                <a:gridCol w="724802"/>
                <a:gridCol w="725827"/>
                <a:gridCol w="725827"/>
              </a:tblGrid>
              <a:tr h="25291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kern="100" dirty="0">
                          <a:latin typeface="Times New Roman"/>
                          <a:ea typeface="宋体"/>
                          <a:cs typeface="Times New Roman"/>
                        </a:rPr>
                        <a:t>CBW (MHz)</a:t>
                      </a:r>
                      <a:endParaRPr lang="zh-CN" sz="1000" kern="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kern="100">
                          <a:latin typeface="Times New Roman"/>
                          <a:ea typeface="宋体"/>
                          <a:cs typeface="Times New Roman"/>
                        </a:rPr>
                        <a:t>5</a:t>
                      </a:r>
                      <a:endParaRPr lang="zh-CN" sz="1000" kern="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kern="100">
                          <a:latin typeface="Times New Roman"/>
                          <a:ea typeface="宋体"/>
                          <a:cs typeface="Times New Roman"/>
                        </a:rPr>
                        <a:t>10</a:t>
                      </a:r>
                      <a:endParaRPr lang="zh-CN" sz="1000" kern="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kern="100">
                          <a:latin typeface="Times New Roman"/>
                          <a:ea typeface="宋体"/>
                          <a:cs typeface="Times New Roman"/>
                        </a:rPr>
                        <a:t>15</a:t>
                      </a:r>
                      <a:endParaRPr lang="zh-CN" sz="1000" kern="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kern="100">
                          <a:latin typeface="Times New Roman"/>
                          <a:ea typeface="宋体"/>
                          <a:cs typeface="Times New Roman"/>
                        </a:rPr>
                        <a:t>20</a:t>
                      </a:r>
                      <a:endParaRPr lang="zh-CN" sz="1000" kern="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355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altLang="zh-CN" sz="1000" dirty="0" smtClean="0"/>
                        <a:t>R4-152254(Huawei)</a:t>
                      </a:r>
                      <a:endParaRPr lang="zh-CN" sz="1000" kern="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kern="100" dirty="0">
                          <a:latin typeface="Times New Roman"/>
                          <a:ea typeface="宋体"/>
                          <a:cs typeface="Times New Roman"/>
                        </a:rPr>
                        <a:t>4.9</a:t>
                      </a:r>
                      <a:endParaRPr lang="zh-CN" sz="1000" kern="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kern="100">
                          <a:latin typeface="Times New Roman"/>
                          <a:ea typeface="宋体"/>
                          <a:cs typeface="Times New Roman"/>
                        </a:rPr>
                        <a:t>4.5</a:t>
                      </a:r>
                      <a:endParaRPr lang="zh-CN" sz="1000" kern="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kern="100">
                          <a:latin typeface="Times New Roman"/>
                          <a:ea typeface="宋体"/>
                          <a:cs typeface="Times New Roman"/>
                        </a:rPr>
                        <a:t>4.3</a:t>
                      </a:r>
                      <a:endParaRPr lang="zh-CN" sz="1000" kern="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kern="100" dirty="0">
                          <a:latin typeface="Times New Roman"/>
                          <a:ea typeface="宋体"/>
                          <a:cs typeface="Times New Roman"/>
                        </a:rPr>
                        <a:t>4.2</a:t>
                      </a:r>
                      <a:endParaRPr lang="zh-CN" sz="1000" kern="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91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altLang="zh-CN" sz="1000" dirty="0" smtClean="0"/>
                        <a:t>R4-153063 (</a:t>
                      </a:r>
                      <a:r>
                        <a:rPr lang="en-US" altLang="zh-CN" sz="1000" dirty="0" err="1" smtClean="0"/>
                        <a:t>MediaTek</a:t>
                      </a:r>
                      <a:r>
                        <a:rPr lang="en-US" altLang="zh-CN" sz="1000" dirty="0" smtClean="0"/>
                        <a:t>)</a:t>
                      </a:r>
                      <a:endParaRPr lang="zh-CN" sz="1000" kern="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altLang="zh-CN" sz="1000" kern="100" dirty="0" smtClean="0">
                          <a:latin typeface="Times New Roman"/>
                          <a:ea typeface="Times New Roman"/>
                          <a:cs typeface="Times New Roman"/>
                        </a:rPr>
                        <a:t>4.6</a:t>
                      </a:r>
                      <a:endParaRPr lang="zh-CN" sz="1000" kern="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altLang="zh-CN" sz="1000" kern="100" dirty="0" smtClean="0">
                          <a:latin typeface="Times New Roman"/>
                          <a:ea typeface="Times New Roman"/>
                          <a:cs typeface="Times New Roman"/>
                        </a:rPr>
                        <a:t>4.1</a:t>
                      </a:r>
                      <a:endParaRPr lang="zh-CN" sz="1000" kern="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altLang="zh-CN" sz="1000" kern="100" dirty="0" smtClean="0">
                          <a:latin typeface="Times New Roman"/>
                          <a:ea typeface="Times New Roman"/>
                          <a:cs typeface="Times New Roman"/>
                        </a:rPr>
                        <a:t>3.9</a:t>
                      </a:r>
                      <a:endParaRPr lang="zh-CN" sz="1000" kern="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altLang="zh-CN" sz="1000" kern="100" dirty="0" smtClean="0">
                          <a:latin typeface="Times New Roman"/>
                          <a:ea typeface="Times New Roman"/>
                          <a:cs typeface="Times New Roman"/>
                        </a:rPr>
                        <a:t>3.8</a:t>
                      </a:r>
                      <a:endParaRPr lang="zh-CN" sz="1000" kern="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91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R4-153875 (</a:t>
                      </a:r>
                      <a:r>
                        <a:rPr lang="en-US" altLang="zh-CN" sz="1000" dirty="0" err="1" smtClean="0">
                          <a:solidFill>
                            <a:schemeClr val="tx1"/>
                          </a:solidFill>
                        </a:rPr>
                        <a:t>TeliaSonera</a:t>
                      </a: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zh-CN" altLang="zh-CN" sz="1000" kern="1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3.0</a:t>
                      </a:r>
                      <a:endParaRPr lang="zh-CN" sz="1000" kern="1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2.8</a:t>
                      </a:r>
                      <a:endParaRPr lang="zh-CN" sz="1000" kern="1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2.7</a:t>
                      </a:r>
                      <a:endParaRPr lang="zh-CN" sz="1000" kern="1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2.6</a:t>
                      </a:r>
                      <a:endParaRPr lang="zh-CN" sz="1000" kern="1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835696" y="2204864"/>
            <a:ext cx="3689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B3 MSD when B40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transmits signal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835696" y="3861048"/>
            <a:ext cx="3689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B40 MSD when B3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transmits signal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(3/3)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Open issues</a:t>
            </a:r>
          </a:p>
          <a:p>
            <a:pPr lvl="1"/>
            <a:r>
              <a:rPr lang="en-US" altLang="zh-CN" dirty="0" smtClean="0"/>
              <a:t>MSD value</a:t>
            </a:r>
          </a:p>
          <a:p>
            <a:pPr lvl="1"/>
            <a:r>
              <a:rPr lang="en-US" altLang="zh-CN" dirty="0" smtClean="0"/>
              <a:t>The approach to introduce the new case requirements to the specification</a:t>
            </a:r>
          </a:p>
          <a:p>
            <a:pPr lvl="2"/>
            <a:r>
              <a:rPr lang="en-US" altLang="zh-CN" dirty="0" smtClean="0"/>
              <a:t>The whole band will be impacted by the other band regardless the UL location.</a:t>
            </a:r>
          </a:p>
          <a:p>
            <a:pPr lvl="2"/>
            <a:r>
              <a:rPr lang="en-US" altLang="zh-CN" dirty="0" smtClean="0"/>
              <a:t>It’s not REFSENS exceptions but REFSENS requirements.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 </a:t>
            </a:r>
            <a:r>
              <a:rPr lang="en-US" altLang="zh-CN" dirty="0" smtClean="0"/>
              <a:t>(1/3)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Using the following approach to introduce the requirements to the specification</a:t>
            </a:r>
          </a:p>
          <a:p>
            <a:pPr>
              <a:buNone/>
            </a:pPr>
            <a:endParaRPr lang="zh-CN" altLang="en-US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114800" y="3014663"/>
          <a:ext cx="1966884" cy="1782489"/>
        </p:xfrm>
        <a:graphic>
          <a:graphicData uri="http://schemas.openxmlformats.org/presentationml/2006/ole">
            <p:oleObj spid="_x0000_s2050" name="文档" showAsIcon="1" r:id="rId3" imgW="914400" imgH="82872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 </a:t>
            </a:r>
            <a:r>
              <a:rPr lang="en-US" altLang="zh-CN" dirty="0" smtClean="0"/>
              <a:t>(2/3)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 smtClean="0"/>
              <a:t>MSD value will be put to brackets in one RAN plenary meeting cycle to let other companies further check.</a:t>
            </a:r>
          </a:p>
          <a:p>
            <a:r>
              <a:rPr lang="en-US" altLang="zh-CN" dirty="0" smtClean="0"/>
              <a:t>Two options </a:t>
            </a:r>
            <a:r>
              <a:rPr lang="en-US" altLang="zh-CN" dirty="0" smtClean="0"/>
              <a:t>for the </a:t>
            </a:r>
            <a:r>
              <a:rPr lang="en-US" altLang="zh-CN" dirty="0" smtClean="0"/>
              <a:t>MSD </a:t>
            </a:r>
            <a:r>
              <a:rPr lang="en-US" altLang="zh-CN" dirty="0" smtClean="0"/>
              <a:t>value to be put to brackets</a:t>
            </a:r>
          </a:p>
          <a:p>
            <a:pPr lvl="1"/>
            <a:r>
              <a:rPr lang="en-US" altLang="zh-CN" sz="3200" dirty="0" smtClean="0"/>
              <a:t>Option1: Average </a:t>
            </a:r>
            <a:r>
              <a:rPr lang="en-US" altLang="zh-CN" sz="3200" dirty="0" smtClean="0"/>
              <a:t>of the </a:t>
            </a:r>
            <a:r>
              <a:rPr lang="en-US" altLang="zh-CN" sz="3200" dirty="0" smtClean="0"/>
              <a:t>2 inputs before the </a:t>
            </a:r>
            <a:r>
              <a:rPr lang="en-US" altLang="zh-CN" sz="3200" dirty="0" err="1" smtClean="0"/>
              <a:t>Tdoc</a:t>
            </a:r>
            <a:r>
              <a:rPr lang="en-US" altLang="zh-CN" sz="3200" dirty="0" smtClean="0"/>
              <a:t> submission deadline of RAN4#75</a:t>
            </a:r>
          </a:p>
          <a:p>
            <a:pPr lvl="1"/>
            <a:r>
              <a:rPr lang="en-US" altLang="zh-CN" sz="3200" dirty="0" smtClean="0"/>
              <a:t>Option2: Average of the 3 inputs  including the contribution submitted in the Thur. evening in RAN4#75 meeting.</a:t>
            </a:r>
          </a:p>
          <a:p>
            <a:r>
              <a:rPr lang="en-US" altLang="zh-CN" dirty="0" smtClean="0"/>
              <a:t>Which option will be used is according to the online discussion.</a:t>
            </a:r>
            <a:endParaRPr lang="en-US" altLang="zh-CN" dirty="0" smtClean="0"/>
          </a:p>
          <a:p>
            <a:pPr lvl="1"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 </a:t>
            </a:r>
            <a:r>
              <a:rPr lang="en-US" altLang="zh-CN" dirty="0" smtClean="0"/>
              <a:t>(3/3</a:t>
            </a:r>
            <a:r>
              <a:rPr lang="en-US" altLang="zh-CN" dirty="0" smtClean="0"/>
              <a:t>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892695"/>
          </a:xfrm>
        </p:spPr>
        <p:txBody>
          <a:bodyPr/>
          <a:lstStyle/>
          <a:p>
            <a:r>
              <a:rPr lang="en-US" altLang="zh-CN" dirty="0" smtClean="0"/>
              <a:t>The results of the two options</a:t>
            </a:r>
          </a:p>
          <a:p>
            <a:endParaRPr lang="zh-CN" altLang="en-US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259632" y="2492896"/>
          <a:ext cx="5979616" cy="2049125"/>
        </p:xfrm>
        <a:graphic>
          <a:graphicData uri="http://schemas.openxmlformats.org/drawingml/2006/table">
            <a:tbl>
              <a:tblPr/>
              <a:tblGrid>
                <a:gridCol w="1277996"/>
                <a:gridCol w="1251198"/>
                <a:gridCol w="820731"/>
                <a:gridCol w="904480"/>
                <a:gridCol w="904480"/>
                <a:gridCol w="820731"/>
              </a:tblGrid>
              <a:tr h="271365">
                <a:tc gridSpan="2"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latin typeface="Times New Roman"/>
                          <a:ea typeface="宋体"/>
                          <a:cs typeface="Times New Roman"/>
                        </a:rPr>
                        <a:t>CBW (MHz)</a:t>
                      </a:r>
                      <a:endParaRPr lang="zh-CN" sz="1400" kern="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Times New Roman"/>
                          <a:ea typeface="宋体"/>
                          <a:cs typeface="Times New Roman"/>
                        </a:rPr>
                        <a:t>5 </a:t>
                      </a:r>
                      <a:endParaRPr lang="zh-CN" sz="1400" kern="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Times New Roman"/>
                          <a:ea typeface="宋体"/>
                          <a:cs typeface="Times New Roman"/>
                        </a:rPr>
                        <a:t>10 </a:t>
                      </a:r>
                      <a:endParaRPr lang="zh-CN" sz="1400" kern="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Times New Roman"/>
                          <a:ea typeface="宋体"/>
                          <a:cs typeface="Times New Roman"/>
                        </a:rPr>
                        <a:t>15 </a:t>
                      </a:r>
                      <a:endParaRPr lang="zh-CN" sz="1400" kern="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Times New Roman"/>
                          <a:ea typeface="宋体"/>
                          <a:cs typeface="Times New Roman"/>
                        </a:rPr>
                        <a:t>20 </a:t>
                      </a:r>
                      <a:endParaRPr lang="zh-CN" sz="1400" kern="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440">
                <a:tc rowSpan="2"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Times New Roman"/>
                          <a:ea typeface="宋体"/>
                          <a:cs typeface="Times New Roman"/>
                        </a:rPr>
                        <a:t>B3 MSD (dB)</a:t>
                      </a:r>
                      <a:endParaRPr lang="zh-CN" sz="1400" kern="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Times New Roman"/>
                          <a:ea typeface="宋体"/>
                          <a:cs typeface="Times New Roman"/>
                        </a:rPr>
                        <a:t>Option 1</a:t>
                      </a:r>
                      <a:endParaRPr lang="zh-CN" sz="1400" kern="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3.4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kern="10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3.1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kern="10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kern="10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2.7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4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Times New Roman"/>
                          <a:ea typeface="宋体"/>
                          <a:cs typeface="Times New Roman"/>
                        </a:rPr>
                        <a:t>Option 2</a:t>
                      </a:r>
                      <a:endParaRPr lang="zh-CN" sz="1400" kern="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2.7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2.4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2.3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2.2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440">
                <a:tc rowSpan="2"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Times New Roman"/>
                          <a:ea typeface="宋体"/>
                          <a:cs typeface="Times New Roman"/>
                        </a:rPr>
                        <a:t>B40 MSD (dB)</a:t>
                      </a:r>
                      <a:endParaRPr lang="zh-CN" sz="1400" kern="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Times New Roman"/>
                          <a:ea typeface="宋体"/>
                          <a:cs typeface="Times New Roman"/>
                        </a:rPr>
                        <a:t>Option 1</a:t>
                      </a:r>
                      <a:endParaRPr lang="zh-CN" sz="1400" kern="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4.8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4.3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4.1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kern="10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4.0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4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Times New Roman"/>
                          <a:ea typeface="宋体"/>
                          <a:cs typeface="Times New Roman"/>
                        </a:rPr>
                        <a:t>Option 2</a:t>
                      </a:r>
                      <a:endParaRPr lang="zh-CN" sz="1400" kern="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kern="10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4.2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3.8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3.6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3.5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1503</TotalTime>
  <Words>366</Words>
  <Application>Microsoft Office PowerPoint</Application>
  <PresentationFormat>全屏显示(4:3)</PresentationFormat>
  <Paragraphs>100</Paragraphs>
  <Slides>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Office 主题</vt:lpstr>
      <vt:lpstr>文档</vt:lpstr>
      <vt:lpstr>WF on CA_3A-40A/CA_3A-40C</vt:lpstr>
      <vt:lpstr>Background (1/3)</vt:lpstr>
      <vt:lpstr>Background (2/3)</vt:lpstr>
      <vt:lpstr>Background (3/3)</vt:lpstr>
      <vt:lpstr>Way forward (1/3)</vt:lpstr>
      <vt:lpstr>Way forward (2/3)</vt:lpstr>
      <vt:lpstr>Way forward (3/3)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CA_3A-40A/CA_3A-40C</dc:title>
  <dc:creator>Shanhuiping</dc:creator>
  <cp:lastModifiedBy>Shan Huiping</cp:lastModifiedBy>
  <cp:revision>67</cp:revision>
  <dcterms:created xsi:type="dcterms:W3CDTF">2015-05-27T00:19:46Z</dcterms:created>
  <dcterms:modified xsi:type="dcterms:W3CDTF">2015-05-29T02:11:44Z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1432704853</vt:lpwstr>
  </property>
</Properties>
</file>