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85" r:id="rId3"/>
    <p:sldId id="280" r:id="rId4"/>
    <p:sldId id="281" r:id="rId5"/>
    <p:sldId id="283" r:id="rId6"/>
    <p:sldId id="284" r:id="rId7"/>
    <p:sldId id="282" r:id="rId8"/>
    <p:sldId id="286" r:id="rId9"/>
    <p:sldId id="288" r:id="rId10"/>
    <p:sldId id="287" r:id="rId11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3820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CRS-IM PDSCH demodulation non-TM10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Ericsson, […]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smtClean="0"/>
              <a:t>R4-152399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74bis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pt-BR" b="1" dirty="0"/>
              <a:t>Rio de Janeiro, Brazil, April 20th – 24th,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antenna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Antenna configuration 2x2 is as baseline. </a:t>
            </a:r>
            <a:endParaRPr lang="en-US" altLang="zh-CN" dirty="0" smtClean="0"/>
          </a:p>
          <a:p>
            <a:r>
              <a:rPr lang="en-US" altLang="zh-CN" dirty="0"/>
              <a:t>4x2 is under consideration for further </a:t>
            </a:r>
            <a:r>
              <a:rPr lang="en-US" altLang="zh-CN" dirty="0" smtClean="0"/>
              <a:t>study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764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setup for CRS-IM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 algn="just"/>
            <a:r>
              <a:rPr lang="en-US" sz="2800" dirty="0" smtClean="0"/>
              <a:t>For </a:t>
            </a:r>
            <a:r>
              <a:rPr lang="en-US" sz="2800" dirty="0"/>
              <a:t>partial loading modeling, employ per-SF random on/off model in fixed MCS performance </a:t>
            </a:r>
            <a:r>
              <a:rPr lang="en-US" sz="2800" dirty="0" smtClean="0"/>
              <a:t>test</a:t>
            </a:r>
          </a:p>
          <a:p>
            <a:pPr lvl="1" algn="just"/>
            <a:r>
              <a:rPr lang="en-US" sz="2400" dirty="0" smtClean="0"/>
              <a:t>Interferers </a:t>
            </a:r>
            <a:r>
              <a:rPr lang="en-US" sz="2400" dirty="0"/>
              <a:t>are randomly turned ON independently at each </a:t>
            </a:r>
            <a:r>
              <a:rPr lang="en-US" sz="2400" dirty="0" err="1"/>
              <a:t>subframe</a:t>
            </a:r>
            <a:r>
              <a:rPr lang="en-US" sz="2400" dirty="0"/>
              <a:t>.</a:t>
            </a:r>
          </a:p>
          <a:p>
            <a:pPr lvl="1" algn="just"/>
            <a:r>
              <a:rPr lang="en-US" sz="2400" dirty="0" smtClean="0"/>
              <a:t>The </a:t>
            </a:r>
            <a:r>
              <a:rPr lang="en-US" sz="2400" dirty="0"/>
              <a:t>probability of one interferer is ON at one </a:t>
            </a:r>
            <a:r>
              <a:rPr lang="en-US" sz="2400" dirty="0" err="1"/>
              <a:t>subframe</a:t>
            </a:r>
            <a:r>
              <a:rPr lang="en-US" sz="2400" dirty="0"/>
              <a:t> is equal to the </a:t>
            </a:r>
            <a:r>
              <a:rPr lang="en-US" sz="2400" dirty="0" smtClean="0"/>
              <a:t>RU </a:t>
            </a:r>
            <a:endParaRPr lang="en-US" sz="2400" dirty="0"/>
          </a:p>
          <a:p>
            <a:pPr algn="just"/>
            <a:r>
              <a:rPr lang="en-US" sz="2800" dirty="0" smtClean="0"/>
              <a:t>Time </a:t>
            </a:r>
            <a:r>
              <a:rPr lang="en-US" sz="2800" dirty="0"/>
              <a:t>delay </a:t>
            </a:r>
            <a:r>
              <a:rPr lang="en-US" sz="2800" dirty="0" err="1"/>
              <a:t>wrt</a:t>
            </a:r>
            <a:r>
              <a:rPr lang="en-US" sz="2800" dirty="0"/>
              <a:t>. Serving cell is [3 us, -1 us] for the 1st and second interference cell. </a:t>
            </a:r>
          </a:p>
          <a:p>
            <a:pPr algn="just"/>
            <a:r>
              <a:rPr lang="en-US" sz="2800" dirty="0" smtClean="0"/>
              <a:t>Frequency </a:t>
            </a:r>
            <a:r>
              <a:rPr lang="en-US" sz="2800" dirty="0"/>
              <a:t>shift </a:t>
            </a:r>
            <a:r>
              <a:rPr lang="en-US" sz="2800" dirty="0" err="1"/>
              <a:t>wrt</a:t>
            </a:r>
            <a:r>
              <a:rPr lang="en-US" sz="2800" dirty="0"/>
              <a:t>. serving cell is [300Hz, -100Hz] for the 1st and second interference cell.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5858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parameters for side condition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Resource utilization on the aggressor cells for gain test</a:t>
            </a:r>
          </a:p>
          <a:p>
            <a:pPr lvl="1"/>
            <a:r>
              <a:rPr lang="en-US" dirty="0" smtClean="0"/>
              <a:t>RU=20%</a:t>
            </a:r>
            <a:endParaRPr lang="en-US" dirty="0"/>
          </a:p>
          <a:p>
            <a:pPr algn="just"/>
            <a:r>
              <a:rPr lang="en-US" dirty="0" smtClean="0"/>
              <a:t>Resource utilization on the aggressor cells for robustness test</a:t>
            </a:r>
          </a:p>
          <a:p>
            <a:pPr lvl="1"/>
            <a:r>
              <a:rPr lang="en-US" dirty="0" smtClean="0"/>
              <a:t>RU = 50%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18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Interference profile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Interference profile for gain test</a:t>
            </a:r>
          </a:p>
          <a:p>
            <a:pPr lvl="1"/>
            <a:r>
              <a:rPr lang="en-US" dirty="0" smtClean="0"/>
              <a:t>The 10</a:t>
            </a:r>
            <a:r>
              <a:rPr lang="en-US" baseline="30000" dirty="0" smtClean="0"/>
              <a:t>th</a:t>
            </a:r>
            <a:r>
              <a:rPr lang="en-US" dirty="0" smtClean="0"/>
              <a:t> set</a:t>
            </a:r>
          </a:p>
          <a:p>
            <a:pPr lvl="2"/>
            <a:r>
              <a:rPr lang="en-US" dirty="0" smtClean="0"/>
              <a:t>[INR1,INR2] = [10.45</a:t>
            </a:r>
            <a:r>
              <a:rPr lang="en-US" dirty="0"/>
              <a:t>, </a:t>
            </a:r>
            <a:r>
              <a:rPr lang="en-US" dirty="0" smtClean="0"/>
              <a:t>4.6] </a:t>
            </a:r>
            <a:endParaRPr lang="en-US" dirty="0"/>
          </a:p>
          <a:p>
            <a:r>
              <a:rPr lang="en-US" dirty="0" smtClean="0"/>
              <a:t>Interference profile for the robustness test</a:t>
            </a:r>
          </a:p>
          <a:p>
            <a:pPr lvl="1"/>
            <a:r>
              <a:rPr lang="en-US" dirty="0" smtClean="0"/>
              <a:t>The 1</a:t>
            </a:r>
            <a:r>
              <a:rPr lang="en-US" baseline="30000" dirty="0" smtClean="0"/>
              <a:t>st</a:t>
            </a:r>
            <a:r>
              <a:rPr lang="en-US" dirty="0" smtClean="0"/>
              <a:t> set</a:t>
            </a:r>
          </a:p>
          <a:p>
            <a:pPr lvl="2"/>
            <a:r>
              <a:rPr lang="en-US" dirty="0"/>
              <a:t>[INR1,INR2] = [0.19, -1.62]</a:t>
            </a:r>
          </a:p>
        </p:txBody>
      </p:sp>
    </p:spTree>
    <p:extLst>
      <p:ext uri="{BB962C8B-B14F-4D97-AF65-F5344CB8AC3E}">
        <p14:creationId xmlns:p14="http://schemas.microsoft.com/office/powerpoint/2010/main" val="2829790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Serving cell MCS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257800"/>
          </a:xfrm>
        </p:spPr>
        <p:txBody>
          <a:bodyPr/>
          <a:lstStyle/>
          <a:p>
            <a:pPr algn="just"/>
            <a:r>
              <a:rPr lang="en-US" sz="2800" dirty="0" smtClean="0"/>
              <a:t>Serving cell MCS decision for the gain test </a:t>
            </a:r>
            <a:r>
              <a:rPr lang="en-US" sz="2800" dirty="0" smtClean="0"/>
              <a:t>need consider </a:t>
            </a:r>
            <a:r>
              <a:rPr lang="en-US" sz="2800" dirty="0" smtClean="0"/>
              <a:t>the following </a:t>
            </a:r>
            <a:r>
              <a:rPr lang="en-US" sz="2800" dirty="0" smtClean="0"/>
              <a:t>aspects</a:t>
            </a:r>
            <a:r>
              <a:rPr lang="en-US" sz="2800" dirty="0" smtClean="0"/>
              <a:t>: </a:t>
            </a:r>
          </a:p>
          <a:p>
            <a:pPr lvl="1" algn="just"/>
            <a:r>
              <a:rPr lang="en-US" sz="2400" dirty="0" smtClean="0"/>
              <a:t>There </a:t>
            </a:r>
            <a:r>
              <a:rPr lang="en-US" sz="2400" dirty="0"/>
              <a:t>should be sufficient CRS-IM gain. </a:t>
            </a:r>
          </a:p>
          <a:p>
            <a:pPr lvl="1" algn="just"/>
            <a:r>
              <a:rPr lang="en-US" sz="2400" dirty="0"/>
              <a:t>Test point should be close to serving cell SNR identified in system level study </a:t>
            </a:r>
          </a:p>
          <a:p>
            <a:pPr lvl="1" algn="just"/>
            <a:r>
              <a:rPr lang="en-US" sz="2400" dirty="0"/>
              <a:t>There should be no control channel performance bottleneck. </a:t>
            </a:r>
            <a:endParaRPr lang="en-US" sz="2400" dirty="0" smtClean="0"/>
          </a:p>
          <a:p>
            <a:pPr algn="just"/>
            <a:r>
              <a:rPr lang="en-US" sz="2800" dirty="0" smtClean="0"/>
              <a:t>The following options could be considered for the gain/robustness test:</a:t>
            </a:r>
          </a:p>
          <a:p>
            <a:pPr lvl="1" algn="just"/>
            <a:r>
              <a:rPr lang="en-US" sz="2400" dirty="0" smtClean="0"/>
              <a:t>MCS = 9 or 14 or 18</a:t>
            </a:r>
          </a:p>
          <a:p>
            <a:pPr lvl="1" algn="just"/>
            <a:r>
              <a:rPr lang="en-US" sz="2400" dirty="0" smtClean="0"/>
              <a:t>Other MCS are not precluded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943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Modelling on interference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Companies are encouraged to provide input on:</a:t>
            </a:r>
          </a:p>
          <a:p>
            <a:pPr lvl="1" algn="just"/>
            <a:r>
              <a:rPr lang="en-US" dirty="0" smtClean="0"/>
              <a:t>The transmission mode for the aggressor cells</a:t>
            </a:r>
          </a:p>
          <a:p>
            <a:pPr lvl="1" algn="just"/>
            <a:r>
              <a:rPr lang="en-US" dirty="0" smtClean="0"/>
              <a:t>The channel model for the aggressor cells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898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algn="just"/>
            <a:r>
              <a:rPr lang="en-US" sz="3600" dirty="0" smtClean="0"/>
              <a:t>Test cases for the non-TM10 gain test</a:t>
            </a:r>
          </a:p>
          <a:p>
            <a:pPr lvl="1" algn="just"/>
            <a:r>
              <a:rPr lang="en-US" dirty="0" smtClean="0"/>
              <a:t>TM9</a:t>
            </a:r>
          </a:p>
          <a:p>
            <a:pPr lvl="1" algn="just"/>
            <a:r>
              <a:rPr lang="en-US" dirty="0" smtClean="0"/>
              <a:t>At least one CRS-based transmission mode among the following TMs:</a:t>
            </a:r>
          </a:p>
          <a:p>
            <a:pPr lvl="2" algn="just"/>
            <a:r>
              <a:rPr lang="en-US" altLang="zh-CN" dirty="0"/>
              <a:t>TM2</a:t>
            </a:r>
          </a:p>
          <a:p>
            <a:pPr lvl="2" algn="just"/>
            <a:r>
              <a:rPr lang="en-US" altLang="zh-CN" dirty="0"/>
              <a:t>TM3</a:t>
            </a:r>
          </a:p>
          <a:p>
            <a:pPr lvl="2" algn="just"/>
            <a:r>
              <a:rPr lang="en-US" altLang="zh-CN" dirty="0" smtClean="0"/>
              <a:t>TM4</a:t>
            </a:r>
            <a:endParaRPr lang="en-US" dirty="0" smtClean="0">
              <a:solidFill>
                <a:srgbClr val="00B050"/>
              </a:solidFill>
            </a:endParaRPr>
          </a:p>
          <a:p>
            <a:pPr algn="just"/>
            <a:r>
              <a:rPr lang="en-US" dirty="0" smtClean="0"/>
              <a:t>Test cases for the robustness test</a:t>
            </a:r>
          </a:p>
          <a:p>
            <a:pPr lvl="1" algn="just"/>
            <a:r>
              <a:rPr lang="en-US" dirty="0" smtClean="0"/>
              <a:t>TM3</a:t>
            </a:r>
          </a:p>
          <a:p>
            <a:pPr algn="just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56704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CRS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Non-colliding CRS is configured for the interference cells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167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robustness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Interested companies are encouraged to provide input on how to perform robustness test</a:t>
            </a:r>
          </a:p>
          <a:p>
            <a:pPr algn="just"/>
            <a:r>
              <a:rPr lang="en-US" dirty="0" smtClean="0"/>
              <a:t>Interested companies can check whether the </a:t>
            </a:r>
            <a:r>
              <a:rPr lang="en-US" dirty="0" err="1" smtClean="0"/>
              <a:t>FeICIC</a:t>
            </a:r>
            <a:r>
              <a:rPr lang="en-US" dirty="0" smtClean="0"/>
              <a:t> robustness test can serve the purpose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247081"/>
      </p:ext>
    </p:extLst>
  </p:cSld>
  <p:clrMapOvr>
    <a:masterClrMapping/>
  </p:clrMapOvr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662</TotalTime>
  <Words>367</Words>
  <Application>Microsoft Office PowerPoint</Application>
  <PresentationFormat>On-screen Show (4:3)</PresentationFormat>
  <Paragraphs>53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R4-14xxxx</vt:lpstr>
      <vt:lpstr>WF on CRS-IM PDSCH demodulation non-TM10</vt:lpstr>
      <vt:lpstr>General setup for CRS-IM</vt:lpstr>
      <vt:lpstr>Key parameters for side condition </vt:lpstr>
      <vt:lpstr>Interference profile</vt:lpstr>
      <vt:lpstr>Serving cell MCS</vt:lpstr>
      <vt:lpstr>Modelling on interference cells</vt:lpstr>
      <vt:lpstr>Test cases</vt:lpstr>
      <vt:lpstr>CRS configuration</vt:lpstr>
      <vt:lpstr>For robustness test</vt:lpstr>
      <vt:lpstr>For antenna configuration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</cp:lastModifiedBy>
  <cp:revision>211</cp:revision>
  <dcterms:created xsi:type="dcterms:W3CDTF">2015-02-11T14:20:53Z</dcterms:created>
  <dcterms:modified xsi:type="dcterms:W3CDTF">2015-04-24T13:35:34Z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