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8" r:id="rId3"/>
    <p:sldId id="260" r:id="rId4"/>
    <p:sldId id="261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4425" autoAdjust="0"/>
  </p:normalViewPr>
  <p:slideViewPr>
    <p:cSldViewPr>
      <p:cViewPr>
        <p:scale>
          <a:sx n="84" d="100"/>
          <a:sy n="84" d="100"/>
        </p:scale>
        <p:origin x="-1148" y="-9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527CBF-0487-4701-8855-8AE1CE26DD5F}" type="datetimeFigureOut">
              <a:rPr lang="zh-CN" altLang="en-US" smtClean="0"/>
              <a:t>2015/4/24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D39A1E-138D-4031-AAE6-3E77BA1147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77352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D39A1E-138D-4031-AAE6-3E77BA11478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51802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D39A1E-138D-4031-AAE6-3E77BA11478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72392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D39A1E-138D-4031-AAE6-3E77BA11478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74986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D39A1E-138D-4031-AAE6-3E77BA11478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61095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605C9D-2E15-43C4-B5C8-18C31E462111}" type="datetimeFigureOut">
              <a:rPr lang="zh-CN" altLang="en-US" smtClean="0"/>
              <a:t>2015/4/24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CBEA0-1142-4D63-B571-F8A70F6F28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33756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605C9D-2E15-43C4-B5C8-18C31E462111}" type="datetimeFigureOut">
              <a:rPr lang="zh-CN" altLang="en-US" smtClean="0"/>
              <a:t>2015/4/24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CBEA0-1142-4D63-B571-F8A70F6F28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0238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605C9D-2E15-43C4-B5C8-18C31E462111}" type="datetimeFigureOut">
              <a:rPr lang="zh-CN" altLang="en-US" smtClean="0"/>
              <a:t>2015/4/24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CBEA0-1142-4D63-B571-F8A70F6F28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35369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605C9D-2E15-43C4-B5C8-18C31E462111}" type="datetimeFigureOut">
              <a:rPr lang="zh-CN" altLang="en-US" smtClean="0"/>
              <a:t>2015/4/24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CBEA0-1142-4D63-B571-F8A70F6F28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36492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605C9D-2E15-43C4-B5C8-18C31E462111}" type="datetimeFigureOut">
              <a:rPr lang="zh-CN" altLang="en-US" smtClean="0"/>
              <a:t>2015/4/24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CBEA0-1142-4D63-B571-F8A70F6F28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63277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605C9D-2E15-43C4-B5C8-18C31E462111}" type="datetimeFigureOut">
              <a:rPr lang="zh-CN" altLang="en-US" smtClean="0"/>
              <a:t>2015/4/24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CBEA0-1142-4D63-B571-F8A70F6F28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59046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605C9D-2E15-43C4-B5C8-18C31E462111}" type="datetimeFigureOut">
              <a:rPr lang="zh-CN" altLang="en-US" smtClean="0"/>
              <a:t>2015/4/24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CBEA0-1142-4D63-B571-F8A70F6F28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55823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605C9D-2E15-43C4-B5C8-18C31E462111}" type="datetimeFigureOut">
              <a:rPr lang="zh-CN" altLang="en-US" smtClean="0"/>
              <a:t>2015/4/24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CBEA0-1142-4D63-B571-F8A70F6F28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94800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605C9D-2E15-43C4-B5C8-18C31E462111}" type="datetimeFigureOut">
              <a:rPr lang="zh-CN" altLang="en-US" smtClean="0"/>
              <a:t>2015/4/24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CBEA0-1142-4D63-B571-F8A70F6F28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88380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605C9D-2E15-43C4-B5C8-18C31E462111}" type="datetimeFigureOut">
              <a:rPr lang="zh-CN" altLang="en-US" smtClean="0"/>
              <a:t>2015/4/24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CBEA0-1142-4D63-B571-F8A70F6F28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40394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605C9D-2E15-43C4-B5C8-18C31E462111}" type="datetimeFigureOut">
              <a:rPr lang="zh-CN" altLang="en-US" smtClean="0"/>
              <a:t>2015/4/24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CBEA0-1142-4D63-B571-F8A70F6F28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47500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605C9D-2E15-43C4-B5C8-18C31E462111}" type="datetimeFigureOut">
              <a:rPr lang="zh-CN" altLang="en-US" smtClean="0"/>
              <a:t>2015/4/24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1CBEA0-1142-4D63-B571-F8A70F6F28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9300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altLang="zh-CN" sz="3600" dirty="0" smtClean="0"/>
              <a:t>WF on </a:t>
            </a:r>
            <a:r>
              <a:rPr lang="x-none" altLang="zh-CN" sz="3600" dirty="0" smtClean="0"/>
              <a:t>interference modeling for BS </a:t>
            </a:r>
            <a:r>
              <a:rPr lang="en-US" altLang="zh-CN" sz="3600" dirty="0" smtClean="0"/>
              <a:t>MMSE-</a:t>
            </a:r>
            <a:r>
              <a:rPr lang="x-none" altLang="zh-CN" sz="3600" dirty="0" smtClean="0"/>
              <a:t>IRC receiver </a:t>
            </a:r>
            <a:endParaRPr lang="zh-CN" altLang="en-US" sz="3600" dirty="0" smtClean="0"/>
          </a:p>
        </p:txBody>
      </p:sp>
      <p:sp>
        <p:nvSpPr>
          <p:cNvPr id="5" name="副标题 2"/>
          <p:cNvSpPr>
            <a:spLocks noGrp="1"/>
          </p:cNvSpPr>
          <p:nvPr>
            <p:ph type="subTitle" idx="1"/>
          </p:nvPr>
        </p:nvSpPr>
        <p:spPr>
          <a:xfrm>
            <a:off x="1371600" y="4437063"/>
            <a:ext cx="6400800" cy="1201737"/>
          </a:xfrm>
        </p:spPr>
        <p:txBody>
          <a:bodyPr>
            <a:noAutofit/>
          </a:bodyPr>
          <a:lstStyle/>
          <a:p>
            <a:r>
              <a:rPr lang="en-US" altLang="zh-CN" sz="2400" dirty="0" smtClean="0">
                <a:solidFill>
                  <a:schemeClr val="tx1"/>
                </a:solidFill>
              </a:rPr>
              <a:t>China Telecom, Huawei</a:t>
            </a:r>
            <a:r>
              <a:rPr lang="en-US" altLang="zh-CN" sz="2400" dirty="0">
                <a:solidFill>
                  <a:schemeClr val="tx1"/>
                </a:solidFill>
              </a:rPr>
              <a:t>, Nokia </a:t>
            </a:r>
            <a:r>
              <a:rPr lang="en-US" altLang="zh-CN" sz="2400" dirty="0" smtClean="0">
                <a:solidFill>
                  <a:schemeClr val="tx1"/>
                </a:solidFill>
              </a:rPr>
              <a:t>Networks, ZTE, Samsung, </a:t>
            </a:r>
            <a:r>
              <a:rPr lang="en-US" altLang="zh-CN" sz="2400" dirty="0" smtClean="0">
                <a:solidFill>
                  <a:schemeClr val="tx1"/>
                </a:solidFill>
              </a:rPr>
              <a:t>Alcatel-Lucent</a:t>
            </a:r>
            <a:endParaRPr lang="zh-CN" altLang="en-US" sz="2400" dirty="0" smtClean="0">
              <a:solidFill>
                <a:schemeClr val="tx1"/>
              </a:solidFill>
            </a:endParaRPr>
          </a:p>
        </p:txBody>
      </p:sp>
      <p:sp>
        <p:nvSpPr>
          <p:cNvPr id="6" name="矩形 3"/>
          <p:cNvSpPr>
            <a:spLocks noChangeArrowheads="1"/>
          </p:cNvSpPr>
          <p:nvPr/>
        </p:nvSpPr>
        <p:spPr bwMode="auto">
          <a:xfrm>
            <a:off x="323850" y="468313"/>
            <a:ext cx="84963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000" dirty="0"/>
              <a:t>3GPP TSG-RAN WG4 Meeting #</a:t>
            </a:r>
            <a:r>
              <a:rPr lang="en-US" altLang="zh-CN" sz="2000"/>
              <a:t>74bis</a:t>
            </a:r>
            <a:r>
              <a:rPr lang="en-US" altLang="zh-CN" sz="2000" smtClean="0"/>
              <a:t>                                                         </a:t>
            </a:r>
            <a:r>
              <a:rPr lang="zh-CN" altLang="zh-CN" sz="2000" smtClean="0"/>
              <a:t>R</a:t>
            </a:r>
            <a:r>
              <a:rPr lang="zh-CN" altLang="zh-CN" sz="2000" dirty="0"/>
              <a:t>4-</a:t>
            </a:r>
            <a:r>
              <a:rPr lang="en-US" altLang="zh-CN" sz="2000" dirty="0" smtClean="0"/>
              <a:t>152525</a:t>
            </a:r>
            <a:endParaRPr lang="zh-CN" altLang="zh-CN" sz="2000" dirty="0"/>
          </a:p>
          <a:p>
            <a:r>
              <a:rPr lang="en-US" altLang="zh-CN" sz="2000" dirty="0"/>
              <a:t>Rio de Janeiro, Brazil, 20 - </a:t>
            </a:r>
            <a:r>
              <a:rPr lang="en-US" altLang="zh-CN" sz="2000" dirty="0" smtClean="0"/>
              <a:t>24 </a:t>
            </a:r>
            <a:r>
              <a:rPr lang="en-US" altLang="zh-CN" sz="2000" dirty="0"/>
              <a:t>Apr, 2015</a:t>
            </a:r>
          </a:p>
          <a:p>
            <a:r>
              <a:rPr lang="en-US" altLang="zh-CN" sz="2000" dirty="0"/>
              <a:t>Agenda Item: </a:t>
            </a:r>
            <a:r>
              <a:rPr lang="en-US" altLang="zh-CN" sz="2000" dirty="0" smtClean="0"/>
              <a:t>7.6</a:t>
            </a:r>
            <a:endParaRPr lang="zh-CN" altLang="zh-CN" sz="2000" dirty="0"/>
          </a:p>
        </p:txBody>
      </p:sp>
    </p:spTree>
    <p:extLst>
      <p:ext uri="{BB962C8B-B14F-4D97-AF65-F5344CB8AC3E}">
        <p14:creationId xmlns:p14="http://schemas.microsoft.com/office/powerpoint/2010/main" val="29499643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824536"/>
          </a:xfrm>
        </p:spPr>
        <p:txBody>
          <a:bodyPr>
            <a:noAutofit/>
          </a:bodyPr>
          <a:lstStyle/>
          <a:p>
            <a:pPr marL="0" indent="0">
              <a:spcBef>
                <a:spcPts val="300"/>
              </a:spcBef>
              <a:buNone/>
            </a:pPr>
            <a:r>
              <a:rPr lang="x-none" altLang="zh-CN" sz="2000" dirty="0"/>
              <a:t>In RAN4 #74 meeting, </a:t>
            </a:r>
            <a:r>
              <a:rPr lang="x-none" altLang="zh-CN" sz="2000" dirty="0" smtClean="0"/>
              <a:t>the </a:t>
            </a:r>
            <a:r>
              <a:rPr lang="x-none" altLang="zh-CN" sz="2000" dirty="0"/>
              <a:t>following agreements were </a:t>
            </a:r>
            <a:r>
              <a:rPr lang="x-none" altLang="zh-CN" sz="2000" dirty="0" smtClean="0"/>
              <a:t>reached</a:t>
            </a:r>
            <a:r>
              <a:rPr lang="en-US" altLang="zh-CN" sz="2000" dirty="0" smtClean="0"/>
              <a:t> </a:t>
            </a:r>
            <a:r>
              <a:rPr lang="x-none" altLang="zh-CN" sz="2000" dirty="0"/>
              <a:t>for BS MMSE-IRC </a:t>
            </a:r>
            <a:r>
              <a:rPr lang="x-none" altLang="zh-CN" sz="2000" dirty="0" smtClean="0"/>
              <a:t>receiver:</a:t>
            </a:r>
            <a:endParaRPr lang="en-US" altLang="zh-CN" sz="2000" dirty="0" smtClean="0"/>
          </a:p>
          <a:p>
            <a:pPr lvl="0">
              <a:spcBef>
                <a:spcPts val="300"/>
              </a:spcBef>
            </a:pPr>
            <a:r>
              <a:rPr lang="en-US" altLang="zh-CN" sz="2000" dirty="0" smtClean="0"/>
              <a:t>On i</a:t>
            </a:r>
            <a:r>
              <a:rPr lang="x-none" altLang="zh-CN" sz="2000" dirty="0" smtClean="0"/>
              <a:t>nter-cell </a:t>
            </a:r>
            <a:r>
              <a:rPr lang="x-none" altLang="zh-CN" sz="2000" dirty="0"/>
              <a:t>interference </a:t>
            </a:r>
            <a:r>
              <a:rPr lang="x-none" altLang="zh-CN" sz="2000" dirty="0" smtClean="0"/>
              <a:t>modeling</a:t>
            </a:r>
            <a:endParaRPr lang="fr-FR" altLang="zh-CN" sz="2000" dirty="0" smtClean="0"/>
          </a:p>
          <a:p>
            <a:pPr lvl="1">
              <a:spcBef>
                <a:spcPts val="300"/>
              </a:spcBef>
            </a:pPr>
            <a:r>
              <a:rPr lang="fr-FR" altLang="zh-CN" sz="1800" dirty="0" smtClean="0"/>
              <a:t>The </a:t>
            </a:r>
            <a:r>
              <a:rPr lang="fr-FR" altLang="zh-CN" sz="1800" dirty="0"/>
              <a:t>following outputs from the system simulation evaluations should be considered for deciding interference modelling</a:t>
            </a:r>
            <a:endParaRPr lang="zh-CN" altLang="zh-CN" dirty="0"/>
          </a:p>
          <a:p>
            <a:pPr lvl="2">
              <a:spcBef>
                <a:spcPts val="300"/>
              </a:spcBef>
            </a:pPr>
            <a:r>
              <a:rPr lang="fr-FR" altLang="zh-CN" sz="1600" dirty="0"/>
              <a:t>Interference power level;</a:t>
            </a:r>
            <a:endParaRPr lang="zh-CN" altLang="zh-CN" dirty="0"/>
          </a:p>
          <a:p>
            <a:pPr lvl="2">
              <a:spcBef>
                <a:spcPts val="300"/>
              </a:spcBef>
            </a:pPr>
            <a:r>
              <a:rPr lang="fr-FR" altLang="zh-CN" sz="1600" dirty="0"/>
              <a:t>Number of explicitly modelled interference</a:t>
            </a:r>
            <a:endParaRPr lang="zh-CN" altLang="zh-CN" dirty="0"/>
          </a:p>
          <a:p>
            <a:pPr lvl="1">
              <a:spcBef>
                <a:spcPts val="300"/>
              </a:spcBef>
            </a:pPr>
            <a:r>
              <a:rPr lang="fr-FR" altLang="zh-CN" sz="1800" dirty="0"/>
              <a:t>Methodologies and statistical measurements</a:t>
            </a:r>
            <a:endParaRPr lang="zh-CN" altLang="zh-CN" dirty="0"/>
          </a:p>
          <a:p>
            <a:pPr lvl="2">
              <a:spcBef>
                <a:spcPts val="300"/>
              </a:spcBef>
            </a:pPr>
            <a:r>
              <a:rPr lang="fr-FR" altLang="zh-CN" sz="1600" dirty="0"/>
              <a:t>Use DIP value for evaluation of interference profile.</a:t>
            </a:r>
            <a:endParaRPr lang="zh-CN" altLang="zh-CN" dirty="0"/>
          </a:p>
          <a:p>
            <a:pPr lvl="2">
              <a:spcBef>
                <a:spcPts val="300"/>
              </a:spcBef>
            </a:pPr>
            <a:r>
              <a:rPr lang="fr-FR" altLang="zh-CN" sz="1600" dirty="0"/>
              <a:t>Provide the distribution of DIPs considering the following ways:</a:t>
            </a:r>
            <a:endParaRPr lang="zh-CN" altLang="zh-CN" dirty="0"/>
          </a:p>
          <a:p>
            <a:pPr lvl="2">
              <a:spcBef>
                <a:spcPts val="300"/>
              </a:spcBef>
            </a:pPr>
            <a:r>
              <a:rPr lang="fr-FR" altLang="zh-CN" sz="1600" dirty="0"/>
              <a:t>Baseline: Unconditional DIP values</a:t>
            </a:r>
            <a:endParaRPr lang="zh-CN" altLang="zh-CN" dirty="0"/>
          </a:p>
          <a:p>
            <a:pPr lvl="2">
              <a:spcBef>
                <a:spcPts val="300"/>
              </a:spcBef>
            </a:pPr>
            <a:r>
              <a:rPr lang="fr-FR" altLang="zh-CN" sz="1600" dirty="0"/>
              <a:t>Optional: conditional DIP values</a:t>
            </a:r>
            <a:endParaRPr lang="zh-CN" altLang="zh-CN" dirty="0"/>
          </a:p>
          <a:p>
            <a:pPr lvl="2">
              <a:spcBef>
                <a:spcPts val="300"/>
              </a:spcBef>
            </a:pPr>
            <a:r>
              <a:rPr lang="fr-FR" altLang="zh-CN" sz="1600" dirty="0"/>
              <a:t>FFS how to determine DIP values for link level evaluation</a:t>
            </a:r>
            <a:endParaRPr lang="zh-CN" altLang="zh-CN" dirty="0"/>
          </a:p>
          <a:p>
            <a:pPr marL="342900" lvl="1" indent="-342900">
              <a:buFont typeface="Arial" pitchFamily="34" charset="0"/>
              <a:buChar char="•"/>
            </a:pPr>
            <a:r>
              <a:rPr lang="en-GB" altLang="zh-CN" sz="2000" dirty="0" smtClean="0"/>
              <a:t>On </a:t>
            </a:r>
            <a:r>
              <a:rPr lang="en-US" altLang="ja-JP" sz="2000" dirty="0"/>
              <a:t>reference receiver </a:t>
            </a:r>
            <a:endParaRPr lang="en-US" altLang="ja-JP" sz="2000" dirty="0" smtClean="0"/>
          </a:p>
          <a:p>
            <a:pPr lvl="1">
              <a:spcBef>
                <a:spcPts val="300"/>
              </a:spcBef>
            </a:pPr>
            <a:r>
              <a:rPr lang="en-GB" altLang="zh-CN" sz="1800" dirty="0"/>
              <a:t>IRC receiver with DMRS based covariance matrix estimation</a:t>
            </a:r>
            <a:endParaRPr lang="zh-CN" altLang="zh-CN" sz="1800" dirty="0"/>
          </a:p>
          <a:p>
            <a:pPr lvl="2">
              <a:spcBef>
                <a:spcPts val="300"/>
              </a:spcBef>
            </a:pPr>
            <a:r>
              <a:rPr lang="en-GB" altLang="zh-CN" sz="1600" dirty="0"/>
              <a:t>Interference covariance matrix estimation should be conducted per PRB and per TTI</a:t>
            </a:r>
            <a:endParaRPr lang="zh-CN" altLang="zh-CN" sz="1600" dirty="0"/>
          </a:p>
          <a:p>
            <a:pPr>
              <a:spcBef>
                <a:spcPts val="300"/>
              </a:spcBef>
            </a:pPr>
            <a:endParaRPr lang="zh-CN" altLang="en-US" sz="3600" dirty="0"/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pPr>
              <a:defRPr/>
            </a:pPr>
            <a:fld id="{285728FF-DD67-46C1-86DB-82F5DE057256}" type="slidenum">
              <a:rPr lang="zh-CN" altLang="en-US" sz="1800">
                <a:solidFill>
                  <a:schemeClr val="tx1"/>
                </a:solidFill>
              </a:rPr>
              <a:pPr>
                <a:defRPr/>
              </a:pPr>
              <a:t>2</a:t>
            </a:fld>
            <a:endParaRPr lang="zh-CN" alt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27286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en-US" altLang="zh-CN" sz="3600" dirty="0" smtClean="0"/>
              <a:t>WF (1)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980728"/>
            <a:ext cx="8229600" cy="5472608"/>
          </a:xfrm>
        </p:spPr>
        <p:txBody>
          <a:bodyPr>
            <a:noAutofit/>
          </a:bodyPr>
          <a:lstStyle/>
          <a:p>
            <a:pPr lvl="0"/>
            <a:r>
              <a:rPr lang="en-GB" altLang="zh-CN" sz="2000" dirty="0"/>
              <a:t>Number of interferers to be explicitly modelled</a:t>
            </a:r>
            <a:endParaRPr lang="zh-CN" altLang="zh-CN" sz="2000" dirty="0"/>
          </a:p>
          <a:p>
            <a:pPr lvl="1"/>
            <a:r>
              <a:rPr lang="en-GB" altLang="zh-CN" sz="1800" dirty="0"/>
              <a:t>In phase-I </a:t>
            </a:r>
            <a:r>
              <a:rPr lang="en-GB" altLang="zh-CN" sz="1800" dirty="0" smtClean="0"/>
              <a:t>link-level evaluation</a:t>
            </a:r>
            <a:r>
              <a:rPr lang="en-GB" altLang="zh-CN" sz="1800" dirty="0"/>
              <a:t>, assume two explicitly modelled </a:t>
            </a:r>
            <a:r>
              <a:rPr lang="en-GB" altLang="zh-CN" sz="1800" dirty="0" smtClean="0"/>
              <a:t>interferers.</a:t>
            </a:r>
            <a:endParaRPr lang="zh-CN" altLang="zh-CN" sz="1800" dirty="0"/>
          </a:p>
          <a:p>
            <a:r>
              <a:rPr lang="en-GB" altLang="zh-CN" sz="2000" dirty="0" smtClean="0"/>
              <a:t>Methodologies to determine DIPs for </a:t>
            </a:r>
            <a:r>
              <a:rPr lang="en-US" altLang="zh-CN" sz="2000" dirty="0" smtClean="0"/>
              <a:t>performance </a:t>
            </a:r>
            <a:r>
              <a:rPr lang="en-US" altLang="zh-CN" sz="2000" dirty="0"/>
              <a:t>gain tests</a:t>
            </a:r>
            <a:endParaRPr lang="en-GB" altLang="zh-CN" sz="2000" dirty="0" smtClean="0"/>
          </a:p>
          <a:p>
            <a:pPr lvl="1"/>
            <a:r>
              <a:rPr lang="en-US" altLang="zh-CN" sz="1800" dirty="0" smtClean="0"/>
              <a:t>Methodology 1</a:t>
            </a:r>
            <a:endParaRPr lang="en-US" altLang="zh-CN" sz="1800" strike="sngStrike" dirty="0" smtClean="0"/>
          </a:p>
          <a:p>
            <a:pPr lvl="2">
              <a:buFont typeface="Wingdings" pitchFamily="2" charset="2"/>
              <a:buChar char="ü"/>
            </a:pPr>
            <a:r>
              <a:rPr lang="en-US" altLang="zh-CN" sz="1600" dirty="0" smtClean="0"/>
              <a:t>Step 1: Decide DIP1. First obtain the distribution of unconditional DIP1 values from all the simulated samples. The DIP1 value at 85%-tile of the DIP1 distribution is taken.</a:t>
            </a:r>
          </a:p>
          <a:p>
            <a:pPr lvl="2">
              <a:buFont typeface="Wingdings" pitchFamily="2" charset="2"/>
              <a:buChar char="ü"/>
            </a:pPr>
            <a:r>
              <a:rPr lang="en-US" altLang="zh-CN" sz="1600" dirty="0" smtClean="0"/>
              <a:t>Step 2: Decide DIP2. For the DIP1 value at 85%-tile, the median of the conditioned DIP2 are obtained, where the median DIP2 is obtained from all DIP2 whose corresponding DIP1 fall within ±5%-tile of 85-tile (i.e., 80~90%).</a:t>
            </a:r>
          </a:p>
          <a:p>
            <a:pPr lvl="1"/>
            <a:r>
              <a:rPr lang="en-US" altLang="zh-CN" sz="1800" dirty="0"/>
              <a:t>Methodology </a:t>
            </a:r>
            <a:r>
              <a:rPr lang="en-US" altLang="zh-CN" sz="1800" dirty="0" smtClean="0"/>
              <a:t>2</a:t>
            </a:r>
            <a:endParaRPr lang="en-US" altLang="zh-CN" sz="1800" strike="sngStrike" dirty="0"/>
          </a:p>
          <a:p>
            <a:pPr lvl="2">
              <a:buFont typeface="Wingdings" pitchFamily="2" charset="2"/>
              <a:buChar char="ü"/>
            </a:pPr>
            <a:r>
              <a:rPr lang="en-US" altLang="zh-CN" sz="1600" dirty="0" smtClean="0"/>
              <a:t>Step </a:t>
            </a:r>
            <a:r>
              <a:rPr lang="en-US" altLang="zh-CN" sz="1600" dirty="0"/>
              <a:t>1</a:t>
            </a:r>
            <a:r>
              <a:rPr lang="en-US" altLang="zh-CN" sz="1600" dirty="0" smtClean="0"/>
              <a:t>: Identify </a:t>
            </a:r>
            <a:r>
              <a:rPr lang="en-US" altLang="zh-CN" sz="1600" dirty="0"/>
              <a:t>the SINR value at 5%-tile of UL wideband SINR distribution as the SINR of interest. </a:t>
            </a:r>
          </a:p>
          <a:p>
            <a:pPr lvl="2">
              <a:buFont typeface="Wingdings" pitchFamily="2" charset="2"/>
              <a:buChar char="ü"/>
            </a:pPr>
            <a:r>
              <a:rPr lang="en-US" altLang="zh-CN" sz="1600" dirty="0" smtClean="0"/>
              <a:t>S</a:t>
            </a:r>
            <a:r>
              <a:rPr lang="en-US" altLang="zh-CN" sz="1600" dirty="0"/>
              <a:t>t</a:t>
            </a:r>
            <a:r>
              <a:rPr lang="en-US" altLang="zh-CN" sz="1600" dirty="0" smtClean="0"/>
              <a:t>ep </a:t>
            </a:r>
            <a:r>
              <a:rPr lang="en-US" altLang="zh-CN" sz="1600" dirty="0"/>
              <a:t>2: For each simulated sample, if the UL wideband SINR fall within +/- 0.2 dB of 5%-tile UL wideband SINR, the DIP1/2 values are saved for this sample. </a:t>
            </a:r>
          </a:p>
          <a:p>
            <a:pPr lvl="2">
              <a:buFont typeface="Wingdings" pitchFamily="2" charset="2"/>
              <a:buChar char="ü"/>
            </a:pPr>
            <a:r>
              <a:rPr lang="en-US" altLang="zh-CN" sz="1600" dirty="0" smtClean="0"/>
              <a:t>Step </a:t>
            </a:r>
            <a:r>
              <a:rPr lang="en-US" altLang="zh-CN" sz="1600" dirty="0"/>
              <a:t>3: After saving all the conditional DIP1/2 values, the median values of DIP1/DIP2 distribution are taken</a:t>
            </a:r>
            <a:r>
              <a:rPr lang="en-US" altLang="zh-CN" sz="1600" dirty="0" smtClean="0"/>
              <a:t>.</a:t>
            </a:r>
          </a:p>
          <a:p>
            <a:pPr lvl="1"/>
            <a:r>
              <a:rPr lang="en-GB" altLang="zh-CN" sz="1800" dirty="0" smtClean="0"/>
              <a:t>Note: DIP1 </a:t>
            </a:r>
            <a:r>
              <a:rPr lang="en-GB" altLang="zh-CN" sz="1800" dirty="0"/>
              <a:t>the strongest interferer, DIP2 the second </a:t>
            </a:r>
            <a:r>
              <a:rPr lang="en-GB" altLang="zh-CN" sz="1800" dirty="0" smtClean="0"/>
              <a:t>strongest</a:t>
            </a:r>
            <a:endParaRPr lang="en-US" altLang="zh-CN" sz="1800" dirty="0"/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pPr>
              <a:defRPr/>
            </a:pPr>
            <a:fld id="{285728FF-DD67-46C1-86DB-82F5DE057256}" type="slidenum">
              <a:rPr lang="zh-CN" altLang="en-US" sz="1800">
                <a:solidFill>
                  <a:schemeClr val="tx1"/>
                </a:solidFill>
              </a:rPr>
              <a:pPr>
                <a:defRPr/>
              </a:pPr>
              <a:t>3</a:t>
            </a:fld>
            <a:endParaRPr lang="zh-CN" alt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77342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713387"/>
          </a:xfrm>
        </p:spPr>
        <p:txBody>
          <a:bodyPr/>
          <a:lstStyle/>
          <a:p>
            <a:r>
              <a:rPr lang="en-US" altLang="zh-CN" sz="2000" dirty="0"/>
              <a:t>Interested companies are encouraged to provide the following results for both </a:t>
            </a:r>
            <a:r>
              <a:rPr lang="en-GB" altLang="zh-CN" sz="2000" dirty="0"/>
              <a:t>homogeneous and heterogeneous scenarios</a:t>
            </a:r>
            <a:r>
              <a:rPr lang="en-US" altLang="zh-CN" sz="2000" dirty="0"/>
              <a:t>: </a:t>
            </a:r>
          </a:p>
          <a:p>
            <a:pPr lvl="1"/>
            <a:r>
              <a:rPr lang="en-US" altLang="zh-CN" sz="1800" dirty="0" smtClean="0"/>
              <a:t>(a) Raw </a:t>
            </a:r>
            <a:r>
              <a:rPr lang="en-US" altLang="zh-CN" sz="1800" dirty="0"/>
              <a:t>data on </a:t>
            </a:r>
            <a:r>
              <a:rPr lang="en-US" altLang="zh-CN" sz="1800" dirty="0" smtClean="0"/>
              <a:t>UL </a:t>
            </a:r>
            <a:r>
              <a:rPr lang="en-US" altLang="zh-CN" sz="1800" dirty="0"/>
              <a:t>wideband </a:t>
            </a:r>
            <a:r>
              <a:rPr lang="en-US" altLang="zh-CN" sz="1800" dirty="0" smtClean="0"/>
              <a:t>SINR distribution, </a:t>
            </a:r>
            <a:r>
              <a:rPr lang="en-US" altLang="zh-CN" sz="1800" dirty="0"/>
              <a:t>unconditional </a:t>
            </a:r>
            <a:r>
              <a:rPr lang="en-US" altLang="zh-CN" sz="1800" dirty="0" smtClean="0"/>
              <a:t>DIP1/2 distributions, for </a:t>
            </a:r>
            <a:r>
              <a:rPr lang="en-US" altLang="zh-CN" sz="1800" dirty="0"/>
              <a:t>calibration </a:t>
            </a:r>
            <a:r>
              <a:rPr lang="en-US" altLang="zh-CN" sz="1800" dirty="0" smtClean="0"/>
              <a:t>purpose.</a:t>
            </a:r>
            <a:endParaRPr lang="en-US" altLang="zh-CN" sz="1800" dirty="0"/>
          </a:p>
          <a:p>
            <a:pPr lvl="1"/>
            <a:r>
              <a:rPr lang="en-US" altLang="zh-CN" sz="1800" dirty="0" smtClean="0"/>
              <a:t>(b) The </a:t>
            </a:r>
            <a:r>
              <a:rPr lang="en-US" altLang="zh-CN" sz="1800" dirty="0"/>
              <a:t>DIP1/2 values </a:t>
            </a:r>
            <a:r>
              <a:rPr lang="en-US" altLang="zh-CN" sz="1800" dirty="0" smtClean="0"/>
              <a:t>using the methodologies shown in page 3, which will be taken into account for deriving the final DIP values for link evaluation. </a:t>
            </a:r>
            <a:endParaRPr lang="en-US" altLang="zh-CN" sz="1800" dirty="0"/>
          </a:p>
          <a:p>
            <a:pPr lvl="1"/>
            <a:r>
              <a:rPr lang="en-US" altLang="zh-CN" sz="1800" dirty="0" smtClean="0"/>
              <a:t>Note 1: Template </a:t>
            </a:r>
            <a:r>
              <a:rPr lang="en-US" altLang="zh-CN" sz="1800" dirty="0"/>
              <a:t>for collecting </a:t>
            </a:r>
            <a:r>
              <a:rPr lang="en-US" altLang="zh-CN" sz="1800" dirty="0" smtClean="0"/>
              <a:t>the simulation </a:t>
            </a:r>
            <a:r>
              <a:rPr lang="en-US" altLang="zh-CN" sz="1800" dirty="0"/>
              <a:t>results is provided in </a:t>
            </a:r>
            <a:r>
              <a:rPr lang="en-US" altLang="zh-CN" sz="1800" dirty="0" smtClean="0"/>
              <a:t>R4-152526. </a:t>
            </a:r>
          </a:p>
          <a:p>
            <a:pPr lvl="1"/>
            <a:r>
              <a:rPr lang="en-US" altLang="zh-CN" sz="1800" dirty="0" smtClean="0"/>
              <a:t>Note 2: Company results will be collected by email till 9</a:t>
            </a:r>
            <a:r>
              <a:rPr lang="en-US" altLang="zh-CN" sz="1800" baseline="30000" dirty="0" smtClean="0"/>
              <a:t>th</a:t>
            </a:r>
            <a:r>
              <a:rPr lang="en-US" altLang="zh-CN" sz="1800" dirty="0" smtClean="0"/>
              <a:t> May.</a:t>
            </a:r>
            <a:endParaRPr lang="zh-CN" altLang="zh-CN" sz="1800" dirty="0"/>
          </a:p>
          <a:p>
            <a:r>
              <a:rPr lang="en-US" altLang="zh-CN" sz="2000" dirty="0" smtClean="0"/>
              <a:t>Interested companies </a:t>
            </a:r>
            <a:r>
              <a:rPr lang="en-US" altLang="zh-CN" sz="2000" dirty="0"/>
              <a:t>are </a:t>
            </a:r>
            <a:r>
              <a:rPr lang="en-US" altLang="zh-CN" sz="2000" dirty="0" smtClean="0"/>
              <a:t>encouraged to bring </a:t>
            </a:r>
            <a:r>
              <a:rPr lang="en-US" altLang="zh-CN" sz="2000" dirty="0"/>
              <a:t>proposals on how to check the interference covariance </a:t>
            </a:r>
            <a:r>
              <a:rPr lang="en-GB" altLang="zh-CN" sz="2000" dirty="0"/>
              <a:t>matrix </a:t>
            </a:r>
            <a:r>
              <a:rPr lang="en-US" altLang="zh-CN" sz="2000" dirty="0" smtClean="0"/>
              <a:t>estimation </a:t>
            </a:r>
            <a:r>
              <a:rPr lang="en-US" altLang="zh-CN" sz="2000" dirty="0"/>
              <a:t>is conducted per TTI per RB.</a:t>
            </a:r>
          </a:p>
          <a:p>
            <a:endParaRPr lang="zh-CN" altLang="en-US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en-US" altLang="zh-CN" sz="3600" dirty="0" smtClean="0"/>
              <a:t>WF (2)</a:t>
            </a:r>
            <a:endParaRPr lang="zh-CN" altLang="en-US" sz="3600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pPr>
              <a:defRPr/>
            </a:pPr>
            <a:fld id="{285728FF-DD67-46C1-86DB-82F5DE057256}" type="slidenum">
              <a:rPr lang="zh-CN" altLang="en-US" sz="1800">
                <a:solidFill>
                  <a:schemeClr val="tx1"/>
                </a:solidFill>
              </a:rPr>
              <a:pPr>
                <a:defRPr/>
              </a:pPr>
              <a:t>4</a:t>
            </a:fld>
            <a:endParaRPr lang="zh-CN" alt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86739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DC7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DC7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</TotalTime>
  <Words>492</Words>
  <Application>Microsoft Office PowerPoint</Application>
  <PresentationFormat>全屏显示(4:3)</PresentationFormat>
  <Paragraphs>46</Paragraphs>
  <Slides>4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主题​​</vt:lpstr>
      <vt:lpstr>WF on interference modeling for BS MMSE-IRC receiver </vt:lpstr>
      <vt:lpstr>Background</vt:lpstr>
      <vt:lpstr>WF (1)</vt:lpstr>
      <vt:lpstr>WF (2)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inter-cell interference modeling for BS IRC receiver</dc:title>
  <dc:creator>Yang Shan</dc:creator>
  <cp:lastModifiedBy>Yang Shan</cp:lastModifiedBy>
  <cp:revision>43</cp:revision>
  <dcterms:created xsi:type="dcterms:W3CDTF">2015-04-21T12:37:18Z</dcterms:created>
  <dcterms:modified xsi:type="dcterms:W3CDTF">2015-04-24T17:06:21Z</dcterms:modified>
</cp:coreProperties>
</file>