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5" r:id="rId3"/>
    <p:sldId id="268" r:id="rId4"/>
    <p:sldId id="270" r:id="rId5"/>
    <p:sldId id="269" r:id="rId6"/>
    <p:sldId id="264" r:id="rId7"/>
  </p:sldIdLst>
  <p:sldSz cx="9144000" cy="6858000" type="screen4x3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Arial" pitchFamily="34" charset="0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Arial" pitchFamily="34" charset="0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Arial" pitchFamily="34" charset="0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Arial" pitchFamily="34" charset="0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98989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841" autoAdjust="0"/>
    <p:restoredTop sz="99000" autoAdjust="0"/>
  </p:normalViewPr>
  <p:slideViewPr>
    <p:cSldViewPr>
      <p:cViewPr varScale="1">
        <p:scale>
          <a:sx n="120" d="100"/>
          <a:sy n="120" d="100"/>
        </p:scale>
        <p:origin x="-1734" y="-108"/>
      </p:cViewPr>
      <p:guideLst>
        <p:guide orient="horz" pos="2160"/>
        <p:guide pos="2880"/>
      </p:guideLst>
    </p:cSldViewPr>
  </p:slideViewPr>
  <p:notesTextViewPr>
    <p:cViewPr>
      <p:scale>
        <a:sx n="66" d="100"/>
        <a:sy n="66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480CFC5-55CA-46A2-B8A2-3F064DD86C21}" type="datetimeFigureOut">
              <a:rPr lang="ja-JP" altLang="sv-SE"/>
              <a:pPr/>
              <a:t>2015/4/24</a:t>
            </a:fld>
            <a:endParaRPr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 smtClean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A8E0B2E-5A31-407B-A386-BEC607AA159A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6825461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50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50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50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50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50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スライド イメージ プレースホルダー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ノート プレースホルダー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ja-JP" altLang="en-US" smtClean="0">
              <a:ea typeface="MS PGothic" pitchFamily="34" charset="-128"/>
            </a:endParaRPr>
          </a:p>
        </p:txBody>
      </p:sp>
      <p:sp>
        <p:nvSpPr>
          <p:cNvPr id="9220" name="スライド番号プレースホルダー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9E64C7E8-9000-4623-8A7F-985F1FA2D78A}" type="slidenum">
              <a:rPr lang="ja-JP" altLang="en-US"/>
              <a:pPr eaLnBrk="1" hangingPunct="1">
                <a:spcBef>
                  <a:spcPct val="0"/>
                </a:spcBef>
              </a:pPr>
              <a:t>5</a:t>
            </a:fld>
            <a:endParaRPr lang="ja-JP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898D771-5042-46CA-85D5-D54A2687D280}" type="datetimeFigureOut">
              <a:rPr lang="ja-JP" altLang="sv-SE"/>
              <a:pPr/>
              <a:t>2015/4/24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2A0A1B-A0A7-486E-A5C1-144486031F72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7953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A2ECC9-C3C1-4A77-A20C-015D0E90BE4E}" type="datetimeFigureOut">
              <a:rPr lang="ja-JP" altLang="sv-SE"/>
              <a:pPr/>
              <a:t>2015/4/24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752A8A-932D-4736-9ABA-45167D00ECC3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151502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3EC69EC-7AEE-466A-B155-869A9F4F657C}" type="datetimeFigureOut">
              <a:rPr lang="ja-JP" altLang="sv-SE"/>
              <a:pPr/>
              <a:t>2015/4/24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0C747E-929D-4B59-AD73-332DA602C96D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65477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42691C-AF29-4CA7-9119-478C07CE2E88}" type="datetimeFigureOut">
              <a:rPr lang="ja-JP" altLang="sv-SE"/>
              <a:pPr/>
              <a:t>2015/4/24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F0CCC8-91F6-476D-9833-0ACB3322C9DB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6946391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ABD5E83-017E-484C-9BAC-DF1F669CD487}" type="datetimeFigureOut">
              <a:rPr lang="ja-JP" altLang="sv-SE"/>
              <a:pPr/>
              <a:t>2015/4/24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26563F-FB76-4981-B4FF-C796CBF646D4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4125610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2C027C-8762-4ADA-A072-1EF607A79281}" type="datetimeFigureOut">
              <a:rPr lang="ja-JP" altLang="sv-SE"/>
              <a:pPr/>
              <a:t>2015/4/24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967BD5-E611-4E4C-9E4B-7F9872FE8632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985643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232DA7F-BF25-41A7-BFC7-B7452F775704}" type="datetimeFigureOut">
              <a:rPr lang="ja-JP" altLang="sv-SE"/>
              <a:pPr/>
              <a:t>2015/4/24</a:t>
            </a:fld>
            <a:endParaRPr lang="ja-JP" altLang="en-US"/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9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78BDAE-50A1-489A-8FCD-00320A9C2377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32459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050872-7909-4350-80F2-AEDCCD91F92F}" type="datetimeFigureOut">
              <a:rPr lang="ja-JP" altLang="sv-SE"/>
              <a:pPr/>
              <a:t>2015/4/24</a:t>
            </a:fld>
            <a:endParaRPr lang="ja-JP" altLang="en-US"/>
          </a:p>
        </p:txBody>
      </p:sp>
      <p:sp>
        <p:nvSpPr>
          <p:cNvPr id="4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5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DE6162-6889-44E7-925F-15A10CEE8CED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9728919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E2D5C2-3D50-4F21-8390-15B623EBB2F5}" type="datetimeFigureOut">
              <a:rPr lang="ja-JP" altLang="sv-SE"/>
              <a:pPr/>
              <a:t>2015/4/24</a:t>
            </a:fld>
            <a:endParaRPr lang="ja-JP" altLang="en-US"/>
          </a:p>
        </p:txBody>
      </p:sp>
      <p:sp>
        <p:nvSpPr>
          <p:cNvPr id="3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4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4BF2DF-81DF-4D94-A572-31D8AA85DF30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187546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7D2BF12-8D5C-49F4-9317-07F9FDA7E297}" type="datetimeFigureOut">
              <a:rPr lang="ja-JP" altLang="sv-SE"/>
              <a:pPr/>
              <a:t>2015/4/24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9CDA84-EAAB-42D5-BDB9-ED23A3514413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7366213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872DE20-7292-4E9C-92F4-B04A7AF5B5DE}" type="datetimeFigureOut">
              <a:rPr lang="ja-JP" altLang="sv-SE"/>
              <a:pPr/>
              <a:t>2015/4/24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44F851-7201-4270-B11A-47494FC25BA8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759128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1027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F970CCF4-19AB-459A-AF63-64746CF78A31}" type="datetimeFigureOut">
              <a:rPr lang="ja-JP" altLang="sv-SE"/>
              <a:pPr/>
              <a:t>2015/4/24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31E6860-F92D-4782-89BC-370FB22C44A6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MS PGothic" pitchFamily="50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ja-JP" sz="4000" dirty="0" smtClean="0">
                <a:ea typeface="MS PGothic" pitchFamily="34" charset="-128"/>
              </a:rPr>
              <a:t>WF on EIRP accuracy requirement</a:t>
            </a:r>
            <a:endParaRPr lang="ja-JP" altLang="en-US" sz="4000" dirty="0" smtClean="0">
              <a:ea typeface="MS PGothic" pitchFamily="34" charset="-128"/>
            </a:endParaRPr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ja-JP" dirty="0" smtClean="0">
                <a:solidFill>
                  <a:srgbClr val="898989"/>
                </a:solidFill>
                <a:ea typeface="MS PGothic" pitchFamily="34" charset="-128"/>
              </a:rPr>
              <a:t>NTT DOCOMO,INC., Telecom </a:t>
            </a:r>
            <a:r>
              <a:rPr lang="en-US" altLang="ja-JP" dirty="0">
                <a:solidFill>
                  <a:srgbClr val="898989"/>
                </a:solidFill>
                <a:ea typeface="MS PGothic" pitchFamily="34" charset="-128"/>
              </a:rPr>
              <a:t>Italia, </a:t>
            </a:r>
            <a:r>
              <a:rPr lang="en-US" altLang="ja-JP" dirty="0" smtClean="0">
                <a:solidFill>
                  <a:srgbClr val="898989"/>
                </a:solidFill>
                <a:ea typeface="MS PGothic" pitchFamily="34" charset="-128"/>
              </a:rPr>
              <a:t>Alcatel Lucent, </a:t>
            </a:r>
            <a:r>
              <a:rPr lang="en-US" altLang="ja-JP" dirty="0" smtClean="0">
                <a:solidFill>
                  <a:srgbClr val="898989"/>
                </a:solidFill>
                <a:ea typeface="MS PGothic" pitchFamily="34" charset="-128"/>
              </a:rPr>
              <a:t>Ericsson, Huawei</a:t>
            </a:r>
            <a:endParaRPr lang="ja-JP" altLang="en-US" dirty="0" smtClean="0">
              <a:solidFill>
                <a:srgbClr val="898989"/>
              </a:solidFill>
              <a:ea typeface="MS PGothic" pitchFamily="34" charset="-128"/>
            </a:endParaRPr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539750" y="404813"/>
            <a:ext cx="84248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/>
              <a:t>3GPP TSG-RAN WG4 Meeting #74-bis				R4-152456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/>
              <a:t>Rio de Janeiro, Brazil, 20th – 24th April, 2015			Agenda 7.2.1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a typeface="MS PGothic" pitchFamily="34" charset="-128"/>
              </a:rPr>
              <a:t>Background</a:t>
            </a:r>
            <a:endParaRPr lang="ja-JP" altLang="en-US" smtClean="0">
              <a:ea typeface="MS PGothic" pitchFamily="34" charset="-128"/>
            </a:endParaRPr>
          </a:p>
        </p:txBody>
      </p:sp>
      <p:sp>
        <p:nvSpPr>
          <p:cNvPr id="3075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Consideration of EIRP accuracy requirement was provided in WF[1] at RAN4#73.</a:t>
            </a:r>
          </a:p>
          <a:p>
            <a:pPr lvl="1">
              <a:defRPr/>
            </a:pPr>
            <a:r>
              <a:rPr lang="en-US" altLang="ja-JP" dirty="0" smtClean="0"/>
              <a:t>There were three open issues as below </a:t>
            </a:r>
          </a:p>
          <a:p>
            <a:pPr marL="914400" lvl="1" indent="-514350">
              <a:buFont typeface="+mj-lt"/>
              <a:buAutoNum type="arabicPeriod"/>
              <a:defRPr/>
            </a:pPr>
            <a:r>
              <a:rPr lang="en-US" altLang="ja-JP" sz="2000" dirty="0" smtClean="0"/>
              <a:t>The number of beam pointing directions needed to define the steering range</a:t>
            </a:r>
          </a:p>
          <a:p>
            <a:pPr marL="914400" lvl="1" indent="-514350">
              <a:buFont typeface="+mj-lt"/>
              <a:buAutoNum type="arabicPeriod"/>
              <a:defRPr/>
            </a:pPr>
            <a:r>
              <a:rPr lang="en-GB" altLang="ja-JP" sz="2000" dirty="0"/>
              <a:t>How </a:t>
            </a:r>
            <a:r>
              <a:rPr lang="en-GB" altLang="ja-JP" sz="2000" dirty="0" smtClean="0"/>
              <a:t>to define the range where the EIRP accuracy requirement is met</a:t>
            </a:r>
          </a:p>
          <a:p>
            <a:pPr marL="914400" lvl="1" indent="-514350">
              <a:buFont typeface="+mj-lt"/>
              <a:buAutoNum type="arabicPeriod"/>
              <a:defRPr/>
            </a:pPr>
            <a:r>
              <a:rPr lang="en-GB" altLang="ja-JP" sz="2000" dirty="0" smtClean="0"/>
              <a:t>Whether the range in (2.) shall be declared, or interpolation between the maximum steering points, or part of product description (not subject to specification by 3GPP)</a:t>
            </a:r>
          </a:p>
          <a:p>
            <a:pPr>
              <a:defRPr/>
            </a:pPr>
            <a:r>
              <a:rPr lang="en-US" altLang="ja-JP" dirty="0" smtClean="0"/>
              <a:t>According to above and on-line/off-line discussion in RAN4#74bis, WF is proposed in following slides.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1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7133687"/>
              </p:ext>
            </p:extLst>
          </p:nvPr>
        </p:nvGraphicFramePr>
        <p:xfrm>
          <a:off x="6422766" y="1124744"/>
          <a:ext cx="2986088" cy="22639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0" name="Picture" r:id="rId3" imgW="3076560" imgH="2324160" progId="Word.Picture.8">
                  <p:embed/>
                </p:oleObj>
              </mc:Choice>
              <mc:Fallback>
                <p:oleObj name="Picture" r:id="rId3" imgW="3076560" imgH="2324160" progId="Word.Picture.8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2766" y="1124744"/>
                        <a:ext cx="2986088" cy="2263924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9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199" y="549275"/>
            <a:ext cx="6735763" cy="5832475"/>
          </a:xfrm>
        </p:spPr>
        <p:txBody>
          <a:bodyPr/>
          <a:lstStyle/>
          <a:p>
            <a:pPr marL="342900" lvl="1" indent="-342900" eaLnBrk="1" hangingPunct="1">
              <a:buFont typeface="Arial" pitchFamily="34" charset="0"/>
              <a:buChar char="•"/>
            </a:pPr>
            <a:r>
              <a:rPr lang="en-US" altLang="ja-JP" dirty="0" smtClean="0">
                <a:ea typeface="MS PGothic" pitchFamily="34" charset="-128"/>
              </a:rPr>
              <a:t>Vendor shall declare</a:t>
            </a:r>
          </a:p>
          <a:p>
            <a:pPr marL="742950" lvl="2" indent="-342900" eaLnBrk="1" hangingPunct="1"/>
            <a:r>
              <a:rPr lang="en-US" altLang="ja-JP" dirty="0" smtClean="0">
                <a:solidFill>
                  <a:srgbClr val="FF0000"/>
                </a:solidFill>
                <a:ea typeface="MS PGothic" pitchFamily="34" charset="-128"/>
              </a:rPr>
              <a:t>area or </a:t>
            </a:r>
            <a:r>
              <a:rPr lang="en-US" altLang="ja-JP" dirty="0" smtClean="0">
                <a:solidFill>
                  <a:srgbClr val="FF0000"/>
                </a:solidFill>
                <a:ea typeface="MS PGothic" pitchFamily="34" charset="-128"/>
              </a:rPr>
              <a:t>points</a:t>
            </a:r>
            <a:r>
              <a:rPr lang="en-US" altLang="ja-JP" dirty="0" smtClean="0">
                <a:ea typeface="MS PGothic" pitchFamily="34" charset="-128"/>
              </a:rPr>
              <a:t> </a:t>
            </a:r>
            <a:r>
              <a:rPr lang="en-US" altLang="ja-JP" dirty="0" smtClean="0">
                <a:ea typeface="MS PGothic" pitchFamily="34" charset="-128"/>
              </a:rPr>
              <a:t>where EIRP accuracy requirement is </a:t>
            </a:r>
            <a:r>
              <a:rPr lang="en-US" altLang="ja-JP" dirty="0" smtClean="0">
                <a:ea typeface="MS PGothic" pitchFamily="34" charset="-128"/>
              </a:rPr>
              <a:t>met. This area or these number of points are not specified.</a:t>
            </a:r>
            <a:endParaRPr lang="en-US" altLang="ja-JP" dirty="0" smtClean="0">
              <a:ea typeface="MS PGothic" pitchFamily="34" charset="-128"/>
            </a:endParaRPr>
          </a:p>
          <a:p>
            <a:pPr marL="742950" lvl="2" indent="-342900" eaLnBrk="1" hangingPunct="1"/>
            <a:r>
              <a:rPr lang="en-US" altLang="ja-JP" dirty="0">
                <a:ea typeface="MS PGothic" pitchFamily="34" charset="-128"/>
              </a:rPr>
              <a:t>a</a:t>
            </a:r>
            <a:r>
              <a:rPr lang="en-US" altLang="ja-JP" dirty="0" smtClean="0">
                <a:ea typeface="MS PGothic" pitchFamily="34" charset="-128"/>
              </a:rPr>
              <a:t>nd EIRP </a:t>
            </a:r>
            <a:r>
              <a:rPr lang="en-US" altLang="ja-JP" dirty="0" smtClean="0">
                <a:ea typeface="MS PGothic" pitchFamily="34" charset="-128"/>
              </a:rPr>
              <a:t>values </a:t>
            </a:r>
            <a:r>
              <a:rPr lang="en-US" altLang="ja-JP" dirty="0" smtClean="0">
                <a:ea typeface="MS PGothic" pitchFamily="34" charset="-128"/>
              </a:rPr>
              <a:t>for </a:t>
            </a:r>
            <a:r>
              <a:rPr lang="en-US" altLang="ja-JP" dirty="0" smtClean="0">
                <a:solidFill>
                  <a:srgbClr val="FF0000"/>
                </a:solidFill>
                <a:ea typeface="MS PGothic" pitchFamily="34" charset="-128"/>
              </a:rPr>
              <a:t>five points</a:t>
            </a:r>
            <a:r>
              <a:rPr lang="en-US" altLang="ja-JP" dirty="0" smtClean="0">
                <a:ea typeface="MS PGothic" pitchFamily="34" charset="-128"/>
              </a:rPr>
              <a:t>: </a:t>
            </a:r>
            <a:r>
              <a:rPr lang="en-US" altLang="ja-JP" dirty="0" smtClean="0">
                <a:ea typeface="MS PGothic" pitchFamily="34" charset="-128"/>
              </a:rPr>
              <a:t>the zero-steering point and maximum steering points in both directions for </a:t>
            </a:r>
            <a:r>
              <a:rPr lang="el-GR" altLang="ja-JP" dirty="0" smtClean="0">
                <a:ea typeface="MS PGothic" pitchFamily="34" charset="-128"/>
                <a:cs typeface="Calibri"/>
              </a:rPr>
              <a:t>θ</a:t>
            </a:r>
            <a:r>
              <a:rPr lang="en-US" altLang="ja-JP" dirty="0" smtClean="0">
                <a:ea typeface="MS PGothic" pitchFamily="34" charset="-128"/>
                <a:cs typeface="Calibri"/>
              </a:rPr>
              <a:t>(0~π)</a:t>
            </a:r>
            <a:r>
              <a:rPr lang="en-US" altLang="ja-JP" dirty="0" smtClean="0">
                <a:ea typeface="MS PGothic" pitchFamily="34" charset="-128"/>
              </a:rPr>
              <a:t> and </a:t>
            </a:r>
            <a:r>
              <a:rPr lang="el-GR" altLang="ja-JP" dirty="0" smtClean="0">
                <a:ea typeface="MS PGothic" pitchFamily="34" charset="-128"/>
                <a:cs typeface="Calibri"/>
              </a:rPr>
              <a:t>φ</a:t>
            </a:r>
            <a:r>
              <a:rPr lang="en-US" altLang="ja-JP" dirty="0">
                <a:ea typeface="MS PGothic" pitchFamily="34" charset="-128"/>
                <a:cs typeface="Calibri"/>
              </a:rPr>
              <a:t>(-</a:t>
            </a:r>
            <a:r>
              <a:rPr lang="en-US" altLang="ja-JP" dirty="0" smtClean="0">
                <a:ea typeface="MS PGothic" pitchFamily="34" charset="-128"/>
                <a:cs typeface="Calibri"/>
              </a:rPr>
              <a:t>π/2~π/2)</a:t>
            </a:r>
            <a:r>
              <a:rPr lang="en-US" altLang="ja-JP" dirty="0" smtClean="0">
                <a:ea typeface="MS PGothic" pitchFamily="34" charset="-128"/>
              </a:rPr>
              <a:t> axis in relation to the coordinate system of AAS </a:t>
            </a:r>
            <a:r>
              <a:rPr lang="en-US" altLang="ja-JP" dirty="0" smtClean="0">
                <a:ea typeface="MS PGothic" pitchFamily="34" charset="-128"/>
              </a:rPr>
              <a:t>BS, where the EIRP accuracy is met.</a:t>
            </a:r>
            <a:endParaRPr lang="en-US" altLang="ja-JP" dirty="0" smtClean="0">
              <a:ea typeface="MS PGothic" pitchFamily="34" charset="-128"/>
            </a:endParaRPr>
          </a:p>
          <a:p>
            <a:pPr marL="1200150" lvl="3" indent="-342900" eaLnBrk="1" hangingPunct="1">
              <a:buFont typeface="Arial" pitchFamily="34" charset="0"/>
              <a:buChar char="•"/>
            </a:pPr>
            <a:r>
              <a:rPr lang="en-US" altLang="ja-JP" dirty="0" smtClean="0">
                <a:ea typeface="MS PGothic" pitchFamily="34" charset="-128"/>
              </a:rPr>
              <a:t>There might be overlapped points. </a:t>
            </a:r>
          </a:p>
          <a:p>
            <a:pPr marL="342900" lvl="1" indent="-342900" eaLnBrk="1" hangingPunct="1">
              <a:buFont typeface="Arial" pitchFamily="34" charset="0"/>
              <a:buChar char="•"/>
            </a:pPr>
            <a:endParaRPr lang="en-US" altLang="ja-JP" dirty="0" smtClean="0">
              <a:ea typeface="MS PGothic" pitchFamily="34" charset="-128"/>
            </a:endParaRPr>
          </a:p>
          <a:p>
            <a:pPr marL="342900" lvl="1" indent="-342900" eaLnBrk="1" hangingPunct="1">
              <a:buFont typeface="Arial" pitchFamily="34" charset="0"/>
              <a:buChar char="•"/>
            </a:pPr>
            <a:endParaRPr lang="en-US" altLang="ja-JP" dirty="0" smtClean="0">
              <a:ea typeface="MS PGothic" pitchFamily="34" charset="-128"/>
            </a:endParaRPr>
          </a:p>
          <a:p>
            <a:pPr marL="342900" lvl="1" indent="-342900" eaLnBrk="1" hangingPunct="1">
              <a:buFont typeface="Arial" pitchFamily="34" charset="0"/>
              <a:buChar char="•"/>
            </a:pPr>
            <a:endParaRPr lang="en-US" altLang="ja-JP" dirty="0" smtClean="0">
              <a:ea typeface="MS PGothic" pitchFamily="34" charset="-128"/>
            </a:endParaRPr>
          </a:p>
          <a:p>
            <a:pPr marL="342900" lvl="1" indent="-342900" eaLnBrk="1" hangingPunct="1">
              <a:buFont typeface="Arial" pitchFamily="34" charset="0"/>
              <a:buChar char="•"/>
            </a:pPr>
            <a:endParaRPr lang="en-US" altLang="ja-JP" dirty="0" smtClean="0">
              <a:ea typeface="MS PGothic" pitchFamily="34" charset="-128"/>
            </a:endParaRPr>
          </a:p>
          <a:p>
            <a:pPr marL="342900" lvl="1" indent="-342900" eaLnBrk="1" hangingPunct="1">
              <a:buFont typeface="Arial" pitchFamily="34" charset="0"/>
              <a:buNone/>
            </a:pPr>
            <a:endParaRPr lang="en-US" altLang="ja-JP" sz="1800" dirty="0" smtClean="0">
              <a:ea typeface="MS PGothic" pitchFamily="34" charset="-128"/>
            </a:endParaRPr>
          </a:p>
        </p:txBody>
      </p:sp>
      <p:cxnSp>
        <p:nvCxnSpPr>
          <p:cNvPr id="58" name="直線コネクタ 57"/>
          <p:cNvCxnSpPr/>
          <p:nvPr/>
        </p:nvCxnSpPr>
        <p:spPr>
          <a:xfrm>
            <a:off x="2843213" y="5090616"/>
            <a:ext cx="2160587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線コネクタ 58"/>
          <p:cNvCxnSpPr/>
          <p:nvPr/>
        </p:nvCxnSpPr>
        <p:spPr>
          <a:xfrm flipV="1">
            <a:off x="3923928" y="5091385"/>
            <a:ext cx="0" cy="1079500"/>
          </a:xfrm>
          <a:prstGeom prst="line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円/楕円 62"/>
          <p:cNvSpPr/>
          <p:nvPr/>
        </p:nvSpPr>
        <p:spPr>
          <a:xfrm>
            <a:off x="3887788" y="5581923"/>
            <a:ext cx="71437" cy="71437"/>
          </a:xfrm>
          <a:prstGeom prst="ellipse">
            <a:avLst/>
          </a:prstGeom>
          <a:solidFill>
            <a:srgbClr val="0070C0"/>
          </a:solidFill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102" name="タイトル 1"/>
          <p:cNvSpPr>
            <a:spLocks noGrp="1"/>
          </p:cNvSpPr>
          <p:nvPr>
            <p:ph type="title"/>
          </p:nvPr>
        </p:nvSpPr>
        <p:spPr>
          <a:xfrm>
            <a:off x="457200" y="-242888"/>
            <a:ext cx="8229600" cy="1143001"/>
          </a:xfrm>
        </p:spPr>
        <p:txBody>
          <a:bodyPr/>
          <a:lstStyle/>
          <a:p>
            <a:pPr eaLnBrk="1" hangingPunct="1"/>
            <a:r>
              <a:rPr lang="en-US" altLang="ja-JP" dirty="0" smtClean="0">
                <a:ea typeface="MS PGothic" pitchFamily="34" charset="-128"/>
              </a:rPr>
              <a:t>WF(1/2)</a:t>
            </a:r>
            <a:endParaRPr lang="ja-JP" altLang="en-US" dirty="0" smtClean="0">
              <a:ea typeface="MS PGothic" pitchFamily="34" charset="-128"/>
            </a:endParaRPr>
          </a:p>
        </p:txBody>
      </p:sp>
      <p:cxnSp>
        <p:nvCxnSpPr>
          <p:cNvPr id="46" name="直線コネクタ 45"/>
          <p:cNvCxnSpPr/>
          <p:nvPr/>
        </p:nvCxnSpPr>
        <p:spPr>
          <a:xfrm>
            <a:off x="6120606" y="5006789"/>
            <a:ext cx="2160588" cy="0"/>
          </a:xfrm>
          <a:prstGeom prst="line">
            <a:avLst/>
          </a:prstGeom>
          <a:ln w="952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線コネクタ 46"/>
          <p:cNvCxnSpPr/>
          <p:nvPr/>
        </p:nvCxnSpPr>
        <p:spPr>
          <a:xfrm flipV="1">
            <a:off x="7237413" y="5012010"/>
            <a:ext cx="0" cy="1152525"/>
          </a:xfrm>
          <a:prstGeom prst="line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円/楕円 47"/>
          <p:cNvSpPr/>
          <p:nvPr/>
        </p:nvSpPr>
        <p:spPr>
          <a:xfrm>
            <a:off x="7199313" y="5553348"/>
            <a:ext cx="71437" cy="71437"/>
          </a:xfrm>
          <a:prstGeom prst="ellipse">
            <a:avLst/>
          </a:prstGeom>
          <a:solidFill>
            <a:schemeClr val="bg1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9" name="円/楕円 48"/>
          <p:cNvSpPr/>
          <p:nvPr/>
        </p:nvSpPr>
        <p:spPr>
          <a:xfrm>
            <a:off x="8062913" y="5553348"/>
            <a:ext cx="71437" cy="73025"/>
          </a:xfrm>
          <a:prstGeom prst="ellipse">
            <a:avLst/>
          </a:prstGeom>
          <a:solidFill>
            <a:schemeClr val="accent6"/>
          </a:solidFill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0" name="円/楕円 49"/>
          <p:cNvSpPr/>
          <p:nvPr/>
        </p:nvSpPr>
        <p:spPr>
          <a:xfrm>
            <a:off x="7199313" y="5118373"/>
            <a:ext cx="71437" cy="71437"/>
          </a:xfrm>
          <a:prstGeom prst="ellipse">
            <a:avLst/>
          </a:prstGeom>
          <a:solidFill>
            <a:srgbClr val="00B050"/>
          </a:solidFill>
          <a:ln w="127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1" name="円/楕円 50"/>
          <p:cNvSpPr/>
          <p:nvPr/>
        </p:nvSpPr>
        <p:spPr>
          <a:xfrm>
            <a:off x="7200900" y="5988323"/>
            <a:ext cx="71438" cy="71437"/>
          </a:xfrm>
          <a:prstGeom prst="ellipse">
            <a:avLst/>
          </a:prstGeom>
          <a:solidFill>
            <a:srgbClr val="0070C0"/>
          </a:solidFill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2" name="円/楕円 51"/>
          <p:cNvSpPr/>
          <p:nvPr/>
        </p:nvSpPr>
        <p:spPr>
          <a:xfrm>
            <a:off x="6345238" y="5553348"/>
            <a:ext cx="71437" cy="73025"/>
          </a:xfrm>
          <a:prstGeom prst="ellipse">
            <a:avLst/>
          </a:prstGeom>
          <a:solidFill>
            <a:srgbClr val="7030A0"/>
          </a:solidFill>
          <a:ln w="127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61" name="円/楕円 60"/>
          <p:cNvSpPr/>
          <p:nvPr/>
        </p:nvSpPr>
        <p:spPr>
          <a:xfrm>
            <a:off x="4749800" y="5559698"/>
            <a:ext cx="71438" cy="73025"/>
          </a:xfrm>
          <a:prstGeom prst="ellipse">
            <a:avLst/>
          </a:prstGeom>
          <a:solidFill>
            <a:schemeClr val="accent6"/>
          </a:solidFill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62" name="円/楕円 61"/>
          <p:cNvSpPr/>
          <p:nvPr/>
        </p:nvSpPr>
        <p:spPr>
          <a:xfrm>
            <a:off x="3886200" y="5534298"/>
            <a:ext cx="71438" cy="71437"/>
          </a:xfrm>
          <a:prstGeom prst="ellipse">
            <a:avLst/>
          </a:prstGeom>
          <a:solidFill>
            <a:srgbClr val="00B050"/>
          </a:solidFill>
          <a:ln w="127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64" name="円/楕円 63"/>
          <p:cNvSpPr/>
          <p:nvPr/>
        </p:nvSpPr>
        <p:spPr>
          <a:xfrm>
            <a:off x="3032125" y="5559698"/>
            <a:ext cx="71438" cy="73025"/>
          </a:xfrm>
          <a:prstGeom prst="ellipse">
            <a:avLst/>
          </a:prstGeom>
          <a:solidFill>
            <a:srgbClr val="7030A0"/>
          </a:solidFill>
          <a:ln w="127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cxnSp>
        <p:nvCxnSpPr>
          <p:cNvPr id="65" name="直線コネクタ 64"/>
          <p:cNvCxnSpPr/>
          <p:nvPr/>
        </p:nvCxnSpPr>
        <p:spPr>
          <a:xfrm>
            <a:off x="468313" y="5084266"/>
            <a:ext cx="2160587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線コネクタ 65"/>
          <p:cNvCxnSpPr/>
          <p:nvPr/>
        </p:nvCxnSpPr>
        <p:spPr>
          <a:xfrm flipV="1">
            <a:off x="1547664" y="5085035"/>
            <a:ext cx="0" cy="1079500"/>
          </a:xfrm>
          <a:prstGeom prst="line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円/楕円 69"/>
          <p:cNvSpPr/>
          <p:nvPr/>
        </p:nvSpPr>
        <p:spPr>
          <a:xfrm>
            <a:off x="1512888" y="5588273"/>
            <a:ext cx="71437" cy="71437"/>
          </a:xfrm>
          <a:prstGeom prst="ellipse">
            <a:avLst/>
          </a:prstGeom>
          <a:solidFill>
            <a:srgbClr val="0070C0"/>
          </a:solidFill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68" name="円/楕円 67"/>
          <p:cNvSpPr/>
          <p:nvPr/>
        </p:nvSpPr>
        <p:spPr>
          <a:xfrm>
            <a:off x="1547813" y="5553348"/>
            <a:ext cx="71437" cy="73025"/>
          </a:xfrm>
          <a:prstGeom prst="ellipse">
            <a:avLst/>
          </a:prstGeom>
          <a:solidFill>
            <a:schemeClr val="accent6"/>
          </a:solidFill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1" name="円/楕円 70"/>
          <p:cNvSpPr/>
          <p:nvPr/>
        </p:nvSpPr>
        <p:spPr>
          <a:xfrm>
            <a:off x="1476375" y="5553348"/>
            <a:ext cx="71438" cy="73025"/>
          </a:xfrm>
          <a:prstGeom prst="ellipse">
            <a:avLst/>
          </a:prstGeom>
          <a:solidFill>
            <a:srgbClr val="7030A0"/>
          </a:solidFill>
          <a:ln w="127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69" name="円/楕円 68"/>
          <p:cNvSpPr/>
          <p:nvPr/>
        </p:nvSpPr>
        <p:spPr>
          <a:xfrm>
            <a:off x="1511300" y="5516835"/>
            <a:ext cx="71438" cy="71438"/>
          </a:xfrm>
          <a:prstGeom prst="ellipse">
            <a:avLst/>
          </a:prstGeom>
          <a:solidFill>
            <a:srgbClr val="00B050"/>
          </a:solidFill>
          <a:ln w="127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3" name="角丸四角形吹き出し 2"/>
          <p:cNvSpPr/>
          <p:nvPr/>
        </p:nvSpPr>
        <p:spPr>
          <a:xfrm>
            <a:off x="4067175" y="5804173"/>
            <a:ext cx="1296988" cy="863600"/>
          </a:xfrm>
          <a:prstGeom prst="wedgeRoundRectCallout">
            <a:avLst>
              <a:gd name="adj1" fmla="val -55985"/>
              <a:gd name="adj2" fmla="val -68623"/>
              <a:gd name="adj3" fmla="val 16667"/>
            </a:avLst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en-US" altLang="ja-JP" sz="1400"/>
              <a:t>These three points might overlap.</a:t>
            </a:r>
            <a:endParaRPr lang="ja-JP" altLang="en-US" sz="1400"/>
          </a:p>
        </p:txBody>
      </p:sp>
      <p:sp>
        <p:nvSpPr>
          <p:cNvPr id="67" name="円/楕円 66"/>
          <p:cNvSpPr/>
          <p:nvPr/>
        </p:nvSpPr>
        <p:spPr>
          <a:xfrm>
            <a:off x="1511300" y="5553348"/>
            <a:ext cx="71438" cy="71437"/>
          </a:xfrm>
          <a:prstGeom prst="ellipse">
            <a:avLst/>
          </a:prstGeom>
          <a:solidFill>
            <a:schemeClr val="bg1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60" name="円/楕円 59"/>
          <p:cNvSpPr/>
          <p:nvPr/>
        </p:nvSpPr>
        <p:spPr>
          <a:xfrm>
            <a:off x="3886200" y="5559698"/>
            <a:ext cx="71438" cy="71437"/>
          </a:xfrm>
          <a:prstGeom prst="ellipse">
            <a:avLst/>
          </a:prstGeom>
          <a:solidFill>
            <a:schemeClr val="bg1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3" name="角丸四角形吹き出し 72"/>
          <p:cNvSpPr/>
          <p:nvPr/>
        </p:nvSpPr>
        <p:spPr>
          <a:xfrm>
            <a:off x="1736725" y="5804173"/>
            <a:ext cx="1295400" cy="865187"/>
          </a:xfrm>
          <a:prstGeom prst="wedgeRoundRectCallout">
            <a:avLst>
              <a:gd name="adj1" fmla="val -55985"/>
              <a:gd name="adj2" fmla="val -68623"/>
              <a:gd name="adj3" fmla="val 16667"/>
            </a:avLst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en-US" altLang="ja-JP" sz="1400"/>
              <a:t>These five points might overlap.</a:t>
            </a:r>
            <a:endParaRPr lang="ja-JP" altLang="en-US" sz="1400"/>
          </a:p>
        </p:txBody>
      </p:sp>
      <p:sp>
        <p:nvSpPr>
          <p:cNvPr id="4123" name="テキスト ボックス 35"/>
          <p:cNvSpPr txBox="1">
            <a:spLocks noChangeArrowheads="1"/>
          </p:cNvSpPr>
          <p:nvPr/>
        </p:nvSpPr>
        <p:spPr bwMode="auto">
          <a:xfrm>
            <a:off x="7812088" y="5312048"/>
            <a:ext cx="12969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ja-JP" sz="1200" dirty="0" smtClean="0"/>
              <a:t>(Max to right)</a:t>
            </a:r>
            <a:endParaRPr lang="ja-JP" altLang="en-US" sz="1200" dirty="0"/>
          </a:p>
        </p:txBody>
      </p:sp>
      <p:sp>
        <p:nvSpPr>
          <p:cNvPr id="4124" name="テキスト ボックス 74"/>
          <p:cNvSpPr txBox="1">
            <a:spLocks noChangeArrowheads="1"/>
          </p:cNvSpPr>
          <p:nvPr/>
        </p:nvSpPr>
        <p:spPr bwMode="auto">
          <a:xfrm>
            <a:off x="7221538" y="5012010"/>
            <a:ext cx="129540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ja-JP" sz="1200" dirty="0" smtClean="0"/>
              <a:t>(Max to up)</a:t>
            </a:r>
            <a:endParaRPr lang="ja-JP" altLang="en-US" sz="1200" dirty="0"/>
          </a:p>
        </p:txBody>
      </p:sp>
      <p:sp>
        <p:nvSpPr>
          <p:cNvPr id="4125" name="テキスト ボックス 75"/>
          <p:cNvSpPr txBox="1">
            <a:spLocks noChangeArrowheads="1"/>
          </p:cNvSpPr>
          <p:nvPr/>
        </p:nvSpPr>
        <p:spPr bwMode="auto">
          <a:xfrm>
            <a:off x="7235825" y="5886723"/>
            <a:ext cx="1296988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ja-JP" sz="1200" dirty="0" smtClean="0"/>
              <a:t>(Max to down)</a:t>
            </a:r>
            <a:endParaRPr lang="ja-JP" altLang="en-US" sz="1200" dirty="0"/>
          </a:p>
        </p:txBody>
      </p:sp>
      <p:sp>
        <p:nvSpPr>
          <p:cNvPr id="4126" name="テキスト ボックス 76"/>
          <p:cNvSpPr txBox="1">
            <a:spLocks noChangeArrowheads="1"/>
          </p:cNvSpPr>
          <p:nvPr/>
        </p:nvSpPr>
        <p:spPr bwMode="auto">
          <a:xfrm>
            <a:off x="5895975" y="5285060"/>
            <a:ext cx="129698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ja-JP" sz="1200" dirty="0"/>
              <a:t>(</a:t>
            </a:r>
            <a:r>
              <a:rPr lang="en-US" altLang="ja-JP" sz="1200" dirty="0" smtClean="0"/>
              <a:t>Max to left)</a:t>
            </a:r>
            <a:endParaRPr lang="ja-JP" altLang="en-US" sz="1200" dirty="0"/>
          </a:p>
        </p:txBody>
      </p:sp>
      <p:sp>
        <p:nvSpPr>
          <p:cNvPr id="4127" name="テキスト ボックス 77"/>
          <p:cNvSpPr txBox="1">
            <a:spLocks noChangeArrowheads="1"/>
          </p:cNvSpPr>
          <p:nvPr/>
        </p:nvSpPr>
        <p:spPr bwMode="auto">
          <a:xfrm>
            <a:off x="6732588" y="5539060"/>
            <a:ext cx="129540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ja-JP" sz="1200"/>
              <a:t>Zero-steering</a:t>
            </a:r>
            <a:endParaRPr lang="ja-JP" altLang="en-US" sz="1200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2339752" y="501225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altLang="ja-JP" dirty="0">
                <a:latin typeface="Calibri"/>
                <a:cs typeface="Calibri"/>
              </a:rPr>
              <a:t>φ</a:t>
            </a:r>
            <a:endParaRPr kumimoji="1" lang="ja-JP" altLang="en-US" dirty="0"/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1187624" y="602037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altLang="ja-JP" dirty="0" smtClean="0">
                <a:latin typeface="Calibri"/>
                <a:cs typeface="Calibri"/>
              </a:rPr>
              <a:t>θ</a:t>
            </a:r>
            <a:endParaRPr lang="ja-JP" altLang="en-US" dirty="0"/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4818102" y="501225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altLang="ja-JP" dirty="0">
                <a:latin typeface="Calibri"/>
                <a:cs typeface="Calibri"/>
              </a:rPr>
              <a:t>φ</a:t>
            </a:r>
            <a:endParaRPr kumimoji="1" lang="ja-JP" altLang="en-US" dirty="0"/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3665974" y="608308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altLang="ja-JP" dirty="0" smtClean="0">
                <a:latin typeface="Calibri"/>
                <a:cs typeface="Calibri"/>
              </a:rPr>
              <a:t>θ</a:t>
            </a:r>
            <a:endParaRPr lang="ja-JP" altLang="en-US" dirty="0"/>
          </a:p>
        </p:txBody>
      </p:sp>
      <p:sp>
        <p:nvSpPr>
          <p:cNvPr id="40" name="テキスト ボックス 39"/>
          <p:cNvSpPr txBox="1"/>
          <p:nvPr/>
        </p:nvSpPr>
        <p:spPr>
          <a:xfrm>
            <a:off x="8316789" y="482734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altLang="ja-JP" dirty="0">
                <a:latin typeface="Calibri"/>
                <a:cs typeface="Calibri"/>
              </a:rPr>
              <a:t>φ</a:t>
            </a:r>
            <a:endParaRPr kumimoji="1" lang="ja-JP" altLang="en-US" dirty="0"/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7020272" y="6186855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altLang="ja-JP" dirty="0" smtClean="0">
                <a:latin typeface="Calibri"/>
                <a:cs typeface="Calibri"/>
              </a:rPr>
              <a:t>θ</a:t>
            </a: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title"/>
          </p:nvPr>
        </p:nvSpPr>
        <p:spPr>
          <a:xfrm>
            <a:off x="457200" y="-242888"/>
            <a:ext cx="8229600" cy="1143001"/>
          </a:xfrm>
        </p:spPr>
        <p:txBody>
          <a:bodyPr/>
          <a:lstStyle/>
          <a:p>
            <a:pPr eaLnBrk="1" hangingPunct="1"/>
            <a:r>
              <a:rPr lang="en-US" altLang="ja-JP" smtClean="0">
                <a:ea typeface="MS PGothic" pitchFamily="34" charset="-128"/>
              </a:rPr>
              <a:t>WF(2/2)</a:t>
            </a:r>
            <a:endParaRPr lang="ja-JP" altLang="en-US" smtClean="0">
              <a:ea typeface="MS PGothic" pitchFamily="34" charset="-128"/>
            </a:endParaRPr>
          </a:p>
        </p:txBody>
      </p:sp>
      <p:sp>
        <p:nvSpPr>
          <p:cNvPr id="4099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620713"/>
            <a:ext cx="8229600" cy="5545137"/>
          </a:xfrm>
        </p:spPr>
        <p:txBody>
          <a:bodyPr>
            <a:normAutofit lnSpcReduction="10000"/>
          </a:bodyPr>
          <a:lstStyle/>
          <a:p>
            <a:pPr marL="342900" lvl="1" indent="-342900" eaLnBrk="1" hangingPunct="1">
              <a:buFont typeface="Arial" pitchFamily="34" charset="0"/>
              <a:buChar char="•"/>
            </a:pPr>
            <a:r>
              <a:rPr lang="en-US" altLang="ja-JP" dirty="0" smtClean="0">
                <a:ea typeface="MS PGothic" pitchFamily="34" charset="-128"/>
              </a:rPr>
              <a:t>As the core requirement,</a:t>
            </a:r>
          </a:p>
          <a:p>
            <a:pPr marL="742950" lvl="2" indent="-342900" eaLnBrk="1" hangingPunct="1"/>
            <a:r>
              <a:rPr lang="en-US" altLang="ja-JP" dirty="0">
                <a:ea typeface="MS PGothic" pitchFamily="34" charset="-128"/>
              </a:rPr>
              <a:t>t</a:t>
            </a:r>
            <a:r>
              <a:rPr lang="en-US" altLang="ja-JP" dirty="0" smtClean="0">
                <a:ea typeface="MS PGothic" pitchFamily="34" charset="-128"/>
              </a:rPr>
              <a:t>he </a:t>
            </a:r>
            <a:r>
              <a:rPr lang="en-US" altLang="ja-JP" dirty="0" smtClean="0">
                <a:ea typeface="MS PGothic" pitchFamily="34" charset="-128"/>
              </a:rPr>
              <a:t>AAS BS shall achieve an EIRP within +/-</a:t>
            </a:r>
            <a:r>
              <a:rPr lang="en-US" altLang="ja-JP" dirty="0" err="1" smtClean="0">
                <a:ea typeface="MS PGothic" pitchFamily="34" charset="-128"/>
              </a:rPr>
              <a:t>XdB</a:t>
            </a:r>
            <a:r>
              <a:rPr lang="en-US" altLang="ja-JP" dirty="0" smtClean="0">
                <a:ea typeface="MS PGothic" pitchFamily="34" charset="-128"/>
              </a:rPr>
              <a:t> of an EIRP  value </a:t>
            </a:r>
            <a:r>
              <a:rPr lang="en-US" altLang="ja-JP" dirty="0">
                <a:ea typeface="MS PGothic" pitchFamily="34" charset="-128"/>
              </a:rPr>
              <a:t>if claimed at any specific point </a:t>
            </a:r>
            <a:r>
              <a:rPr lang="en-US" altLang="ja-JP" dirty="0" smtClean="0">
                <a:ea typeface="MS PGothic" pitchFamily="34" charset="-128"/>
              </a:rPr>
              <a:t>within the declared </a:t>
            </a:r>
            <a:r>
              <a:rPr lang="en-US" altLang="ja-JP" dirty="0" smtClean="0">
                <a:solidFill>
                  <a:srgbClr val="FF0000"/>
                </a:solidFill>
                <a:ea typeface="MS PGothic" pitchFamily="34" charset="-128"/>
              </a:rPr>
              <a:t>area or </a:t>
            </a:r>
            <a:r>
              <a:rPr lang="en-US" altLang="ja-JP" dirty="0" smtClean="0">
                <a:solidFill>
                  <a:srgbClr val="FF0000"/>
                </a:solidFill>
                <a:ea typeface="MS PGothic" pitchFamily="34" charset="-128"/>
              </a:rPr>
              <a:t>points</a:t>
            </a:r>
            <a:r>
              <a:rPr lang="en-US" altLang="ja-JP" strike="sngStrike" dirty="0" smtClean="0">
                <a:solidFill>
                  <a:srgbClr val="FF0000"/>
                </a:solidFill>
                <a:ea typeface="MS PGothic" pitchFamily="34" charset="-128"/>
              </a:rPr>
              <a:t> </a:t>
            </a:r>
            <a:endParaRPr lang="en-US" altLang="ja-JP" strike="sngStrike" dirty="0" smtClean="0">
              <a:solidFill>
                <a:srgbClr val="FF0000"/>
              </a:solidFill>
              <a:ea typeface="MS PGothic" pitchFamily="34" charset="-128"/>
            </a:endParaRPr>
          </a:p>
          <a:p>
            <a:pPr marL="1200150" lvl="3" indent="-342900" eaLnBrk="1" hangingPunct="1"/>
            <a:r>
              <a:rPr lang="en-US" altLang="ja-JP" dirty="0" smtClean="0">
                <a:ea typeface="MS PGothic" pitchFamily="34" charset="-128"/>
              </a:rPr>
              <a:t>No need to declare </a:t>
            </a:r>
            <a:r>
              <a:rPr lang="en-US" altLang="ja-JP" dirty="0" smtClean="0">
                <a:ea typeface="MS PGothic" pitchFamily="34" charset="-128"/>
              </a:rPr>
              <a:t>EIRP values </a:t>
            </a:r>
            <a:r>
              <a:rPr lang="en-US" altLang="ja-JP" dirty="0" smtClean="0">
                <a:ea typeface="MS PGothic" pitchFamily="34" charset="-128"/>
              </a:rPr>
              <a:t>at </a:t>
            </a:r>
            <a:r>
              <a:rPr lang="en-US" altLang="ja-JP" dirty="0" smtClean="0">
                <a:ea typeface="MS PGothic" pitchFamily="34" charset="-128"/>
              </a:rPr>
              <a:t>all of </a:t>
            </a:r>
            <a:r>
              <a:rPr lang="en-US" altLang="ja-JP" dirty="0" smtClean="0">
                <a:solidFill>
                  <a:srgbClr val="FF0000"/>
                </a:solidFill>
                <a:ea typeface="MS PGothic" pitchFamily="34" charset="-128"/>
              </a:rPr>
              <a:t>area </a:t>
            </a:r>
            <a:r>
              <a:rPr lang="en-US" altLang="ja-JP" dirty="0">
                <a:solidFill>
                  <a:srgbClr val="FF0000"/>
                </a:solidFill>
                <a:ea typeface="MS PGothic" pitchFamily="34" charset="-128"/>
              </a:rPr>
              <a:t>or </a:t>
            </a:r>
            <a:r>
              <a:rPr lang="en-US" altLang="ja-JP" dirty="0" smtClean="0">
                <a:solidFill>
                  <a:srgbClr val="FF0000"/>
                </a:solidFill>
                <a:ea typeface="MS PGothic" pitchFamily="34" charset="-128"/>
              </a:rPr>
              <a:t>points</a:t>
            </a:r>
          </a:p>
          <a:p>
            <a:pPr marL="1200150" lvl="3" indent="-342900" eaLnBrk="1" hangingPunct="1"/>
            <a:endParaRPr lang="en-US" altLang="ja-JP" dirty="0" smtClean="0">
              <a:ea typeface="MS PGothic" pitchFamily="34" charset="-128"/>
            </a:endParaRPr>
          </a:p>
          <a:p>
            <a:pPr marL="342900" lvl="1" indent="-342900" eaLnBrk="1" hangingPunct="1">
              <a:buFont typeface="Arial" pitchFamily="34" charset="0"/>
              <a:buChar char="•"/>
            </a:pPr>
            <a:r>
              <a:rPr lang="en-US" altLang="ja-JP" dirty="0" smtClean="0">
                <a:ea typeface="MS PGothic" pitchFamily="34" charset="-128"/>
              </a:rPr>
              <a:t>As the conformance requirement,</a:t>
            </a:r>
          </a:p>
          <a:p>
            <a:pPr marL="742950" lvl="2" indent="-342900" eaLnBrk="1" hangingPunct="1"/>
            <a:r>
              <a:rPr lang="en-US" altLang="ja-JP" dirty="0">
                <a:ea typeface="MS PGothic" pitchFamily="34" charset="-128"/>
              </a:rPr>
              <a:t>m</a:t>
            </a:r>
            <a:r>
              <a:rPr lang="en-US" altLang="ja-JP" dirty="0" smtClean="0">
                <a:ea typeface="MS PGothic" pitchFamily="34" charset="-128"/>
              </a:rPr>
              <a:t>easured </a:t>
            </a:r>
            <a:r>
              <a:rPr lang="en-US" altLang="ja-JP" dirty="0" smtClean="0">
                <a:ea typeface="MS PGothic" pitchFamily="34" charset="-128"/>
              </a:rPr>
              <a:t>EIRP should be within +/-(X+TT)dB of the declared EIRP value(s) at </a:t>
            </a:r>
            <a:r>
              <a:rPr lang="en-US" altLang="ja-JP" dirty="0">
                <a:solidFill>
                  <a:srgbClr val="FF0000"/>
                </a:solidFill>
                <a:ea typeface="MS PGothic" pitchFamily="34" charset="-128"/>
              </a:rPr>
              <a:t>five </a:t>
            </a:r>
            <a:r>
              <a:rPr lang="en-US" altLang="ja-JP" dirty="0" smtClean="0">
                <a:solidFill>
                  <a:srgbClr val="FF0000"/>
                </a:solidFill>
                <a:ea typeface="MS PGothic" pitchFamily="34" charset="-128"/>
              </a:rPr>
              <a:t>points</a:t>
            </a:r>
            <a:r>
              <a:rPr lang="en-US" altLang="ja-JP" dirty="0">
                <a:ea typeface="MS PGothic" pitchFamily="34" charset="-128"/>
              </a:rPr>
              <a:t> : the zero-steering point and maximum steering points in both directions for </a:t>
            </a:r>
            <a:r>
              <a:rPr lang="el-GR" altLang="ja-JP" dirty="0">
                <a:ea typeface="MS PGothic" pitchFamily="34" charset="-128"/>
                <a:cs typeface="Calibri"/>
              </a:rPr>
              <a:t>θ</a:t>
            </a:r>
            <a:r>
              <a:rPr lang="en-US" altLang="ja-JP" dirty="0">
                <a:ea typeface="MS PGothic" pitchFamily="34" charset="-128"/>
                <a:cs typeface="Calibri"/>
              </a:rPr>
              <a:t>(0~π)</a:t>
            </a:r>
            <a:r>
              <a:rPr lang="en-US" altLang="ja-JP" dirty="0">
                <a:ea typeface="MS PGothic" pitchFamily="34" charset="-128"/>
              </a:rPr>
              <a:t> and </a:t>
            </a:r>
            <a:r>
              <a:rPr lang="el-GR" altLang="ja-JP" dirty="0">
                <a:ea typeface="MS PGothic" pitchFamily="34" charset="-128"/>
                <a:cs typeface="Calibri"/>
              </a:rPr>
              <a:t>φ</a:t>
            </a:r>
            <a:r>
              <a:rPr lang="en-US" altLang="ja-JP" dirty="0">
                <a:ea typeface="MS PGothic" pitchFamily="34" charset="-128"/>
                <a:cs typeface="Calibri"/>
              </a:rPr>
              <a:t>(-π/2~π/2)</a:t>
            </a:r>
            <a:r>
              <a:rPr lang="en-US" altLang="ja-JP" dirty="0">
                <a:ea typeface="MS PGothic" pitchFamily="34" charset="-128"/>
              </a:rPr>
              <a:t> axis in relation to the coordinate system of AAS BS.  </a:t>
            </a:r>
            <a:r>
              <a:rPr lang="en-US" altLang="ja-JP" dirty="0" smtClean="0">
                <a:ea typeface="MS PGothic" pitchFamily="34" charset="-128"/>
              </a:rPr>
              <a:t>TT (Test Tolerance) is FFS</a:t>
            </a:r>
            <a:r>
              <a:rPr lang="en-US" altLang="ja-JP" dirty="0" smtClean="0">
                <a:ea typeface="MS PGothic" pitchFamily="34" charset="-128"/>
              </a:rPr>
              <a:t>.</a:t>
            </a:r>
          </a:p>
          <a:p>
            <a:pPr marL="1200150" lvl="3" indent="-342900" eaLnBrk="1" hangingPunct="1"/>
            <a:r>
              <a:rPr lang="en-US" altLang="ja-JP" dirty="0">
                <a:ea typeface="MS PGothic" pitchFamily="34" charset="-128"/>
              </a:rPr>
              <a:t>Need to declare EIRP values </a:t>
            </a:r>
            <a:r>
              <a:rPr lang="en-US" altLang="ja-JP" dirty="0" smtClean="0">
                <a:ea typeface="MS PGothic" pitchFamily="34" charset="-128"/>
              </a:rPr>
              <a:t>at </a:t>
            </a:r>
            <a:r>
              <a:rPr lang="en-US" altLang="ja-JP" dirty="0" smtClean="0">
                <a:solidFill>
                  <a:srgbClr val="FF0000"/>
                </a:solidFill>
                <a:ea typeface="MS PGothic" pitchFamily="34" charset="-128"/>
              </a:rPr>
              <a:t>five </a:t>
            </a:r>
            <a:r>
              <a:rPr lang="en-US" altLang="ja-JP" dirty="0">
                <a:solidFill>
                  <a:srgbClr val="FF0000"/>
                </a:solidFill>
                <a:ea typeface="MS PGothic" pitchFamily="34" charset="-128"/>
              </a:rPr>
              <a:t>points</a:t>
            </a:r>
            <a:endParaRPr lang="en-US" altLang="ja-JP" dirty="0" smtClean="0">
              <a:ea typeface="MS PGothic" pitchFamily="34" charset="-128"/>
            </a:endParaRPr>
          </a:p>
          <a:p>
            <a:pPr marL="1200150" lvl="3" indent="-342900" eaLnBrk="1" hangingPunct="1"/>
            <a:r>
              <a:rPr lang="en-US" altLang="ja-JP" dirty="0" smtClean="0">
                <a:ea typeface="MS PGothic" pitchFamily="34" charset="-128"/>
              </a:rPr>
              <a:t>There might be overlapped points.</a:t>
            </a:r>
          </a:p>
          <a:p>
            <a:pPr marL="342900" lvl="1" indent="-342900" eaLnBrk="1" hangingPunct="1"/>
            <a:endParaRPr lang="en-US" altLang="ja-JP" dirty="0" smtClean="0">
              <a:ea typeface="MS PGothic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フローチャート : 代替処理 4096"/>
          <p:cNvSpPr/>
          <p:nvPr/>
        </p:nvSpPr>
        <p:spPr>
          <a:xfrm>
            <a:off x="107950" y="620713"/>
            <a:ext cx="9036050" cy="1295400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cxnSp>
        <p:nvCxnSpPr>
          <p:cNvPr id="102" name="直線コネクタ 101"/>
          <p:cNvCxnSpPr/>
          <p:nvPr/>
        </p:nvCxnSpPr>
        <p:spPr>
          <a:xfrm>
            <a:off x="6084888" y="3786611"/>
            <a:ext cx="2160587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線コネクタ 102"/>
          <p:cNvCxnSpPr/>
          <p:nvPr/>
        </p:nvCxnSpPr>
        <p:spPr>
          <a:xfrm flipV="1">
            <a:off x="7165975" y="3787775"/>
            <a:ext cx="0" cy="1081088"/>
          </a:xfrm>
          <a:prstGeom prst="line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6" name="角丸四角形 4095"/>
          <p:cNvSpPr/>
          <p:nvPr/>
        </p:nvSpPr>
        <p:spPr>
          <a:xfrm>
            <a:off x="6302375" y="4259263"/>
            <a:ext cx="1733550" cy="71437"/>
          </a:xfrm>
          <a:prstGeom prst="roundRect">
            <a:avLst>
              <a:gd name="adj" fmla="val 5000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31" name="角丸四角形 130"/>
          <p:cNvSpPr/>
          <p:nvPr/>
        </p:nvSpPr>
        <p:spPr>
          <a:xfrm rot="5400000">
            <a:off x="6835776" y="4276725"/>
            <a:ext cx="658812" cy="71437"/>
          </a:xfrm>
          <a:prstGeom prst="roundRect">
            <a:avLst>
              <a:gd name="adj" fmla="val 5000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27" name="フリーフォーム 26"/>
          <p:cNvSpPr/>
          <p:nvPr/>
        </p:nvSpPr>
        <p:spPr>
          <a:xfrm>
            <a:off x="6305550" y="2546350"/>
            <a:ext cx="1730375" cy="641350"/>
          </a:xfrm>
          <a:custGeom>
            <a:avLst/>
            <a:gdLst>
              <a:gd name="connsiteX0" fmla="*/ 848779 w 1726133"/>
              <a:gd name="connsiteY0" fmla="*/ 36 h 657861"/>
              <a:gd name="connsiteX1" fmla="*/ 696379 w 1726133"/>
              <a:gd name="connsiteY1" fmla="*/ 168311 h 657861"/>
              <a:gd name="connsiteX2" fmla="*/ 4229 w 1726133"/>
              <a:gd name="connsiteY2" fmla="*/ 295311 h 657861"/>
              <a:gd name="connsiteX3" fmla="*/ 426504 w 1726133"/>
              <a:gd name="connsiteY3" fmla="*/ 600111 h 657861"/>
              <a:gd name="connsiteX4" fmla="*/ 855129 w 1726133"/>
              <a:gd name="connsiteY4" fmla="*/ 641386 h 657861"/>
              <a:gd name="connsiteX5" fmla="*/ 985304 w 1726133"/>
              <a:gd name="connsiteY5" fmla="*/ 406436 h 657861"/>
              <a:gd name="connsiteX6" fmla="*/ 1528229 w 1726133"/>
              <a:gd name="connsiteY6" fmla="*/ 479461 h 657861"/>
              <a:gd name="connsiteX7" fmla="*/ 1721904 w 1726133"/>
              <a:gd name="connsiteY7" fmla="*/ 308011 h 657861"/>
              <a:gd name="connsiteX8" fmla="*/ 1372654 w 1726133"/>
              <a:gd name="connsiteY8" fmla="*/ 79411 h 657861"/>
              <a:gd name="connsiteX9" fmla="*/ 978954 w 1726133"/>
              <a:gd name="connsiteY9" fmla="*/ 152436 h 657861"/>
              <a:gd name="connsiteX10" fmla="*/ 848779 w 1726133"/>
              <a:gd name="connsiteY10" fmla="*/ 36 h 657861"/>
              <a:gd name="connsiteX0" fmla="*/ 848779 w 1722213"/>
              <a:gd name="connsiteY0" fmla="*/ 42 h 657867"/>
              <a:gd name="connsiteX1" fmla="*/ 696379 w 1722213"/>
              <a:gd name="connsiteY1" fmla="*/ 168317 h 657867"/>
              <a:gd name="connsiteX2" fmla="*/ 4229 w 1722213"/>
              <a:gd name="connsiteY2" fmla="*/ 295317 h 657867"/>
              <a:gd name="connsiteX3" fmla="*/ 426504 w 1722213"/>
              <a:gd name="connsiteY3" fmla="*/ 600117 h 657867"/>
              <a:gd name="connsiteX4" fmla="*/ 855129 w 1722213"/>
              <a:gd name="connsiteY4" fmla="*/ 641392 h 657867"/>
              <a:gd name="connsiteX5" fmla="*/ 985304 w 1722213"/>
              <a:gd name="connsiteY5" fmla="*/ 406442 h 657867"/>
              <a:gd name="connsiteX6" fmla="*/ 1528229 w 1722213"/>
              <a:gd name="connsiteY6" fmla="*/ 479467 h 657867"/>
              <a:gd name="connsiteX7" fmla="*/ 1721904 w 1722213"/>
              <a:gd name="connsiteY7" fmla="*/ 308017 h 657867"/>
              <a:gd name="connsiteX8" fmla="*/ 1493304 w 1722213"/>
              <a:gd name="connsiteY8" fmla="*/ 193717 h 657867"/>
              <a:gd name="connsiteX9" fmla="*/ 978954 w 1722213"/>
              <a:gd name="connsiteY9" fmla="*/ 152442 h 657867"/>
              <a:gd name="connsiteX10" fmla="*/ 848779 w 1722213"/>
              <a:gd name="connsiteY10" fmla="*/ 42 h 657867"/>
              <a:gd name="connsiteX0" fmla="*/ 857883 w 1731317"/>
              <a:gd name="connsiteY0" fmla="*/ 42 h 641631"/>
              <a:gd name="connsiteX1" fmla="*/ 705483 w 1731317"/>
              <a:gd name="connsiteY1" fmla="*/ 168317 h 641631"/>
              <a:gd name="connsiteX2" fmla="*/ 13333 w 1731317"/>
              <a:gd name="connsiteY2" fmla="*/ 295317 h 641631"/>
              <a:gd name="connsiteX3" fmla="*/ 295908 w 1731317"/>
              <a:gd name="connsiteY3" fmla="*/ 447717 h 641631"/>
              <a:gd name="connsiteX4" fmla="*/ 864233 w 1731317"/>
              <a:gd name="connsiteY4" fmla="*/ 641392 h 641631"/>
              <a:gd name="connsiteX5" fmla="*/ 994408 w 1731317"/>
              <a:gd name="connsiteY5" fmla="*/ 406442 h 641631"/>
              <a:gd name="connsiteX6" fmla="*/ 1537333 w 1731317"/>
              <a:gd name="connsiteY6" fmla="*/ 479467 h 641631"/>
              <a:gd name="connsiteX7" fmla="*/ 1731008 w 1731317"/>
              <a:gd name="connsiteY7" fmla="*/ 308017 h 641631"/>
              <a:gd name="connsiteX8" fmla="*/ 1502408 w 1731317"/>
              <a:gd name="connsiteY8" fmla="*/ 193717 h 641631"/>
              <a:gd name="connsiteX9" fmla="*/ 988058 w 1731317"/>
              <a:gd name="connsiteY9" fmla="*/ 152442 h 641631"/>
              <a:gd name="connsiteX10" fmla="*/ 857883 w 1731317"/>
              <a:gd name="connsiteY10" fmla="*/ 42 h 641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31317" h="641631">
                <a:moveTo>
                  <a:pt x="857883" y="42"/>
                </a:moveTo>
                <a:cubicBezTo>
                  <a:pt x="810787" y="2688"/>
                  <a:pt x="846241" y="119105"/>
                  <a:pt x="705483" y="168317"/>
                </a:cubicBezTo>
                <a:cubicBezTo>
                  <a:pt x="564725" y="217529"/>
                  <a:pt x="81595" y="248750"/>
                  <a:pt x="13333" y="295317"/>
                </a:cubicBezTo>
                <a:cubicBezTo>
                  <a:pt x="-54929" y="341884"/>
                  <a:pt x="154091" y="390038"/>
                  <a:pt x="295908" y="447717"/>
                </a:cubicBezTo>
                <a:cubicBezTo>
                  <a:pt x="437725" y="505396"/>
                  <a:pt x="747816" y="648271"/>
                  <a:pt x="864233" y="641392"/>
                </a:cubicBezTo>
                <a:cubicBezTo>
                  <a:pt x="980650" y="634513"/>
                  <a:pt x="882225" y="433429"/>
                  <a:pt x="994408" y="406442"/>
                </a:cubicBezTo>
                <a:cubicBezTo>
                  <a:pt x="1106591" y="379455"/>
                  <a:pt x="1414566" y="495871"/>
                  <a:pt x="1537333" y="479467"/>
                </a:cubicBezTo>
                <a:cubicBezTo>
                  <a:pt x="1660100" y="463063"/>
                  <a:pt x="1736829" y="355642"/>
                  <a:pt x="1731008" y="308017"/>
                </a:cubicBezTo>
                <a:cubicBezTo>
                  <a:pt x="1725187" y="260392"/>
                  <a:pt x="1626233" y="219646"/>
                  <a:pt x="1502408" y="193717"/>
                </a:cubicBezTo>
                <a:cubicBezTo>
                  <a:pt x="1378583" y="167788"/>
                  <a:pt x="1095479" y="184721"/>
                  <a:pt x="988058" y="152442"/>
                </a:cubicBezTo>
                <a:cubicBezTo>
                  <a:pt x="880637" y="120163"/>
                  <a:pt x="904979" y="-2604"/>
                  <a:pt x="857883" y="42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1" name="ひし形 10"/>
          <p:cNvSpPr/>
          <p:nvPr/>
        </p:nvSpPr>
        <p:spPr>
          <a:xfrm>
            <a:off x="3486150" y="2535238"/>
            <a:ext cx="1727200" cy="647700"/>
          </a:xfrm>
          <a:prstGeom prst="diamond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円/楕円 6"/>
          <p:cNvSpPr/>
          <p:nvPr/>
        </p:nvSpPr>
        <p:spPr>
          <a:xfrm>
            <a:off x="827088" y="2489200"/>
            <a:ext cx="1728787" cy="6477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6154" name="タイトル 1"/>
          <p:cNvSpPr>
            <a:spLocks noGrp="1"/>
          </p:cNvSpPr>
          <p:nvPr>
            <p:ph type="title"/>
          </p:nvPr>
        </p:nvSpPr>
        <p:spPr>
          <a:xfrm>
            <a:off x="457200" y="-242888"/>
            <a:ext cx="8229600" cy="1143001"/>
          </a:xfrm>
        </p:spPr>
        <p:txBody>
          <a:bodyPr/>
          <a:lstStyle/>
          <a:p>
            <a:pPr eaLnBrk="1" hangingPunct="1"/>
            <a:r>
              <a:rPr lang="en-US" altLang="ja-JP" smtClean="0">
                <a:ea typeface="MS PGothic" pitchFamily="34" charset="-128"/>
              </a:rPr>
              <a:t>Examples (2D steering case)</a:t>
            </a:r>
            <a:endParaRPr lang="ja-JP" altLang="en-US" smtClean="0">
              <a:ea typeface="MS PGothic" pitchFamily="34" charset="-128"/>
            </a:endParaRPr>
          </a:p>
        </p:txBody>
      </p:sp>
      <p:cxnSp>
        <p:nvCxnSpPr>
          <p:cNvPr id="3" name="直線コネクタ 2"/>
          <p:cNvCxnSpPr/>
          <p:nvPr/>
        </p:nvCxnSpPr>
        <p:spPr>
          <a:xfrm>
            <a:off x="601663" y="2292774"/>
            <a:ext cx="2159000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コネクタ 5"/>
          <p:cNvCxnSpPr/>
          <p:nvPr/>
        </p:nvCxnSpPr>
        <p:spPr>
          <a:xfrm flipV="1">
            <a:off x="1619672" y="2293938"/>
            <a:ext cx="0" cy="1081087"/>
          </a:xfrm>
          <a:prstGeom prst="line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正方形/長方形 7"/>
          <p:cNvSpPr/>
          <p:nvPr/>
        </p:nvSpPr>
        <p:spPr>
          <a:xfrm>
            <a:off x="323850" y="765175"/>
            <a:ext cx="503238" cy="36036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6158" name="テキスト ボックス 8"/>
          <p:cNvSpPr txBox="1">
            <a:spLocks noChangeArrowheads="1"/>
          </p:cNvSpPr>
          <p:nvPr/>
        </p:nvSpPr>
        <p:spPr bwMode="auto">
          <a:xfrm>
            <a:off x="900113" y="765175"/>
            <a:ext cx="2159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/>
              <a:t>: declared area </a:t>
            </a:r>
          </a:p>
        </p:txBody>
      </p:sp>
      <p:sp>
        <p:nvSpPr>
          <p:cNvPr id="10" name="円/楕円 9"/>
          <p:cNvSpPr/>
          <p:nvPr/>
        </p:nvSpPr>
        <p:spPr>
          <a:xfrm>
            <a:off x="539750" y="1447800"/>
            <a:ext cx="71438" cy="730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6160" name="テキスト ボックス 12"/>
          <p:cNvSpPr txBox="1">
            <a:spLocks noChangeArrowheads="1"/>
          </p:cNvSpPr>
          <p:nvPr/>
        </p:nvSpPr>
        <p:spPr bwMode="auto">
          <a:xfrm>
            <a:off x="827088" y="1258888"/>
            <a:ext cx="59055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/>
              <a:t>: zero-steering point or one of the maximum steering points</a:t>
            </a:r>
          </a:p>
        </p:txBody>
      </p:sp>
      <p:sp>
        <p:nvSpPr>
          <p:cNvPr id="14" name="円/楕円 13"/>
          <p:cNvSpPr/>
          <p:nvPr/>
        </p:nvSpPr>
        <p:spPr>
          <a:xfrm>
            <a:off x="1643063" y="2762250"/>
            <a:ext cx="71437" cy="714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5" name="円/楕円 14"/>
          <p:cNvSpPr/>
          <p:nvPr/>
        </p:nvSpPr>
        <p:spPr>
          <a:xfrm>
            <a:off x="2506663" y="2770188"/>
            <a:ext cx="73025" cy="730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6" name="円/楕円 15"/>
          <p:cNvSpPr/>
          <p:nvPr/>
        </p:nvSpPr>
        <p:spPr>
          <a:xfrm>
            <a:off x="1643063" y="2452688"/>
            <a:ext cx="71437" cy="714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7" name="円/楕円 16"/>
          <p:cNvSpPr/>
          <p:nvPr/>
        </p:nvSpPr>
        <p:spPr>
          <a:xfrm>
            <a:off x="1644650" y="3100388"/>
            <a:ext cx="71438" cy="730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8" name="円/楕円 17"/>
          <p:cNvSpPr/>
          <p:nvPr/>
        </p:nvSpPr>
        <p:spPr>
          <a:xfrm>
            <a:off x="788988" y="2770188"/>
            <a:ext cx="73025" cy="730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cxnSp>
        <p:nvCxnSpPr>
          <p:cNvPr id="20" name="直線コネクタ 19"/>
          <p:cNvCxnSpPr/>
          <p:nvPr/>
        </p:nvCxnSpPr>
        <p:spPr>
          <a:xfrm>
            <a:off x="3265488" y="2346749"/>
            <a:ext cx="2160587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コネクタ 20"/>
          <p:cNvCxnSpPr/>
          <p:nvPr/>
        </p:nvCxnSpPr>
        <p:spPr>
          <a:xfrm flipV="1">
            <a:off x="4344988" y="2349500"/>
            <a:ext cx="0" cy="1079500"/>
          </a:xfrm>
          <a:prstGeom prst="line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円/楕円 21"/>
          <p:cNvSpPr/>
          <p:nvPr/>
        </p:nvSpPr>
        <p:spPr>
          <a:xfrm>
            <a:off x="4306888" y="2816225"/>
            <a:ext cx="73025" cy="730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23" name="円/楕円 22"/>
          <p:cNvSpPr/>
          <p:nvPr/>
        </p:nvSpPr>
        <p:spPr>
          <a:xfrm>
            <a:off x="5172075" y="2825750"/>
            <a:ext cx="71438" cy="714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24" name="円/楕円 23"/>
          <p:cNvSpPr/>
          <p:nvPr/>
        </p:nvSpPr>
        <p:spPr>
          <a:xfrm>
            <a:off x="4306888" y="2506663"/>
            <a:ext cx="73025" cy="730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25" name="円/楕円 24"/>
          <p:cNvSpPr/>
          <p:nvPr/>
        </p:nvSpPr>
        <p:spPr>
          <a:xfrm>
            <a:off x="4308475" y="3155950"/>
            <a:ext cx="73025" cy="714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26" name="円/楕円 25"/>
          <p:cNvSpPr/>
          <p:nvPr/>
        </p:nvSpPr>
        <p:spPr>
          <a:xfrm>
            <a:off x="3454400" y="2825750"/>
            <a:ext cx="71438" cy="714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cxnSp>
        <p:nvCxnSpPr>
          <p:cNvPr id="39" name="直線コネクタ 38"/>
          <p:cNvCxnSpPr/>
          <p:nvPr/>
        </p:nvCxnSpPr>
        <p:spPr>
          <a:xfrm>
            <a:off x="6084888" y="2340399"/>
            <a:ext cx="2159000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/>
          <p:cNvCxnSpPr/>
          <p:nvPr/>
        </p:nvCxnSpPr>
        <p:spPr>
          <a:xfrm flipV="1">
            <a:off x="7220045" y="2343150"/>
            <a:ext cx="0" cy="1079500"/>
          </a:xfrm>
          <a:prstGeom prst="line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円/楕円 40"/>
          <p:cNvSpPr/>
          <p:nvPr/>
        </p:nvSpPr>
        <p:spPr>
          <a:xfrm>
            <a:off x="7126288" y="2809875"/>
            <a:ext cx="71437" cy="730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2" name="円/楕円 41"/>
          <p:cNvSpPr/>
          <p:nvPr/>
        </p:nvSpPr>
        <p:spPr>
          <a:xfrm>
            <a:off x="7989888" y="2817813"/>
            <a:ext cx="73025" cy="730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3" name="円/楕円 42"/>
          <p:cNvSpPr/>
          <p:nvPr/>
        </p:nvSpPr>
        <p:spPr>
          <a:xfrm>
            <a:off x="7126288" y="2500313"/>
            <a:ext cx="71437" cy="730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4" name="円/楕円 43"/>
          <p:cNvSpPr/>
          <p:nvPr/>
        </p:nvSpPr>
        <p:spPr>
          <a:xfrm>
            <a:off x="7127875" y="3149600"/>
            <a:ext cx="71438" cy="714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5" name="円/楕円 44"/>
          <p:cNvSpPr/>
          <p:nvPr/>
        </p:nvSpPr>
        <p:spPr>
          <a:xfrm>
            <a:off x="6272213" y="2817813"/>
            <a:ext cx="73025" cy="730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cxnSp>
        <p:nvCxnSpPr>
          <p:cNvPr id="57" name="直線コネクタ 56"/>
          <p:cNvCxnSpPr/>
          <p:nvPr/>
        </p:nvCxnSpPr>
        <p:spPr>
          <a:xfrm>
            <a:off x="611188" y="5235999"/>
            <a:ext cx="2160587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線コネクタ 57"/>
          <p:cNvCxnSpPr/>
          <p:nvPr/>
        </p:nvCxnSpPr>
        <p:spPr>
          <a:xfrm flipV="1">
            <a:off x="1690688" y="5238750"/>
            <a:ext cx="0" cy="1079500"/>
          </a:xfrm>
          <a:prstGeom prst="line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円/楕円 58"/>
          <p:cNvSpPr/>
          <p:nvPr/>
        </p:nvSpPr>
        <p:spPr>
          <a:xfrm>
            <a:off x="1652588" y="5707063"/>
            <a:ext cx="73025" cy="714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60" name="円/楕円 59"/>
          <p:cNvSpPr/>
          <p:nvPr/>
        </p:nvSpPr>
        <p:spPr>
          <a:xfrm>
            <a:off x="2517775" y="5707063"/>
            <a:ext cx="71438" cy="730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61" name="円/楕円 60"/>
          <p:cNvSpPr/>
          <p:nvPr/>
        </p:nvSpPr>
        <p:spPr>
          <a:xfrm>
            <a:off x="1652588" y="5397500"/>
            <a:ext cx="73025" cy="714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62" name="円/楕円 61"/>
          <p:cNvSpPr/>
          <p:nvPr/>
        </p:nvSpPr>
        <p:spPr>
          <a:xfrm>
            <a:off x="1654175" y="6045200"/>
            <a:ext cx="73025" cy="714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63" name="円/楕円 62"/>
          <p:cNvSpPr/>
          <p:nvPr/>
        </p:nvSpPr>
        <p:spPr>
          <a:xfrm>
            <a:off x="800100" y="5707063"/>
            <a:ext cx="71438" cy="730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81" name="円/楕円 80"/>
          <p:cNvSpPr/>
          <p:nvPr/>
        </p:nvSpPr>
        <p:spPr>
          <a:xfrm>
            <a:off x="1654175" y="5707063"/>
            <a:ext cx="73025" cy="71437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82" name="円/楕円 81"/>
          <p:cNvSpPr/>
          <p:nvPr/>
        </p:nvSpPr>
        <p:spPr>
          <a:xfrm>
            <a:off x="2519363" y="5710238"/>
            <a:ext cx="71437" cy="730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83" name="円/楕円 82"/>
          <p:cNvSpPr/>
          <p:nvPr/>
        </p:nvSpPr>
        <p:spPr>
          <a:xfrm>
            <a:off x="1654175" y="5397500"/>
            <a:ext cx="73025" cy="730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84" name="円/楕円 83"/>
          <p:cNvSpPr/>
          <p:nvPr/>
        </p:nvSpPr>
        <p:spPr>
          <a:xfrm>
            <a:off x="1655763" y="6045200"/>
            <a:ext cx="73025" cy="730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85" name="円/楕円 84"/>
          <p:cNvSpPr/>
          <p:nvPr/>
        </p:nvSpPr>
        <p:spPr>
          <a:xfrm>
            <a:off x="801688" y="5710238"/>
            <a:ext cx="71437" cy="730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86" name="円/楕円 85"/>
          <p:cNvSpPr/>
          <p:nvPr/>
        </p:nvSpPr>
        <p:spPr>
          <a:xfrm>
            <a:off x="1958975" y="5710238"/>
            <a:ext cx="71438" cy="71437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87" name="円/楕円 86"/>
          <p:cNvSpPr/>
          <p:nvPr/>
        </p:nvSpPr>
        <p:spPr>
          <a:xfrm>
            <a:off x="2252663" y="5708650"/>
            <a:ext cx="73025" cy="71438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88" name="円/楕円 87"/>
          <p:cNvSpPr/>
          <p:nvPr/>
        </p:nvSpPr>
        <p:spPr>
          <a:xfrm>
            <a:off x="1062038" y="5710238"/>
            <a:ext cx="71437" cy="71437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89" name="円/楕円 88"/>
          <p:cNvSpPr/>
          <p:nvPr/>
        </p:nvSpPr>
        <p:spPr>
          <a:xfrm>
            <a:off x="1355725" y="5708650"/>
            <a:ext cx="71438" cy="71438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6200" name="テキスト ボックス 89"/>
          <p:cNvSpPr txBox="1">
            <a:spLocks noChangeArrowheads="1"/>
          </p:cNvSpPr>
          <p:nvPr/>
        </p:nvSpPr>
        <p:spPr bwMode="auto">
          <a:xfrm>
            <a:off x="3725863" y="755650"/>
            <a:ext cx="23590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/>
              <a:t>: declared points </a:t>
            </a:r>
          </a:p>
        </p:txBody>
      </p:sp>
      <p:sp>
        <p:nvSpPr>
          <p:cNvPr id="91" name="円/楕円 90"/>
          <p:cNvSpPr/>
          <p:nvPr/>
        </p:nvSpPr>
        <p:spPr>
          <a:xfrm>
            <a:off x="3700463" y="930275"/>
            <a:ext cx="71437" cy="71438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127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92" name="円/楕円 91"/>
          <p:cNvSpPr/>
          <p:nvPr/>
        </p:nvSpPr>
        <p:spPr>
          <a:xfrm>
            <a:off x="1655763" y="5884863"/>
            <a:ext cx="71437" cy="71437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93" name="円/楕円 92"/>
          <p:cNvSpPr/>
          <p:nvPr/>
        </p:nvSpPr>
        <p:spPr>
          <a:xfrm>
            <a:off x="1655763" y="5543550"/>
            <a:ext cx="73025" cy="730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94" name="円/楕円 93"/>
          <p:cNvSpPr/>
          <p:nvPr/>
        </p:nvSpPr>
        <p:spPr>
          <a:xfrm>
            <a:off x="1966913" y="5543550"/>
            <a:ext cx="71437" cy="730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95" name="円/楕円 94"/>
          <p:cNvSpPr/>
          <p:nvPr/>
        </p:nvSpPr>
        <p:spPr>
          <a:xfrm>
            <a:off x="2260600" y="5541963"/>
            <a:ext cx="73025" cy="730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96" name="円/楕円 95"/>
          <p:cNvSpPr/>
          <p:nvPr/>
        </p:nvSpPr>
        <p:spPr>
          <a:xfrm>
            <a:off x="1069975" y="5543550"/>
            <a:ext cx="71438" cy="730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97" name="円/楕円 96"/>
          <p:cNvSpPr/>
          <p:nvPr/>
        </p:nvSpPr>
        <p:spPr>
          <a:xfrm>
            <a:off x="1363663" y="5541963"/>
            <a:ext cx="73025" cy="730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98" name="円/楕円 97"/>
          <p:cNvSpPr/>
          <p:nvPr/>
        </p:nvSpPr>
        <p:spPr>
          <a:xfrm>
            <a:off x="1958975" y="5888038"/>
            <a:ext cx="73025" cy="730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99" name="円/楕円 98"/>
          <p:cNvSpPr/>
          <p:nvPr/>
        </p:nvSpPr>
        <p:spPr>
          <a:xfrm>
            <a:off x="2254250" y="5886450"/>
            <a:ext cx="71438" cy="730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00" name="円/楕円 99"/>
          <p:cNvSpPr/>
          <p:nvPr/>
        </p:nvSpPr>
        <p:spPr>
          <a:xfrm>
            <a:off x="1062038" y="5888038"/>
            <a:ext cx="73025" cy="730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01" name="円/楕円 100"/>
          <p:cNvSpPr/>
          <p:nvPr/>
        </p:nvSpPr>
        <p:spPr>
          <a:xfrm>
            <a:off x="1357313" y="5886450"/>
            <a:ext cx="71437" cy="730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04" name="円/楕円 103"/>
          <p:cNvSpPr/>
          <p:nvPr/>
        </p:nvSpPr>
        <p:spPr>
          <a:xfrm>
            <a:off x="7127875" y="4256088"/>
            <a:ext cx="71438" cy="714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05" name="円/楕円 104"/>
          <p:cNvSpPr/>
          <p:nvPr/>
        </p:nvSpPr>
        <p:spPr>
          <a:xfrm>
            <a:off x="7991475" y="4257675"/>
            <a:ext cx="71438" cy="714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06" name="円/楕円 105"/>
          <p:cNvSpPr/>
          <p:nvPr/>
        </p:nvSpPr>
        <p:spPr>
          <a:xfrm>
            <a:off x="7127875" y="3946525"/>
            <a:ext cx="71438" cy="730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07" name="円/楕円 106"/>
          <p:cNvSpPr/>
          <p:nvPr/>
        </p:nvSpPr>
        <p:spPr>
          <a:xfrm>
            <a:off x="7129463" y="4595813"/>
            <a:ext cx="71437" cy="714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08" name="円/楕円 107"/>
          <p:cNvSpPr/>
          <p:nvPr/>
        </p:nvSpPr>
        <p:spPr>
          <a:xfrm>
            <a:off x="6273800" y="4257675"/>
            <a:ext cx="71438" cy="714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cxnSp>
        <p:nvCxnSpPr>
          <p:cNvPr id="132" name="直線コネクタ 131"/>
          <p:cNvCxnSpPr/>
          <p:nvPr/>
        </p:nvCxnSpPr>
        <p:spPr>
          <a:xfrm>
            <a:off x="3276600" y="5228061"/>
            <a:ext cx="2159000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線コネクタ 132"/>
          <p:cNvCxnSpPr/>
          <p:nvPr/>
        </p:nvCxnSpPr>
        <p:spPr>
          <a:xfrm flipV="1">
            <a:off x="4356100" y="5230813"/>
            <a:ext cx="0" cy="1079500"/>
          </a:xfrm>
          <a:prstGeom prst="line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円/楕円 133"/>
          <p:cNvSpPr/>
          <p:nvPr/>
        </p:nvSpPr>
        <p:spPr>
          <a:xfrm>
            <a:off x="4318000" y="5697538"/>
            <a:ext cx="71438" cy="730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35" name="円/楕円 134"/>
          <p:cNvSpPr/>
          <p:nvPr/>
        </p:nvSpPr>
        <p:spPr>
          <a:xfrm>
            <a:off x="5181600" y="5699125"/>
            <a:ext cx="73025" cy="730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36" name="円/楕円 135"/>
          <p:cNvSpPr/>
          <p:nvPr/>
        </p:nvSpPr>
        <p:spPr>
          <a:xfrm>
            <a:off x="4318000" y="5389563"/>
            <a:ext cx="71438" cy="714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37" name="円/楕円 136"/>
          <p:cNvSpPr/>
          <p:nvPr/>
        </p:nvSpPr>
        <p:spPr>
          <a:xfrm>
            <a:off x="4319588" y="6037263"/>
            <a:ext cx="71437" cy="714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38" name="円/楕円 137"/>
          <p:cNvSpPr/>
          <p:nvPr/>
        </p:nvSpPr>
        <p:spPr>
          <a:xfrm>
            <a:off x="3463925" y="5699125"/>
            <a:ext cx="73025" cy="730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39" name="円/楕円 138"/>
          <p:cNvSpPr/>
          <p:nvPr/>
        </p:nvSpPr>
        <p:spPr>
          <a:xfrm>
            <a:off x="4319588" y="5699125"/>
            <a:ext cx="71437" cy="71438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40" name="円/楕円 139"/>
          <p:cNvSpPr/>
          <p:nvPr/>
        </p:nvSpPr>
        <p:spPr>
          <a:xfrm>
            <a:off x="5183188" y="5702300"/>
            <a:ext cx="73025" cy="730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41" name="円/楕円 140"/>
          <p:cNvSpPr/>
          <p:nvPr/>
        </p:nvSpPr>
        <p:spPr>
          <a:xfrm>
            <a:off x="4319588" y="5389563"/>
            <a:ext cx="71437" cy="730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42" name="円/楕円 141"/>
          <p:cNvSpPr/>
          <p:nvPr/>
        </p:nvSpPr>
        <p:spPr>
          <a:xfrm>
            <a:off x="4321175" y="6037263"/>
            <a:ext cx="73025" cy="730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43" name="円/楕円 142"/>
          <p:cNvSpPr/>
          <p:nvPr/>
        </p:nvSpPr>
        <p:spPr>
          <a:xfrm>
            <a:off x="3465513" y="5702300"/>
            <a:ext cx="73025" cy="730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44" name="円/楕円 143"/>
          <p:cNvSpPr/>
          <p:nvPr/>
        </p:nvSpPr>
        <p:spPr>
          <a:xfrm>
            <a:off x="4624388" y="5702300"/>
            <a:ext cx="71437" cy="71438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45" name="円/楕円 144"/>
          <p:cNvSpPr/>
          <p:nvPr/>
        </p:nvSpPr>
        <p:spPr>
          <a:xfrm>
            <a:off x="4918075" y="5700713"/>
            <a:ext cx="71438" cy="71437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46" name="円/楕円 145"/>
          <p:cNvSpPr/>
          <p:nvPr/>
        </p:nvSpPr>
        <p:spPr>
          <a:xfrm>
            <a:off x="3727450" y="5702300"/>
            <a:ext cx="71438" cy="71438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47" name="円/楕円 146"/>
          <p:cNvSpPr/>
          <p:nvPr/>
        </p:nvSpPr>
        <p:spPr>
          <a:xfrm>
            <a:off x="4021138" y="5700713"/>
            <a:ext cx="71437" cy="71437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48" name="円/楕円 147"/>
          <p:cNvSpPr/>
          <p:nvPr/>
        </p:nvSpPr>
        <p:spPr>
          <a:xfrm>
            <a:off x="4319588" y="5876925"/>
            <a:ext cx="73025" cy="71438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49" name="円/楕円 148"/>
          <p:cNvSpPr/>
          <p:nvPr/>
        </p:nvSpPr>
        <p:spPr>
          <a:xfrm>
            <a:off x="4321175" y="5535613"/>
            <a:ext cx="73025" cy="730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cxnSp>
        <p:nvCxnSpPr>
          <p:cNvPr id="158" name="直線コネクタ 157"/>
          <p:cNvCxnSpPr/>
          <p:nvPr/>
        </p:nvCxnSpPr>
        <p:spPr>
          <a:xfrm>
            <a:off x="6089650" y="5228061"/>
            <a:ext cx="2160588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直線コネクタ 158"/>
          <p:cNvCxnSpPr/>
          <p:nvPr/>
        </p:nvCxnSpPr>
        <p:spPr>
          <a:xfrm flipV="1">
            <a:off x="7170738" y="5229225"/>
            <a:ext cx="0" cy="1079500"/>
          </a:xfrm>
          <a:prstGeom prst="line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0" name="円/楕円 159"/>
          <p:cNvSpPr/>
          <p:nvPr/>
        </p:nvSpPr>
        <p:spPr>
          <a:xfrm>
            <a:off x="7132638" y="5697538"/>
            <a:ext cx="71437" cy="714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61" name="円/楕円 160"/>
          <p:cNvSpPr/>
          <p:nvPr/>
        </p:nvSpPr>
        <p:spPr>
          <a:xfrm>
            <a:off x="7996238" y="5697538"/>
            <a:ext cx="71437" cy="730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62" name="円/楕円 161"/>
          <p:cNvSpPr/>
          <p:nvPr/>
        </p:nvSpPr>
        <p:spPr>
          <a:xfrm>
            <a:off x="7132638" y="5387975"/>
            <a:ext cx="71437" cy="714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63" name="円/楕円 162"/>
          <p:cNvSpPr/>
          <p:nvPr/>
        </p:nvSpPr>
        <p:spPr>
          <a:xfrm>
            <a:off x="7134225" y="6035675"/>
            <a:ext cx="71438" cy="714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64" name="円/楕円 163"/>
          <p:cNvSpPr/>
          <p:nvPr/>
        </p:nvSpPr>
        <p:spPr>
          <a:xfrm>
            <a:off x="6278563" y="5697538"/>
            <a:ext cx="71437" cy="730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65" name="円/楕円 164"/>
          <p:cNvSpPr/>
          <p:nvPr/>
        </p:nvSpPr>
        <p:spPr>
          <a:xfrm>
            <a:off x="7134225" y="5697538"/>
            <a:ext cx="71438" cy="730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66" name="円/楕円 165"/>
          <p:cNvSpPr/>
          <p:nvPr/>
        </p:nvSpPr>
        <p:spPr>
          <a:xfrm>
            <a:off x="7997825" y="5702300"/>
            <a:ext cx="71438" cy="71438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67" name="円/楕円 166"/>
          <p:cNvSpPr/>
          <p:nvPr/>
        </p:nvSpPr>
        <p:spPr>
          <a:xfrm>
            <a:off x="7134225" y="5387975"/>
            <a:ext cx="71438" cy="730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68" name="円/楕円 167"/>
          <p:cNvSpPr/>
          <p:nvPr/>
        </p:nvSpPr>
        <p:spPr>
          <a:xfrm>
            <a:off x="7135813" y="6037263"/>
            <a:ext cx="71437" cy="71437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69" name="円/楕円 168"/>
          <p:cNvSpPr/>
          <p:nvPr/>
        </p:nvSpPr>
        <p:spPr>
          <a:xfrm>
            <a:off x="6280150" y="5702300"/>
            <a:ext cx="73025" cy="71438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6247" name="テキスト ボックス 176"/>
          <p:cNvSpPr txBox="1">
            <a:spLocks noChangeArrowheads="1"/>
          </p:cNvSpPr>
          <p:nvPr/>
        </p:nvSpPr>
        <p:spPr bwMode="auto">
          <a:xfrm>
            <a:off x="7807325" y="6342063"/>
            <a:ext cx="12096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/>
              <a:t>and so on..</a:t>
            </a:r>
          </a:p>
        </p:txBody>
      </p:sp>
      <p:sp>
        <p:nvSpPr>
          <p:cNvPr id="109" name="円/楕円 108"/>
          <p:cNvSpPr/>
          <p:nvPr/>
        </p:nvSpPr>
        <p:spPr>
          <a:xfrm>
            <a:off x="850900" y="3963988"/>
            <a:ext cx="1728788" cy="647700"/>
          </a:xfrm>
          <a:prstGeom prst="ellipse">
            <a:avLst/>
          </a:prstGeom>
          <a:noFill/>
          <a:ln w="571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cxnSp>
        <p:nvCxnSpPr>
          <p:cNvPr id="110" name="直線コネクタ 109"/>
          <p:cNvCxnSpPr/>
          <p:nvPr/>
        </p:nvCxnSpPr>
        <p:spPr>
          <a:xfrm>
            <a:off x="625475" y="3769149"/>
            <a:ext cx="2159000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線コネクタ 110"/>
          <p:cNvCxnSpPr/>
          <p:nvPr/>
        </p:nvCxnSpPr>
        <p:spPr>
          <a:xfrm flipV="1">
            <a:off x="1704975" y="3770313"/>
            <a:ext cx="0" cy="1079500"/>
          </a:xfrm>
          <a:prstGeom prst="line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円/楕円 111"/>
          <p:cNvSpPr/>
          <p:nvPr/>
        </p:nvSpPr>
        <p:spPr>
          <a:xfrm>
            <a:off x="1666875" y="4237038"/>
            <a:ext cx="71438" cy="730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13" name="円/楕円 112"/>
          <p:cNvSpPr/>
          <p:nvPr/>
        </p:nvSpPr>
        <p:spPr>
          <a:xfrm>
            <a:off x="2530475" y="4246563"/>
            <a:ext cx="73025" cy="730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14" name="円/楕円 113"/>
          <p:cNvSpPr/>
          <p:nvPr/>
        </p:nvSpPr>
        <p:spPr>
          <a:xfrm>
            <a:off x="1666875" y="3929063"/>
            <a:ext cx="71438" cy="698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15" name="円/楕円 114"/>
          <p:cNvSpPr/>
          <p:nvPr/>
        </p:nvSpPr>
        <p:spPr>
          <a:xfrm>
            <a:off x="1668463" y="4576763"/>
            <a:ext cx="71437" cy="730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16" name="円/楕円 115"/>
          <p:cNvSpPr/>
          <p:nvPr/>
        </p:nvSpPr>
        <p:spPr>
          <a:xfrm>
            <a:off x="812800" y="4246563"/>
            <a:ext cx="73025" cy="730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17" name="ひし形 116"/>
          <p:cNvSpPr/>
          <p:nvPr/>
        </p:nvSpPr>
        <p:spPr>
          <a:xfrm>
            <a:off x="3495675" y="3954463"/>
            <a:ext cx="1727200" cy="647700"/>
          </a:xfrm>
          <a:prstGeom prst="diamond">
            <a:avLst/>
          </a:prstGeom>
          <a:noFill/>
          <a:ln w="571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cxnSp>
        <p:nvCxnSpPr>
          <p:cNvPr id="118" name="直線コネクタ 117"/>
          <p:cNvCxnSpPr/>
          <p:nvPr/>
        </p:nvCxnSpPr>
        <p:spPr>
          <a:xfrm>
            <a:off x="3276600" y="3765974"/>
            <a:ext cx="2159000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線コネクタ 118"/>
          <p:cNvCxnSpPr/>
          <p:nvPr/>
        </p:nvCxnSpPr>
        <p:spPr>
          <a:xfrm flipV="1">
            <a:off x="4356100" y="3768725"/>
            <a:ext cx="0" cy="1079500"/>
          </a:xfrm>
          <a:prstGeom prst="line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円/楕円 119"/>
          <p:cNvSpPr/>
          <p:nvPr/>
        </p:nvSpPr>
        <p:spPr>
          <a:xfrm>
            <a:off x="4318000" y="4235450"/>
            <a:ext cx="73025" cy="730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21" name="円/楕円 120"/>
          <p:cNvSpPr/>
          <p:nvPr/>
        </p:nvSpPr>
        <p:spPr>
          <a:xfrm>
            <a:off x="5181600" y="4244975"/>
            <a:ext cx="73025" cy="714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22" name="円/楕円 121"/>
          <p:cNvSpPr/>
          <p:nvPr/>
        </p:nvSpPr>
        <p:spPr>
          <a:xfrm>
            <a:off x="4318000" y="3925888"/>
            <a:ext cx="73025" cy="730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23" name="円/楕円 122"/>
          <p:cNvSpPr/>
          <p:nvPr/>
        </p:nvSpPr>
        <p:spPr>
          <a:xfrm>
            <a:off x="4318000" y="4575175"/>
            <a:ext cx="73025" cy="714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24" name="円/楕円 123"/>
          <p:cNvSpPr/>
          <p:nvPr/>
        </p:nvSpPr>
        <p:spPr>
          <a:xfrm>
            <a:off x="3463925" y="4244975"/>
            <a:ext cx="73025" cy="714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cxnSp>
        <p:nvCxnSpPr>
          <p:cNvPr id="125" name="直線コネクタ 124"/>
          <p:cNvCxnSpPr/>
          <p:nvPr/>
        </p:nvCxnSpPr>
        <p:spPr>
          <a:xfrm>
            <a:off x="7812088" y="1115085"/>
            <a:ext cx="647700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直線コネクタ 125"/>
          <p:cNvCxnSpPr/>
          <p:nvPr/>
        </p:nvCxnSpPr>
        <p:spPr>
          <a:xfrm flipV="1">
            <a:off x="7807325" y="1105024"/>
            <a:ext cx="0" cy="504825"/>
          </a:xfrm>
          <a:prstGeom prst="line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テキスト ボックス 126"/>
          <p:cNvSpPr txBox="1"/>
          <p:nvPr/>
        </p:nvSpPr>
        <p:spPr>
          <a:xfrm>
            <a:off x="8460432" y="98072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altLang="ja-JP" dirty="0">
                <a:solidFill>
                  <a:srgbClr val="0070C0"/>
                </a:solidFill>
                <a:cs typeface="Calibri"/>
              </a:rPr>
              <a:t>φ</a:t>
            </a:r>
            <a:endParaRPr kumimoji="1" lang="ja-JP" altLang="en-US" dirty="0">
              <a:solidFill>
                <a:srgbClr val="0070C0"/>
              </a:solidFill>
            </a:endParaRPr>
          </a:p>
        </p:txBody>
      </p:sp>
      <p:sp>
        <p:nvSpPr>
          <p:cNvPr id="128" name="テキスト ボックス 127"/>
          <p:cNvSpPr txBox="1"/>
          <p:nvPr/>
        </p:nvSpPr>
        <p:spPr>
          <a:xfrm>
            <a:off x="7596336" y="154750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altLang="ja-JP" dirty="0" smtClean="0">
                <a:solidFill>
                  <a:srgbClr val="0070C0"/>
                </a:solidFill>
                <a:cs typeface="Calibri"/>
              </a:rPr>
              <a:t>θ</a:t>
            </a:r>
            <a:endParaRPr kumimoji="1" lang="ja-JP" altLang="en-US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a typeface="MS PGothic" pitchFamily="34" charset="-128"/>
              </a:rPr>
              <a:t>Reference</a:t>
            </a:r>
            <a:endParaRPr lang="ja-JP" altLang="en-US" smtClean="0">
              <a:ea typeface="MS PGothic" pitchFamily="34" charset="-128"/>
            </a:endParaRPr>
          </a:p>
        </p:txBody>
      </p:sp>
      <p:sp>
        <p:nvSpPr>
          <p:cNvPr id="7171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ja-JP" smtClean="0">
                <a:ea typeface="MS PGothic" pitchFamily="34" charset="-128"/>
              </a:rPr>
              <a:t>[1]  R4-148114, “WF on range of declaration of EIRP”, Huawei, Ericsson, SEI, NEC</a:t>
            </a:r>
            <a:endParaRPr lang="ja-JP" altLang="ja-JP" smtClean="0">
              <a:ea typeface="MS PGothic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2138</TotalTime>
  <Words>401</Words>
  <Application>Microsoft Office PowerPoint</Application>
  <PresentationFormat>画面に合わせる (4:3)</PresentationFormat>
  <Paragraphs>51</Paragraphs>
  <Slides>6</Slides>
  <Notes>1</Notes>
  <HiddenSlides>0</HiddenSlides>
  <MMClips>0</MMClips>
  <ScaleCrop>false</ScaleCrop>
  <HeadingPairs>
    <vt:vector size="6" baseType="variant"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8" baseType="lpstr">
      <vt:lpstr>Office ​​テーマ</vt:lpstr>
      <vt:lpstr>Picture</vt:lpstr>
      <vt:lpstr>WF on EIRP accuracy requirement</vt:lpstr>
      <vt:lpstr>Background</vt:lpstr>
      <vt:lpstr>WF(1/2)</vt:lpstr>
      <vt:lpstr>WF(2/2)</vt:lpstr>
      <vt:lpstr>Examples (2D steering case)</vt:lpstr>
      <vt:lpstr>Reference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how to introduce 3DL/1UL combinations to TS36.104/141</dc:title>
  <dc:creator>5653225</dc:creator>
  <cp:lastModifiedBy>DCM(SO)</cp:lastModifiedBy>
  <cp:revision>144</cp:revision>
  <dcterms:created xsi:type="dcterms:W3CDTF">2014-04-03T00:17:36Z</dcterms:created>
  <dcterms:modified xsi:type="dcterms:W3CDTF">2015-04-24T15:35:30Z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1416503690</vt:lpwstr>
  </property>
</Properties>
</file>