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61" r:id="rId3"/>
    <p:sldId id="264" r:id="rId4"/>
    <p:sldId id="265" r:id="rId5"/>
    <p:sldId id="266" r:id="rId6"/>
    <p:sldId id="285" r:id="rId7"/>
    <p:sldId id="286" r:id="rId8"/>
    <p:sldId id="276" r:id="rId9"/>
    <p:sldId id="284" r:id="rId10"/>
    <p:sldId id="270" r:id="rId11"/>
    <p:sldId id="271" r:id="rId12"/>
    <p:sldId id="278" r:id="rId13"/>
    <p:sldId id="274" r:id="rId14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E4E4AE19-D84B-426D-9690-ACBBE3855AE8}" type="datetimeFigureOut">
              <a:rPr lang="en-US"/>
              <a:pPr>
                <a:defRPr/>
              </a:pPr>
              <a:t>4/24/2015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8AF0D920-60DB-4122-9EB1-66975EAC9A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351848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029065B-3F34-4306-81EF-5DDD3EDA7BD9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218663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92B8D-64C1-47BD-A2DC-982D361E4BF1}" type="datetimeFigureOut">
              <a:rPr lang="zh-CN" altLang="en-US"/>
              <a:pPr>
                <a:defRPr/>
              </a:pPr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70532-FE49-4F65-907F-6AD4FE8D4E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064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EE78A-86CD-4974-88D1-0472CD4DBA35}" type="datetimeFigureOut">
              <a:rPr lang="zh-CN" altLang="en-US"/>
              <a:pPr>
                <a:defRPr/>
              </a:pPr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E82240-2471-4A3B-A9CC-B7EBBFF929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570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CFF80-CC2E-4A91-A5DE-7D35DC1E61CB}" type="datetimeFigureOut">
              <a:rPr lang="zh-CN" altLang="en-US"/>
              <a:pPr>
                <a:defRPr/>
              </a:pPr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8B98FF-9083-468A-A8C8-C0E4E1C1D3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776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A7AF24-DFF6-4C3D-A42A-B61AD09AA45F}" type="datetimeFigureOut">
              <a:rPr lang="zh-CN" altLang="en-US"/>
              <a:pPr>
                <a:defRPr/>
              </a:pPr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8D634-972A-46AC-9905-714431D276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724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5C8967-0C62-43CF-BCCB-5743D701B1EB}" type="datetimeFigureOut">
              <a:rPr lang="zh-CN" altLang="en-US"/>
              <a:pPr>
                <a:defRPr/>
              </a:pPr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3E8FBA-49BB-4EF3-BDA2-EE7C538F46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336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8345C1-B489-47ED-A1EB-0305625BE1D0}" type="datetimeFigureOut">
              <a:rPr lang="zh-CN" altLang="en-US"/>
              <a:pPr>
                <a:defRPr/>
              </a:pPr>
              <a:t>2015/4/24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FFE6C-343D-46E1-AAC9-7C070F7B41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286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8A7CA-CAE3-45EA-9BA5-ED601EA35B51}" type="datetimeFigureOut">
              <a:rPr lang="zh-CN" altLang="en-US"/>
              <a:pPr>
                <a:defRPr/>
              </a:pPr>
              <a:t>2015/4/24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682AD-4635-403E-977C-2A07CD80C9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241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412176-7BFC-4129-94D5-B3450359DB6F}" type="datetimeFigureOut">
              <a:rPr lang="zh-CN" altLang="en-US"/>
              <a:pPr>
                <a:defRPr/>
              </a:pPr>
              <a:t>2015/4/24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4B50D-5939-4D2B-9A4A-9125E98331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094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26D47-F6D7-4ACE-9711-0A1B3CEF4D94}" type="datetimeFigureOut">
              <a:rPr lang="zh-CN" altLang="en-US"/>
              <a:pPr>
                <a:defRPr/>
              </a:pPr>
              <a:t>2015/4/24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53D68C-6B31-4921-BF5A-78EA4E5572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259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5C5F07-8C4A-4BA3-B5F5-5B6EE796D3CB}" type="datetimeFigureOut">
              <a:rPr lang="zh-CN" altLang="en-US"/>
              <a:pPr>
                <a:defRPr/>
              </a:pPr>
              <a:t>2015/4/24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0D763-7749-44CA-9ACC-7207D2101C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342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B112C-5EB5-46BD-A056-F29EAD4F0AD4}" type="datetimeFigureOut">
              <a:rPr lang="zh-CN" altLang="en-US"/>
              <a:pPr>
                <a:defRPr/>
              </a:pPr>
              <a:t>2015/4/24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C0BA19-09FB-49DA-81A6-9E0255E5E5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661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AF781505-F503-4333-91BD-8CEA2D9350EF}" type="datetimeFigureOut">
              <a:rPr lang="zh-CN" altLang="en-US"/>
              <a:pPr>
                <a:defRPr/>
              </a:pPr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3BE2FD3-8784-47BD-BD0A-E955941723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GB" altLang="en-US" sz="4000" smtClean="0"/>
              <a:t>Draft WF for D2D performance requirements</a:t>
            </a:r>
            <a:endParaRPr lang="en-US" altLang="en-US" sz="400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3000" dirty="0" smtClean="0">
                <a:solidFill>
                  <a:schemeClr val="tx1"/>
                </a:solidFill>
              </a:rPr>
              <a:t>Qualcomm, Huawei, </a:t>
            </a:r>
            <a:r>
              <a:rPr lang="en-US" altLang="en-US" sz="3000" dirty="0" smtClean="0">
                <a:solidFill>
                  <a:schemeClr val="tx1"/>
                </a:solidFill>
              </a:rPr>
              <a:t>Intel</a:t>
            </a:r>
            <a:endParaRPr lang="en-US" altLang="en-US" sz="3000" dirty="0" smtClean="0">
              <a:solidFill>
                <a:schemeClr val="tx1"/>
              </a:solidFill>
            </a:endParaRPr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dirty="0"/>
              <a:t>3GPP TSG-RAN WG4 Meeting #</a:t>
            </a:r>
            <a:r>
              <a:rPr lang="en-US" altLang="en-US" sz="2000" b="1"/>
              <a:t>74bis                                                       </a:t>
            </a:r>
            <a:r>
              <a:rPr lang="en-US" altLang="en-US" sz="2000" b="1" smtClean="0"/>
              <a:t>R4-152397</a:t>
            </a:r>
            <a:endParaRPr lang="en-US" altLang="en-US" sz="20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dirty="0"/>
              <a:t>Rio de Janeiro, Brazil, 20th – 24th April 2015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en-US" altLang="en-US" sz="3600" dirty="0" smtClean="0"/>
              <a:t>Intra-cell D2D communication </a:t>
            </a:r>
            <a:r>
              <a:rPr lang="en-US" altLang="en-US" sz="3600" dirty="0"/>
              <a:t>(TA = 0 and TA &gt; 0)</a:t>
            </a:r>
            <a:endParaRPr lang="en-US" altLang="en-US" sz="3600" dirty="0" smtClean="0"/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457200" y="1052513"/>
            <a:ext cx="8362950" cy="507365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altLang="en-US" sz="1800" dirty="0" smtClean="0"/>
              <a:t>Timing offset </a:t>
            </a:r>
            <a:r>
              <a:rPr lang="en-US" altLang="en-US" sz="1800" dirty="0"/>
              <a:t>between Serving cell DL timing and D2D signal arrival timing at the D2D </a:t>
            </a:r>
            <a:r>
              <a:rPr lang="en-US" altLang="en-US" sz="1800" dirty="0" smtClean="0"/>
              <a:t>RX UE</a:t>
            </a:r>
            <a:endParaRPr lang="en-US" altLang="en-US" sz="1800" dirty="0"/>
          </a:p>
          <a:p>
            <a:pPr lvl="1">
              <a:spcBef>
                <a:spcPts val="0"/>
              </a:spcBef>
            </a:pPr>
            <a:r>
              <a:rPr lang="en-US" altLang="en-US" sz="1600" dirty="0" smtClean="0"/>
              <a:t>Option 1: [0 2] us</a:t>
            </a:r>
          </a:p>
          <a:p>
            <a:pPr lvl="1">
              <a:spcBef>
                <a:spcPts val="0"/>
              </a:spcBef>
            </a:pPr>
            <a:r>
              <a:rPr lang="en-US" altLang="en-US" sz="1600" dirty="0" smtClean="0"/>
              <a:t>Option 2: [0 CP]us</a:t>
            </a:r>
          </a:p>
          <a:p>
            <a:pPr lvl="1">
              <a:spcBef>
                <a:spcPts val="0"/>
              </a:spcBef>
            </a:pPr>
            <a:r>
              <a:rPr lang="en-US" altLang="en-US" sz="1600" dirty="0" smtClean="0"/>
              <a:t>Option 3: +/- 1us</a:t>
            </a:r>
          </a:p>
          <a:p>
            <a:pPr lvl="1">
              <a:spcBef>
                <a:spcPts val="0"/>
              </a:spcBef>
            </a:pPr>
            <a:r>
              <a:rPr lang="en-US" altLang="en-US" sz="1600" dirty="0"/>
              <a:t>Other options are not precluded</a:t>
            </a:r>
          </a:p>
          <a:p>
            <a:pPr>
              <a:spcBef>
                <a:spcPts val="0"/>
              </a:spcBef>
            </a:pPr>
            <a:r>
              <a:rPr lang="en-US" altLang="en-US" sz="1800" dirty="0" smtClean="0"/>
              <a:t>Timing advance between PSCCH and PSSCH for TA &gt; 0</a:t>
            </a:r>
          </a:p>
          <a:p>
            <a:pPr lvl="1">
              <a:spcBef>
                <a:spcPts val="0"/>
              </a:spcBef>
            </a:pPr>
            <a:r>
              <a:rPr lang="en-US" altLang="en-US" sz="1600" dirty="0" smtClean="0"/>
              <a:t>Option 1: 5us</a:t>
            </a:r>
          </a:p>
          <a:p>
            <a:pPr lvl="1">
              <a:spcBef>
                <a:spcPts val="0"/>
              </a:spcBef>
            </a:pPr>
            <a:r>
              <a:rPr lang="en-US" altLang="en-US" sz="1600" dirty="0"/>
              <a:t>Other options are not precluded</a:t>
            </a:r>
          </a:p>
          <a:p>
            <a:pPr>
              <a:spcBef>
                <a:spcPts val="0"/>
              </a:spcBef>
            </a:pPr>
            <a:r>
              <a:rPr lang="en-US" altLang="en-US" sz="1800" dirty="0" smtClean="0"/>
              <a:t>Frequency offset </a:t>
            </a:r>
            <a:r>
              <a:rPr lang="en-US" altLang="en-US" sz="1800" dirty="0"/>
              <a:t>between Serving </a:t>
            </a:r>
            <a:r>
              <a:rPr lang="en-US" altLang="en-US" sz="1800" dirty="0" smtClean="0"/>
              <a:t>cell UL </a:t>
            </a:r>
            <a:r>
              <a:rPr lang="en-US" altLang="en-US" sz="1800" dirty="0"/>
              <a:t>and D2D TX UE</a:t>
            </a:r>
          </a:p>
          <a:p>
            <a:pPr lvl="1">
              <a:spcBef>
                <a:spcPts val="0"/>
              </a:spcBef>
            </a:pPr>
            <a:r>
              <a:rPr lang="en-US" altLang="en-US" sz="1600" dirty="0" smtClean="0"/>
              <a:t>Option 1: +/- 200Hz</a:t>
            </a:r>
          </a:p>
          <a:p>
            <a:pPr lvl="1">
              <a:spcBef>
                <a:spcPts val="0"/>
              </a:spcBef>
            </a:pPr>
            <a:r>
              <a:rPr lang="en-US" altLang="en-US" sz="1600" dirty="0" smtClean="0"/>
              <a:t>Option 2: +/- 10Hz</a:t>
            </a:r>
          </a:p>
          <a:p>
            <a:pPr lvl="1">
              <a:spcBef>
                <a:spcPts val="0"/>
              </a:spcBef>
            </a:pPr>
            <a:r>
              <a:rPr lang="en-US" altLang="en-US" sz="1600" dirty="0"/>
              <a:t>Option 3: +/- 0.1 ppm </a:t>
            </a:r>
          </a:p>
          <a:p>
            <a:pPr lvl="1">
              <a:spcBef>
                <a:spcPts val="0"/>
              </a:spcBef>
            </a:pPr>
            <a:r>
              <a:rPr lang="en-US" altLang="en-US" sz="1600" dirty="0"/>
              <a:t>Other options are not precluded</a:t>
            </a:r>
          </a:p>
          <a:p>
            <a:pPr>
              <a:spcBef>
                <a:spcPts val="0"/>
              </a:spcBef>
            </a:pPr>
            <a:r>
              <a:rPr lang="en-US" altLang="en-US" sz="1800" dirty="0" smtClean="0"/>
              <a:t>D2D </a:t>
            </a:r>
            <a:r>
              <a:rPr lang="en-US" altLang="en-US" sz="1800" dirty="0" err="1" smtClean="0"/>
              <a:t>Tx</a:t>
            </a:r>
            <a:r>
              <a:rPr lang="en-US" altLang="en-US" sz="1800" dirty="0" smtClean="0"/>
              <a:t> UE does not transmit SLSS/PSBCH</a:t>
            </a:r>
          </a:p>
          <a:p>
            <a:pPr>
              <a:spcBef>
                <a:spcPts val="0"/>
              </a:spcBef>
            </a:pPr>
            <a:r>
              <a:rPr lang="en-US" altLang="en-US" sz="1800" dirty="0" smtClean="0"/>
              <a:t>D2D RX UE synchronization behavior</a:t>
            </a:r>
          </a:p>
          <a:p>
            <a:pPr lvl="1">
              <a:spcBef>
                <a:spcPts val="0"/>
              </a:spcBef>
            </a:pPr>
            <a:r>
              <a:rPr lang="en-US" altLang="en-US" sz="1600" dirty="0"/>
              <a:t>PSCCH and PSSCH with TA </a:t>
            </a:r>
            <a:r>
              <a:rPr lang="en-US" altLang="en-US" sz="1600" dirty="0" smtClean="0"/>
              <a:t>= 0: Serving cell DL timing used as </a:t>
            </a:r>
            <a:r>
              <a:rPr lang="en-US" altLang="en-US" sz="1600" dirty="0"/>
              <a:t>D2D Rx </a:t>
            </a:r>
            <a:r>
              <a:rPr lang="en-US" altLang="en-US" sz="1600" dirty="0" smtClean="0"/>
              <a:t>reference timing</a:t>
            </a:r>
          </a:p>
          <a:p>
            <a:pPr lvl="1">
              <a:spcBef>
                <a:spcPts val="0"/>
              </a:spcBef>
            </a:pPr>
            <a:r>
              <a:rPr lang="en-US" altLang="en-US" sz="1600" dirty="0" smtClean="0"/>
              <a:t>PSSCH with TA &gt; 0: Serving cell DL timing - TA received in PSCCH is used as</a:t>
            </a:r>
            <a:r>
              <a:rPr lang="en-US" altLang="en-US" sz="1600" dirty="0"/>
              <a:t> D2D</a:t>
            </a:r>
            <a:r>
              <a:rPr lang="en-US" altLang="en-US" sz="1600" dirty="0" smtClean="0"/>
              <a:t> Rx reference timing</a:t>
            </a:r>
          </a:p>
          <a:p>
            <a:pPr lvl="1">
              <a:spcBef>
                <a:spcPts val="0"/>
              </a:spcBef>
            </a:pPr>
            <a:r>
              <a:rPr lang="en-US" altLang="en-US" sz="1600" dirty="0"/>
              <a:t>Serving cell frequency used  </a:t>
            </a:r>
            <a:r>
              <a:rPr lang="en-US" altLang="en-US" sz="1600" dirty="0" smtClean="0"/>
              <a:t>as </a:t>
            </a:r>
            <a:r>
              <a:rPr lang="en-US" altLang="en-US" sz="1600" dirty="0"/>
              <a:t>D2D</a:t>
            </a:r>
            <a:r>
              <a:rPr lang="en-US" altLang="en-US" sz="1600" dirty="0" smtClean="0"/>
              <a:t> </a:t>
            </a:r>
            <a:r>
              <a:rPr lang="en-US" altLang="en-US" sz="1600" dirty="0"/>
              <a:t>Rx reference </a:t>
            </a:r>
            <a:r>
              <a:rPr lang="en-US" altLang="en-US" sz="1600" dirty="0" smtClean="0"/>
              <a:t>frequency</a:t>
            </a:r>
          </a:p>
          <a:p>
            <a:pPr lvl="1">
              <a:spcBef>
                <a:spcPts val="0"/>
              </a:spcBef>
            </a:pPr>
            <a:r>
              <a:rPr lang="en-US" altLang="en-US" sz="1600" dirty="0"/>
              <a:t>UE need to perform post-FFT timing and frequency offset compensation</a:t>
            </a:r>
          </a:p>
          <a:p>
            <a:pPr lvl="1">
              <a:spcBef>
                <a:spcPts val="0"/>
              </a:spcBef>
            </a:pPr>
            <a:endParaRPr lang="en-US" alt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en-US" altLang="en-US" dirty="0" smtClean="0"/>
              <a:t>OOC communication (TA = 0)</a:t>
            </a:r>
            <a:endParaRPr lang="en-US" altLang="en-US" strike="sngStrike" dirty="0" smtClean="0"/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457200" y="1052513"/>
            <a:ext cx="8362950" cy="5073650"/>
          </a:xfrm>
        </p:spPr>
        <p:txBody>
          <a:bodyPr/>
          <a:lstStyle/>
          <a:p>
            <a:r>
              <a:rPr lang="en-US" altLang="en-US" sz="2400" dirty="0" smtClean="0"/>
              <a:t>D2D TX UE transmits SLSS/PSBCH</a:t>
            </a:r>
            <a:endParaRPr lang="en-US" altLang="en-US" sz="2000" dirty="0" smtClean="0"/>
          </a:p>
          <a:p>
            <a:r>
              <a:rPr lang="en-US" altLang="en-US" sz="2400" dirty="0"/>
              <a:t>D2D </a:t>
            </a:r>
            <a:r>
              <a:rPr lang="en-US" altLang="en-US" sz="2400" dirty="0" smtClean="0"/>
              <a:t>RX </a:t>
            </a:r>
            <a:r>
              <a:rPr lang="en-US" altLang="en-US" sz="2400" dirty="0"/>
              <a:t>UE </a:t>
            </a:r>
            <a:r>
              <a:rPr lang="en-US" altLang="en-US" sz="2400" dirty="0" smtClean="0"/>
              <a:t>synchronization behavior</a:t>
            </a:r>
          </a:p>
          <a:p>
            <a:pPr lvl="1"/>
            <a:r>
              <a:rPr lang="en-US" altLang="en-US" sz="2000" dirty="0" smtClean="0"/>
              <a:t>UE acquires timing and frequency from SLSS/PSBCH from D2D TX UE</a:t>
            </a:r>
          </a:p>
          <a:p>
            <a:pPr lvl="2"/>
            <a:r>
              <a:rPr lang="en-US" altLang="en-US" sz="1600" dirty="0"/>
              <a:t>Note 1: </a:t>
            </a:r>
            <a:r>
              <a:rPr lang="en-GB" sz="1600" dirty="0"/>
              <a:t>SLSS timing measurement accuracy does not exceed ±12 </a:t>
            </a:r>
            <a:r>
              <a:rPr lang="en-GB" sz="1600" dirty="0" err="1"/>
              <a:t>Ts</a:t>
            </a:r>
            <a:endParaRPr lang="en-GB" sz="1600" dirty="0"/>
          </a:p>
          <a:p>
            <a:pPr lvl="2"/>
            <a:r>
              <a:rPr lang="en-US" altLang="en-US" sz="1600" dirty="0"/>
              <a:t>Note 2: </a:t>
            </a:r>
            <a:r>
              <a:rPr lang="en-GB" sz="1600" dirty="0"/>
              <a:t>SLSS frequency measurement accuracy does not exceed ±0.1 </a:t>
            </a:r>
            <a:r>
              <a:rPr lang="en-GB" sz="1600" dirty="0" smtClean="0"/>
              <a:t>ppm</a:t>
            </a:r>
            <a:endParaRPr lang="en-US" altLang="en-US" sz="1600" dirty="0"/>
          </a:p>
          <a:p>
            <a:pPr lvl="1"/>
            <a:r>
              <a:rPr lang="en-US" altLang="en-US" sz="2000" dirty="0" smtClean="0"/>
              <a:t>UE need to perform post-FFT timing and frequency offset compensation</a:t>
            </a:r>
          </a:p>
          <a:p>
            <a:pPr lvl="1"/>
            <a:endParaRPr lang="en-US" alt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en-US" altLang="en-US" smtClean="0"/>
              <a:t>Power imbalance test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457200" y="1052513"/>
            <a:ext cx="8362950" cy="5073650"/>
          </a:xfrm>
        </p:spPr>
        <p:txBody>
          <a:bodyPr/>
          <a:lstStyle/>
          <a:p>
            <a:r>
              <a:rPr lang="en-US" altLang="en-US" sz="2400" dirty="0" smtClean="0"/>
              <a:t>Test purpose</a:t>
            </a:r>
          </a:p>
          <a:p>
            <a:pPr lvl="1"/>
            <a:r>
              <a:rPr lang="en-US" altLang="en-US" sz="2000" dirty="0" smtClean="0"/>
              <a:t>Verify in-channel selectivity and receiver dynamic range of D2D Rx UE</a:t>
            </a:r>
          </a:p>
          <a:p>
            <a:r>
              <a:rPr lang="sv-SE" altLang="en-US" sz="2400" dirty="0" smtClean="0"/>
              <a:t>Test parameters are FFS</a:t>
            </a:r>
          </a:p>
          <a:p>
            <a:pPr lvl="1"/>
            <a:r>
              <a:rPr lang="sv-SE" altLang="en-US" sz="2000" dirty="0" smtClean="0"/>
              <a:t>Physical channel</a:t>
            </a:r>
          </a:p>
          <a:p>
            <a:pPr lvl="2"/>
            <a:r>
              <a:rPr lang="sv-SE" altLang="en-US" sz="1600" dirty="0" smtClean="0"/>
              <a:t>e.g PSSCH with 2 PRB allocation and QPSK 2/3</a:t>
            </a:r>
          </a:p>
          <a:p>
            <a:pPr lvl="1"/>
            <a:r>
              <a:rPr lang="sv-SE" altLang="en-US" sz="2000" dirty="0" smtClean="0"/>
              <a:t>Number of side links transmitted in the same subframe</a:t>
            </a:r>
          </a:p>
          <a:p>
            <a:pPr lvl="2"/>
            <a:r>
              <a:rPr lang="sv-SE" altLang="en-US" sz="1600" dirty="0" smtClean="0"/>
              <a:t>e.g. 2 links</a:t>
            </a:r>
          </a:p>
          <a:p>
            <a:pPr lvl="1"/>
            <a:r>
              <a:rPr lang="sv-SE" altLang="en-US" sz="2000" dirty="0" smtClean="0"/>
              <a:t>Propagation channel</a:t>
            </a:r>
          </a:p>
          <a:p>
            <a:pPr lvl="2"/>
            <a:r>
              <a:rPr lang="sv-SE" altLang="en-US" sz="1600" dirty="0" smtClean="0"/>
              <a:t>e.g. static channel without external noise</a:t>
            </a:r>
          </a:p>
          <a:p>
            <a:pPr lvl="1"/>
            <a:r>
              <a:rPr lang="sv-SE" altLang="en-US" sz="2000" dirty="0"/>
              <a:t>Timing and frequency offset</a:t>
            </a:r>
          </a:p>
          <a:p>
            <a:pPr lvl="2"/>
            <a:r>
              <a:rPr lang="sv-SE" altLang="en-US" sz="1600" dirty="0" smtClean="0"/>
              <a:t>e.g. </a:t>
            </a:r>
            <a:r>
              <a:rPr lang="sv-SE" altLang="en-US" sz="1600" dirty="0"/>
              <a:t>No timing and frequency </a:t>
            </a:r>
            <a:r>
              <a:rPr lang="sv-SE" altLang="en-US" sz="1600" dirty="0" smtClean="0"/>
              <a:t>offset, timing </a:t>
            </a:r>
            <a:r>
              <a:rPr lang="sv-SE" altLang="en-US" sz="1600" dirty="0"/>
              <a:t>and frequency offset of intra-cell / inter-cell synchronous discovery is applied for each link</a:t>
            </a:r>
          </a:p>
          <a:p>
            <a:pPr lvl="1"/>
            <a:r>
              <a:rPr lang="sv-SE" altLang="en-US" sz="2000" dirty="0" smtClean="0"/>
              <a:t>Power </a:t>
            </a:r>
            <a:r>
              <a:rPr lang="sv-SE" altLang="en-US" sz="2000" dirty="0"/>
              <a:t>imbalance level between side </a:t>
            </a:r>
            <a:r>
              <a:rPr lang="sv-SE" altLang="en-US" sz="2000" dirty="0" smtClean="0"/>
              <a:t>links</a:t>
            </a:r>
          </a:p>
          <a:p>
            <a:pPr lvl="2"/>
            <a:r>
              <a:rPr lang="sv-SE" altLang="en-US" sz="1600" dirty="0"/>
              <a:t>Companies to provide analyses /proposals for power imbalance level to be configured in the test by next </a:t>
            </a:r>
            <a:r>
              <a:rPr lang="sv-SE" altLang="en-US" sz="1600" dirty="0" smtClean="0"/>
              <a:t>meeting</a:t>
            </a:r>
            <a:r>
              <a:rPr lang="sv-SE" altLang="en-US" sz="1600" dirty="0"/>
              <a:t/>
            </a:r>
            <a:br>
              <a:rPr lang="sv-SE" altLang="en-US" sz="1600" dirty="0"/>
            </a:br>
            <a:endParaRPr lang="sv-SE" altLang="en-US" sz="1600" dirty="0"/>
          </a:p>
          <a:p>
            <a:pPr lvl="2"/>
            <a:endParaRPr lang="sv-SE" alt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3547766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en-US" altLang="en-US" smtClean="0"/>
              <a:t>Maximum side link processes test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457200" y="1052513"/>
            <a:ext cx="8686800" cy="5073650"/>
          </a:xfrm>
        </p:spPr>
        <p:txBody>
          <a:bodyPr/>
          <a:lstStyle/>
          <a:p>
            <a:r>
              <a:rPr lang="en-US" altLang="en-US" sz="2400" dirty="0" smtClean="0"/>
              <a:t>Test purpose</a:t>
            </a:r>
          </a:p>
          <a:p>
            <a:pPr lvl="1"/>
            <a:r>
              <a:rPr lang="en-US" altLang="en-US" sz="2000" dirty="0" smtClean="0"/>
              <a:t>verify maximum side link processes, </a:t>
            </a:r>
            <a:r>
              <a:rPr lang="en-US" altLang="en-US" sz="2000" dirty="0"/>
              <a:t>and maximum data </a:t>
            </a:r>
            <a:r>
              <a:rPr lang="en-US" altLang="en-US" sz="2000" dirty="0" smtClean="0"/>
              <a:t>rate (if possible)</a:t>
            </a:r>
            <a:endParaRPr lang="en-US" altLang="en-US" sz="2000" strike="sngStrike" dirty="0" smtClean="0"/>
          </a:p>
          <a:p>
            <a:r>
              <a:rPr lang="sv-SE" altLang="en-US" sz="2400" dirty="0" smtClean="0"/>
              <a:t>Test cases</a:t>
            </a:r>
          </a:p>
          <a:p>
            <a:pPr lvl="1"/>
            <a:r>
              <a:rPr lang="en-US" altLang="en-US" sz="2000" dirty="0"/>
              <a:t>D2D Discovery</a:t>
            </a:r>
          </a:p>
          <a:p>
            <a:pPr lvl="2"/>
            <a:r>
              <a:rPr lang="en-US" altLang="en-US" sz="1600" dirty="0"/>
              <a:t>Option 1: with 50 sidelink processes</a:t>
            </a:r>
          </a:p>
          <a:p>
            <a:pPr lvl="2"/>
            <a:r>
              <a:rPr lang="en-US" altLang="en-US" sz="1600" dirty="0"/>
              <a:t>Option 2: with 50 and 400 sidelink processes</a:t>
            </a:r>
          </a:p>
          <a:p>
            <a:pPr lvl="1"/>
            <a:r>
              <a:rPr lang="en-US" altLang="en-US" sz="2000" dirty="0" smtClean="0"/>
              <a:t>D2D communication with 16 side link processes</a:t>
            </a:r>
            <a:endParaRPr lang="sv-SE" altLang="en-US" sz="2000" dirty="0" smtClean="0"/>
          </a:p>
          <a:p>
            <a:r>
              <a:rPr lang="sv-SE" altLang="en-US" sz="2400" dirty="0" smtClean="0"/>
              <a:t>Propagation channel</a:t>
            </a:r>
          </a:p>
          <a:p>
            <a:pPr lvl="1"/>
            <a:r>
              <a:rPr lang="sv-SE" altLang="en-US" sz="2000" dirty="0" smtClean="0"/>
              <a:t>static channel without external noise</a:t>
            </a:r>
          </a:p>
          <a:p>
            <a:r>
              <a:rPr lang="sv-SE" altLang="en-US" sz="2400" dirty="0" smtClean="0"/>
              <a:t>FRC set up</a:t>
            </a:r>
            <a:endParaRPr lang="sv-SE" altLang="en-US" sz="2400" dirty="0"/>
          </a:p>
          <a:p>
            <a:pPr lvl="1"/>
            <a:r>
              <a:rPr lang="sv-SE" altLang="en-US" sz="2000" dirty="0" smtClean="0"/>
              <a:t>Option 1: FRC set configuration in R4-151871</a:t>
            </a:r>
          </a:p>
          <a:p>
            <a:pPr lvl="1"/>
            <a:r>
              <a:rPr lang="sv-SE" altLang="en-US" sz="2000" dirty="0" smtClean="0"/>
              <a:t>Companies can bring in other proposals in next meeting</a:t>
            </a:r>
          </a:p>
          <a:p>
            <a:r>
              <a:rPr lang="sv-SE" altLang="en-US" sz="2400" dirty="0" smtClean="0"/>
              <a:t>Timing frequency offset</a:t>
            </a:r>
          </a:p>
          <a:p>
            <a:pPr lvl="1"/>
            <a:r>
              <a:rPr lang="sv-SE" altLang="en-US" sz="1800" dirty="0" smtClean="0"/>
              <a:t>Option 1: Time/freq offset of 0 w.r.t. serving cell timing/frequency at Rx UE</a:t>
            </a:r>
            <a:endParaRPr lang="sv-SE" altLang="en-US" sz="1800" dirty="0"/>
          </a:p>
          <a:p>
            <a:pPr lvl="1"/>
            <a:r>
              <a:rPr lang="sv-SE" altLang="en-US" sz="2000" dirty="0" smtClean="0"/>
              <a:t>Other options not precluded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en-US" altLang="en-US" smtClean="0"/>
              <a:t>D2D link performance test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57200" y="1052513"/>
            <a:ext cx="8362950" cy="507365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altLang="en-US" sz="2400" dirty="0" smtClean="0"/>
              <a:t>Test purpose</a:t>
            </a:r>
          </a:p>
          <a:p>
            <a:pPr lvl="1">
              <a:spcBef>
                <a:spcPts val="0"/>
              </a:spcBef>
            </a:pPr>
            <a:r>
              <a:rPr lang="en-US" altLang="en-US" sz="2000" dirty="0" smtClean="0"/>
              <a:t>Verify BLER-SNR performance in fading channel for following D2D physical channels</a:t>
            </a:r>
          </a:p>
          <a:p>
            <a:pPr lvl="2">
              <a:spcBef>
                <a:spcPts val="0"/>
              </a:spcBef>
            </a:pPr>
            <a:r>
              <a:rPr lang="en-US" altLang="en-US" sz="1600" dirty="0" smtClean="0"/>
              <a:t>PSDCH, PSBCH, PSCCH and PSSCH</a:t>
            </a:r>
          </a:p>
          <a:p>
            <a:pPr lvl="1">
              <a:spcBef>
                <a:spcPts val="0"/>
              </a:spcBef>
            </a:pPr>
            <a:r>
              <a:rPr lang="en-US" altLang="en-US" sz="2000" dirty="0" smtClean="0"/>
              <a:t>Verify timing and frequency offset handling D2D receiver in following D2D operation scenario</a:t>
            </a:r>
          </a:p>
          <a:p>
            <a:pPr lvl="2">
              <a:spcBef>
                <a:spcPts val="0"/>
              </a:spcBef>
            </a:pPr>
            <a:r>
              <a:rPr lang="en-US" altLang="en-US" sz="1600" dirty="0"/>
              <a:t>Intra-cell D2D discovery</a:t>
            </a:r>
          </a:p>
          <a:p>
            <a:pPr lvl="2">
              <a:spcBef>
                <a:spcPts val="0"/>
              </a:spcBef>
            </a:pPr>
            <a:r>
              <a:rPr lang="en-US" altLang="en-US" sz="1600" dirty="0"/>
              <a:t>Synchronous inter-cell D2D discovery</a:t>
            </a:r>
          </a:p>
          <a:p>
            <a:pPr lvl="2">
              <a:spcBef>
                <a:spcPts val="0"/>
              </a:spcBef>
            </a:pPr>
            <a:r>
              <a:rPr lang="en-US" altLang="en-US" sz="1600" dirty="0"/>
              <a:t>Asynchronous inter-cell D2D discovery </a:t>
            </a:r>
          </a:p>
          <a:p>
            <a:pPr lvl="2">
              <a:spcBef>
                <a:spcPts val="0"/>
              </a:spcBef>
            </a:pPr>
            <a:r>
              <a:rPr lang="en-US" altLang="en-US" sz="1600" dirty="0"/>
              <a:t>Intra-cell D2D communication with TA&gt;0 and TA = 0</a:t>
            </a:r>
          </a:p>
          <a:p>
            <a:pPr lvl="2">
              <a:spcBef>
                <a:spcPts val="0"/>
              </a:spcBef>
            </a:pPr>
            <a:r>
              <a:rPr lang="en-US" altLang="en-US" sz="1600" dirty="0"/>
              <a:t>Synchronous inter-cell D2D communication with TA&gt;0 and TA = 0</a:t>
            </a:r>
          </a:p>
          <a:p>
            <a:pPr lvl="2">
              <a:spcBef>
                <a:spcPts val="0"/>
              </a:spcBef>
            </a:pPr>
            <a:r>
              <a:rPr lang="en-US" altLang="en-US" sz="1600" dirty="0"/>
              <a:t>OOC D2D communication (TA=0)</a:t>
            </a:r>
          </a:p>
          <a:p>
            <a:pPr lvl="2">
              <a:spcBef>
                <a:spcPts val="0"/>
              </a:spcBef>
            </a:pPr>
            <a:r>
              <a:rPr lang="en-US" altLang="en-US" sz="1600" dirty="0"/>
              <a:t>Study on other D2D operations scenarios are not </a:t>
            </a:r>
            <a:r>
              <a:rPr lang="en-US" altLang="en-US" sz="1600" dirty="0" smtClean="0"/>
              <a:t>precluded</a:t>
            </a:r>
          </a:p>
          <a:p>
            <a:pPr lvl="2">
              <a:spcBef>
                <a:spcPts val="0"/>
              </a:spcBef>
            </a:pPr>
            <a:r>
              <a:rPr lang="en-US" altLang="en-US" sz="1600" dirty="0" smtClean="0"/>
              <a:t>Separate test case for each operating scenario is not implied</a:t>
            </a:r>
            <a:endParaRPr lang="en-US" altLang="en-US" sz="1600" dirty="0"/>
          </a:p>
          <a:p>
            <a:pPr>
              <a:spcBef>
                <a:spcPts val="0"/>
              </a:spcBef>
            </a:pPr>
            <a:r>
              <a:rPr lang="sv-SE" altLang="en-US" sz="2400" dirty="0" smtClean="0"/>
              <a:t>Test set up options</a:t>
            </a:r>
          </a:p>
          <a:p>
            <a:pPr lvl="1">
              <a:spcBef>
                <a:spcPts val="0"/>
              </a:spcBef>
            </a:pPr>
            <a:r>
              <a:rPr lang="sv-SE" altLang="en-US" sz="2000" dirty="0" smtClean="0"/>
              <a:t>Consider following options</a:t>
            </a:r>
          </a:p>
          <a:p>
            <a:pPr lvl="2">
              <a:spcBef>
                <a:spcPts val="0"/>
              </a:spcBef>
            </a:pPr>
            <a:r>
              <a:rPr lang="sv-SE" altLang="en-US" sz="1600" dirty="0" smtClean="0"/>
              <a:t>Option 1: single side link </a:t>
            </a:r>
          </a:p>
          <a:p>
            <a:pPr lvl="2">
              <a:spcBef>
                <a:spcPts val="0"/>
              </a:spcBef>
            </a:pPr>
            <a:r>
              <a:rPr lang="sv-SE" altLang="en-US" sz="1600" dirty="0" smtClean="0"/>
              <a:t>Option 2: multiple side link in different subframes</a:t>
            </a:r>
          </a:p>
          <a:p>
            <a:pPr lvl="2">
              <a:spcBef>
                <a:spcPts val="0"/>
              </a:spcBef>
            </a:pPr>
            <a:r>
              <a:rPr lang="sv-SE" altLang="en-US" sz="1600" dirty="0" smtClean="0"/>
              <a:t>Option 3: multiple side link in same subframes</a:t>
            </a:r>
          </a:p>
          <a:p>
            <a:pPr lvl="1">
              <a:spcBef>
                <a:spcPts val="0"/>
              </a:spcBef>
            </a:pPr>
            <a:r>
              <a:rPr lang="sv-SE" altLang="en-US" sz="2000" dirty="0" smtClean="0"/>
              <a:t>Multiple options can be chosen</a:t>
            </a:r>
            <a:endParaRPr lang="en-US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en-US" altLang="en-US" smtClean="0"/>
              <a:t>D2D link performance test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57200" y="1052513"/>
            <a:ext cx="8362950" cy="5073650"/>
          </a:xfrm>
        </p:spPr>
        <p:txBody>
          <a:bodyPr/>
          <a:lstStyle/>
          <a:p>
            <a:r>
              <a:rPr lang="en-US" altLang="en-US" sz="2400" dirty="0" smtClean="0"/>
              <a:t>UE RRC state</a:t>
            </a:r>
          </a:p>
          <a:p>
            <a:pPr lvl="1"/>
            <a:r>
              <a:rPr lang="en-US" altLang="en-US" sz="2000" dirty="0" smtClean="0"/>
              <a:t>Test is defined for UE in idle state or Connected DRX state</a:t>
            </a:r>
          </a:p>
          <a:p>
            <a:r>
              <a:rPr lang="en-US" altLang="en-US" sz="2400" dirty="0" smtClean="0"/>
              <a:t>Number of cells to be modeled in the test</a:t>
            </a:r>
          </a:p>
          <a:p>
            <a:pPr lvl="1"/>
            <a:r>
              <a:rPr lang="en-US" altLang="en-US" sz="2000" dirty="0" smtClean="0"/>
              <a:t>Option 1: 1 cell</a:t>
            </a:r>
          </a:p>
          <a:p>
            <a:pPr lvl="1"/>
            <a:r>
              <a:rPr lang="en-US" altLang="en-US" sz="2000" dirty="0" smtClean="0"/>
              <a:t>Option 2: 2 cells</a:t>
            </a:r>
            <a:endParaRPr lang="en-US" altLang="en-US" sz="1600" dirty="0" smtClean="0"/>
          </a:p>
          <a:p>
            <a:r>
              <a:rPr lang="sv-SE" altLang="en-US" sz="2400" dirty="0" smtClean="0"/>
              <a:t>Channel bandwidth is FFS</a:t>
            </a:r>
          </a:p>
          <a:p>
            <a:r>
              <a:rPr lang="sv-SE" altLang="en-US" sz="2400" dirty="0" smtClean="0"/>
              <a:t>Soft buffer combining</a:t>
            </a:r>
          </a:p>
          <a:p>
            <a:pPr lvl="1"/>
            <a:r>
              <a:rPr lang="sv-SE" altLang="en-US" sz="2000" dirty="0" smtClean="0"/>
              <a:t>Discovery</a:t>
            </a:r>
          </a:p>
          <a:p>
            <a:pPr lvl="2"/>
            <a:r>
              <a:rPr lang="sv-SE" altLang="en-US" sz="1600" dirty="0" smtClean="0"/>
              <a:t>Option 1: define test with 0 HARQ retransmission</a:t>
            </a:r>
          </a:p>
          <a:p>
            <a:pPr lvl="2"/>
            <a:r>
              <a:rPr lang="sv-SE" altLang="en-US" sz="1600" dirty="0" smtClean="0"/>
              <a:t>Option 2: define test with 3 HARQ retransmission and soft buffer combining</a:t>
            </a:r>
          </a:p>
          <a:p>
            <a:pPr lvl="1"/>
            <a:r>
              <a:rPr lang="sv-SE" altLang="en-US" sz="2000" dirty="0" smtClean="0"/>
              <a:t>Communication</a:t>
            </a:r>
          </a:p>
          <a:p>
            <a:pPr lvl="2"/>
            <a:r>
              <a:rPr lang="sv-SE" altLang="en-US" sz="1600" dirty="0" smtClean="0"/>
              <a:t>Define test with soft combining for 3 HARQ retransmissions</a:t>
            </a:r>
          </a:p>
          <a:p>
            <a:r>
              <a:rPr lang="sv-SE" altLang="en-US" sz="2400" dirty="0" smtClean="0"/>
              <a:t>CP length</a:t>
            </a:r>
          </a:p>
          <a:p>
            <a:pPr lvl="1"/>
            <a:r>
              <a:rPr lang="sv-SE" altLang="en-US" sz="2000" dirty="0" smtClean="0"/>
              <a:t>Normal CP</a:t>
            </a:r>
            <a:endParaRPr lang="en-US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en-US" altLang="en-US" smtClean="0"/>
              <a:t>D2D link performance test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1052513"/>
            <a:ext cx="8362950" cy="5073650"/>
          </a:xfrm>
        </p:spPr>
        <p:txBody>
          <a:bodyPr/>
          <a:lstStyle/>
          <a:p>
            <a:r>
              <a:rPr lang="en-US" altLang="en-US" sz="2400" dirty="0" err="1" smtClean="0"/>
              <a:t>Tx</a:t>
            </a:r>
            <a:r>
              <a:rPr lang="en-US" altLang="en-US" sz="2400" dirty="0" smtClean="0"/>
              <a:t> EVM</a:t>
            </a:r>
          </a:p>
          <a:p>
            <a:pPr lvl="1"/>
            <a:r>
              <a:rPr lang="en-US" altLang="en-US" sz="2000" dirty="0" smtClean="0"/>
              <a:t>10% </a:t>
            </a:r>
            <a:r>
              <a:rPr lang="en-US" altLang="en-US" sz="2000" dirty="0" err="1" smtClean="0"/>
              <a:t>Tx</a:t>
            </a:r>
            <a:r>
              <a:rPr lang="en-US" altLang="en-US" sz="2000" dirty="0" smtClean="0"/>
              <a:t> EVM is assumed for side link physical signals/channels</a:t>
            </a:r>
          </a:p>
          <a:p>
            <a:r>
              <a:rPr lang="en-US" altLang="en-US" sz="2400" dirty="0" smtClean="0"/>
              <a:t>AGC operation</a:t>
            </a:r>
          </a:p>
          <a:p>
            <a:pPr lvl="1"/>
            <a:r>
              <a:rPr lang="en-US" altLang="en-US" sz="2000" dirty="0" smtClean="0"/>
              <a:t>Per-TTI AGC</a:t>
            </a:r>
          </a:p>
          <a:p>
            <a:pPr lvl="1"/>
            <a:r>
              <a:rPr lang="en-US" altLang="en-US" sz="2000" dirty="0" smtClean="0"/>
              <a:t>AGC settling time</a:t>
            </a:r>
          </a:p>
          <a:p>
            <a:pPr lvl="2"/>
            <a:r>
              <a:rPr lang="en-US" altLang="en-US" sz="1600" dirty="0" smtClean="0"/>
              <a:t>One symbol for QPSK</a:t>
            </a:r>
          </a:p>
          <a:p>
            <a:pPr lvl="2"/>
            <a:r>
              <a:rPr lang="en-US" altLang="en-US" sz="1600" dirty="0"/>
              <a:t>FFS </a:t>
            </a:r>
            <a:r>
              <a:rPr lang="en-US" altLang="en-US" sz="1600" dirty="0" smtClean="0"/>
              <a:t>symbols for 16QAM</a:t>
            </a:r>
          </a:p>
          <a:p>
            <a:r>
              <a:rPr lang="sv-SE" altLang="en-US" sz="2400" dirty="0" smtClean="0"/>
              <a:t>Channel estimation</a:t>
            </a:r>
          </a:p>
          <a:p>
            <a:pPr lvl="1"/>
            <a:r>
              <a:rPr lang="sv-SE" altLang="en-US" sz="2000" dirty="0" smtClean="0"/>
              <a:t>Per-TTI channel estimation</a:t>
            </a:r>
          </a:p>
          <a:p>
            <a:r>
              <a:rPr lang="en-US" altLang="en-US" sz="2400" dirty="0" smtClean="0"/>
              <a:t>Antenna configuration</a:t>
            </a:r>
          </a:p>
          <a:p>
            <a:pPr lvl="1"/>
            <a:r>
              <a:rPr lang="en-US" altLang="en-US" sz="2000" dirty="0" smtClean="0"/>
              <a:t>1x2 low correlation </a:t>
            </a:r>
          </a:p>
          <a:p>
            <a:r>
              <a:rPr lang="sv-SE" altLang="en-US" sz="2400" dirty="0" smtClean="0"/>
              <a:t>Propagation channel </a:t>
            </a:r>
            <a:r>
              <a:rPr lang="sv-SE" altLang="en-US" sz="2400" dirty="0"/>
              <a:t>and Doppler fading models are </a:t>
            </a:r>
            <a:r>
              <a:rPr lang="sv-SE" altLang="en-US" sz="2400" dirty="0" smtClean="0"/>
              <a:t>FFS</a:t>
            </a:r>
            <a:endParaRPr lang="sv-SE" altLang="en-US" sz="2000" dirty="0" smtClean="0"/>
          </a:p>
          <a:p>
            <a:endParaRPr lang="en-US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en-US" altLang="en-US" smtClean="0"/>
              <a:t>D2D link performance test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457200" y="1052513"/>
            <a:ext cx="8686800" cy="5073650"/>
          </a:xfrm>
        </p:spPr>
        <p:txBody>
          <a:bodyPr/>
          <a:lstStyle/>
          <a:p>
            <a:r>
              <a:rPr lang="en-US" altLang="en-US" sz="2400" dirty="0" smtClean="0"/>
              <a:t>FRC for PSDCH, PSCCH and PSBCH</a:t>
            </a:r>
          </a:p>
          <a:p>
            <a:pPr lvl="1"/>
            <a:r>
              <a:rPr lang="en-US" altLang="en-US" sz="2000" dirty="0" smtClean="0"/>
              <a:t>FRC defined in the specification is used</a:t>
            </a:r>
          </a:p>
          <a:p>
            <a:r>
              <a:rPr lang="en-US" altLang="en-US" sz="2400" dirty="0" smtClean="0"/>
              <a:t>FRC for PSSCH</a:t>
            </a:r>
            <a:endParaRPr lang="en-US" altLang="en-US" sz="2000" dirty="0" smtClean="0"/>
          </a:p>
          <a:p>
            <a:pPr lvl="1"/>
            <a:r>
              <a:rPr lang="en-US" altLang="en-US" sz="2000" dirty="0" smtClean="0"/>
              <a:t>option 1: full PRB (25 for 5MHz, 50 for 10MHz) allocation with 16QAM ½</a:t>
            </a:r>
          </a:p>
          <a:p>
            <a:pPr lvl="1"/>
            <a:r>
              <a:rPr lang="en-US" altLang="en-US" sz="2000" dirty="0" smtClean="0"/>
              <a:t>Option 2: half PRB (12for 5MHz, 25 for 10MHz) allocation for one D2D link, and others for another D2D link</a:t>
            </a:r>
          </a:p>
          <a:p>
            <a:pPr lvl="1"/>
            <a:r>
              <a:rPr lang="en-US" altLang="en-US" sz="2000" dirty="0" smtClean="0"/>
              <a:t>Other options not precluded</a:t>
            </a:r>
          </a:p>
          <a:p>
            <a:r>
              <a:rPr lang="en-US" altLang="en-US" sz="2400" dirty="0" smtClean="0"/>
              <a:t>Timing and frequency offset</a:t>
            </a:r>
          </a:p>
          <a:p>
            <a:pPr lvl="1"/>
            <a:r>
              <a:rPr lang="en-US" altLang="en-US" sz="2000" dirty="0" smtClean="0"/>
              <a:t>Timing and frequency offset is configured based on D2D operation scenario</a:t>
            </a:r>
          </a:p>
          <a:p>
            <a:pPr lvl="1"/>
            <a:r>
              <a:rPr lang="en-US" altLang="en-US" sz="2000" dirty="0"/>
              <a:t>In the following slides the models for the selected scenarios are provided</a:t>
            </a:r>
          </a:p>
          <a:p>
            <a:pPr lvl="1"/>
            <a:r>
              <a:rPr lang="en-US" altLang="en-US" sz="2000" dirty="0"/>
              <a:t>Companies are encouraged to bring more inputs on the remaining </a:t>
            </a:r>
            <a:r>
              <a:rPr lang="en-US" altLang="en-US" sz="2000" dirty="0" smtClean="0"/>
              <a:t>scenarios in </a:t>
            </a:r>
            <a:r>
              <a:rPr lang="en-US" altLang="en-US" sz="2000" dirty="0"/>
              <a:t>the next meeting (timing offset, frequency offset, </a:t>
            </a:r>
            <a:r>
              <a:rPr lang="en-GB" altLang="en-US" sz="2000" dirty="0"/>
              <a:t>assumptions on UE synchronization behaviour</a:t>
            </a:r>
            <a:r>
              <a:rPr lang="en-US" altLang="en-US" sz="2000" dirty="0" smtClean="0"/>
              <a:t>)</a:t>
            </a:r>
            <a:endParaRPr lang="en-US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/>
          <a:lstStyle/>
          <a:p>
            <a:r>
              <a:rPr lang="en-US" altLang="en-US" sz="3200" dirty="0" smtClean="0"/>
              <a:t>D2D RX UE Timing Synchronization Behavior: D2D Discovery</a:t>
            </a:r>
            <a:endParaRPr lang="en-US" altLang="en-US" sz="3200" strike="sngStrike" dirty="0" smtClean="0"/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251520" y="1340769"/>
            <a:ext cx="8784976" cy="4785394"/>
          </a:xfrm>
        </p:spPr>
        <p:txBody>
          <a:bodyPr/>
          <a:lstStyle/>
          <a:p>
            <a:r>
              <a:rPr lang="en-US" altLang="en-US" sz="2000" dirty="0" smtClean="0"/>
              <a:t>Note 1: The timing offset assumption below is to set the FFT window correctly</a:t>
            </a:r>
          </a:p>
          <a:p>
            <a:r>
              <a:rPr lang="en-US" altLang="en-US" sz="2000" dirty="0" smtClean="0"/>
              <a:t>Note 2: Exact operating scenario may know be known at Rx UE (e.g., intra-cell vs. inter-cell synchronous with common pool)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2583853"/>
              </p:ext>
            </p:extLst>
          </p:nvPr>
        </p:nvGraphicFramePr>
        <p:xfrm>
          <a:off x="284664" y="2420888"/>
          <a:ext cx="8568951" cy="3108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32448"/>
                <a:gridCol w="2376264"/>
                <a:gridCol w="2160239"/>
              </a:tblGrid>
              <a:tr h="0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Operating</a:t>
                      </a:r>
                      <a:r>
                        <a:rPr lang="en-US" sz="1400" b="1" baseline="0" dirty="0" smtClean="0"/>
                        <a:t> scenario</a:t>
                      </a:r>
                      <a:endParaRPr lang="en-US" sz="14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Rx reference</a:t>
                      </a:r>
                      <a:r>
                        <a:rPr lang="en-US" sz="1400" b="1" baseline="0" dirty="0" smtClean="0"/>
                        <a:t> timing</a:t>
                      </a:r>
                      <a:endParaRPr lang="en-US" sz="14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Timing offset assumption</a:t>
                      </a:r>
                      <a:endParaRPr lang="en-US" sz="14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Intra-cell</a:t>
                      </a:r>
                      <a:r>
                        <a:rPr lang="en-US" sz="1400" baseline="0" dirty="0" smtClean="0"/>
                        <a:t> only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Option 1: Serving</a:t>
                      </a:r>
                      <a:r>
                        <a:rPr lang="en-US" sz="1400" baseline="0" dirty="0" smtClean="0"/>
                        <a:t> cell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/>
                        <a:t>*Option 1: [-CP/2 CP/2]</a:t>
                      </a:r>
                    </a:p>
                    <a:p>
                      <a:r>
                        <a:rPr lang="en-US" sz="1400" dirty="0" smtClean="0"/>
                        <a:t>*Option</a:t>
                      </a:r>
                      <a:r>
                        <a:rPr lang="en-US" sz="1400" baseline="0" dirty="0" smtClean="0"/>
                        <a:t> 2: [0 CP]</a:t>
                      </a:r>
                    </a:p>
                    <a:p>
                      <a:r>
                        <a:rPr lang="en-US" sz="1400" baseline="0" dirty="0" smtClean="0"/>
                        <a:t>*Option 3: [0 2us]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Inter-cell synchronous with common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pool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Option</a:t>
                      </a:r>
                      <a:r>
                        <a:rPr lang="en-US" sz="1400" baseline="0" dirty="0" smtClean="0"/>
                        <a:t> 1: </a:t>
                      </a:r>
                      <a:r>
                        <a:rPr lang="en-US" sz="1400" dirty="0" smtClean="0"/>
                        <a:t>Serving cell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aseline="0" dirty="0" smtClean="0"/>
                        <a:t>*Option 1: [-CP/2 CP/2]</a:t>
                      </a:r>
                    </a:p>
                  </a:txBody>
                  <a:tcPr/>
                </a:tc>
              </a:tr>
              <a:tr h="0">
                <a:tc rowSpan="2">
                  <a:txBody>
                    <a:bodyPr/>
                    <a:lstStyle/>
                    <a:p>
                      <a:r>
                        <a:rPr lang="en-US" sz="1400" dirty="0" smtClean="0"/>
                        <a:t>Inter-cell synchronous with non-overlapping</a:t>
                      </a:r>
                      <a:r>
                        <a:rPr lang="en-US" sz="1400" baseline="0" dirty="0" smtClean="0"/>
                        <a:t> Rx pools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aseline="0" dirty="0" smtClean="0"/>
                        <a:t>Option 1: Serving cell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*Option 1: [-CP/2 CP/2]</a:t>
                      </a:r>
                      <a:endParaRPr lang="en-US" sz="1400" dirty="0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aseline="0" dirty="0" smtClean="0"/>
                        <a:t>Option 2: Neighbor cell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*Option 1: [-CP/2</a:t>
                      </a:r>
                      <a:r>
                        <a:rPr lang="en-US" sz="1400" baseline="0" dirty="0" smtClean="0"/>
                        <a:t> CP/2]</a:t>
                      </a:r>
                    </a:p>
                    <a:p>
                      <a:r>
                        <a:rPr lang="en-US" sz="1400" baseline="0" dirty="0" smtClean="0"/>
                        <a:t>*Option 2: [0 CP]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Inter-cell asynchronous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Option 1: SLSS</a:t>
                      </a:r>
                      <a:r>
                        <a:rPr lang="en-US" sz="1400" baseline="0" dirty="0" smtClean="0"/>
                        <a:t> on associated synchronization resource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**Option 1:[-w1</a:t>
                      </a:r>
                      <a:r>
                        <a:rPr lang="en-US" sz="1400" baseline="0" dirty="0" smtClean="0"/>
                        <a:t> w1]</a:t>
                      </a:r>
                      <a:endParaRPr lang="en-US" sz="1400" dirty="0" smtClean="0"/>
                    </a:p>
                    <a:p>
                      <a:endParaRPr lang="en-US" sz="1400" baseline="0" dirty="0" smtClean="0"/>
                    </a:p>
                    <a:p>
                      <a:r>
                        <a:rPr lang="en-US" sz="1400" baseline="0" dirty="0" smtClean="0"/>
                        <a:t>***Option 1: [-CP/2 CP/2]</a:t>
                      </a:r>
                    </a:p>
                    <a:p>
                      <a:r>
                        <a:rPr lang="en-US" sz="1400" dirty="0" smtClean="0"/>
                        <a:t>***Option</a:t>
                      </a:r>
                      <a:r>
                        <a:rPr lang="en-US" sz="1400" baseline="0" dirty="0" smtClean="0"/>
                        <a:t> 2: [-12Ts 12Ts]</a:t>
                      </a:r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79512" y="5720215"/>
            <a:ext cx="756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Other options are not precluded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059832" y="5957212"/>
            <a:ext cx="75608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(*) b/w serving cell DL and D2D TX signal at the D2D RX UE</a:t>
            </a:r>
          </a:p>
          <a:p>
            <a:r>
              <a:rPr lang="en-US" dirty="0" smtClean="0"/>
              <a:t>(**) b/w serving cell DL and SLSS signal at the D2D Rx UE</a:t>
            </a:r>
          </a:p>
          <a:p>
            <a:r>
              <a:rPr lang="en-US" dirty="0" smtClean="0"/>
              <a:t>(***) b/w SLSS signal and D2D discovery signal at the D2D Rx UE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1700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/>
          <a:lstStyle/>
          <a:p>
            <a:r>
              <a:rPr lang="en-US" altLang="en-US" sz="3200" dirty="0" smtClean="0"/>
              <a:t>D2D RX UE Timing Synchronization Behavior: D2D Communication</a:t>
            </a:r>
            <a:endParaRPr lang="en-US" altLang="en-US" sz="3200" strike="sngStrike" dirty="0" smtClean="0"/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251520" y="1340767"/>
            <a:ext cx="8784976" cy="4785395"/>
          </a:xfrm>
        </p:spPr>
        <p:txBody>
          <a:bodyPr/>
          <a:lstStyle/>
          <a:p>
            <a:r>
              <a:rPr lang="en-US" altLang="en-US" sz="2000" dirty="0" smtClean="0"/>
              <a:t>Note 1: The timing offset assumption below is to set the FFT window correctly</a:t>
            </a:r>
          </a:p>
          <a:p>
            <a:r>
              <a:rPr lang="en-US" altLang="en-US" sz="2000" dirty="0" smtClean="0"/>
              <a:t>Note 2: Exact operating scenario may know be known at Rx UE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4727571"/>
              </p:ext>
            </p:extLst>
          </p:nvPr>
        </p:nvGraphicFramePr>
        <p:xfrm>
          <a:off x="256094" y="2132856"/>
          <a:ext cx="8568951" cy="3200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32448"/>
                <a:gridCol w="2376264"/>
                <a:gridCol w="2160239"/>
              </a:tblGrid>
              <a:tr h="0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Operating</a:t>
                      </a:r>
                      <a:r>
                        <a:rPr lang="en-US" sz="1400" b="1" baseline="0" dirty="0" smtClean="0"/>
                        <a:t> scenario</a:t>
                      </a:r>
                      <a:endParaRPr lang="en-US" sz="14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Rx reference</a:t>
                      </a:r>
                      <a:r>
                        <a:rPr lang="en-US" sz="1400" b="1" baseline="0" dirty="0" smtClean="0"/>
                        <a:t> timing </a:t>
                      </a:r>
                      <a:br>
                        <a:rPr lang="en-US" sz="1400" b="1" baseline="0" dirty="0" smtClean="0"/>
                      </a:br>
                      <a:r>
                        <a:rPr lang="en-US" sz="1400" b="1" baseline="0" dirty="0" smtClean="0"/>
                        <a:t>(for PSCCH) +</a:t>
                      </a:r>
                      <a:endParaRPr lang="en-US" sz="14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Timing offset assumption</a:t>
                      </a:r>
                      <a:endParaRPr lang="en-US" sz="14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Intra-cell</a:t>
                      </a:r>
                      <a:r>
                        <a:rPr lang="en-US" sz="1400" baseline="0" dirty="0" smtClean="0"/>
                        <a:t> only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Option 1: Serving</a:t>
                      </a:r>
                      <a:r>
                        <a:rPr lang="en-US" sz="1400" baseline="0" dirty="0" smtClean="0"/>
                        <a:t> cell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/>
                        <a:t>*Option 1: [-CP/2 CP/2]</a:t>
                      </a:r>
                    </a:p>
                    <a:p>
                      <a:r>
                        <a:rPr lang="en-US" sz="1400" dirty="0" smtClean="0"/>
                        <a:t>*Option</a:t>
                      </a:r>
                      <a:r>
                        <a:rPr lang="en-US" sz="1400" baseline="0" dirty="0" smtClean="0"/>
                        <a:t> 2: [0 CP]</a:t>
                      </a:r>
                    </a:p>
                    <a:p>
                      <a:r>
                        <a:rPr lang="en-US" sz="1400" baseline="0" dirty="0" smtClean="0"/>
                        <a:t>*Option 3: [0 2us]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Inter-cell synchronous with common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pool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Option</a:t>
                      </a:r>
                      <a:r>
                        <a:rPr lang="en-US" sz="1400" baseline="0" dirty="0" smtClean="0"/>
                        <a:t> 1: </a:t>
                      </a:r>
                      <a:r>
                        <a:rPr lang="en-US" sz="1400" dirty="0" smtClean="0"/>
                        <a:t>Serving cell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aseline="0" dirty="0" smtClean="0"/>
                        <a:t>*Option 1: [-CP/2 CP/2]</a:t>
                      </a:r>
                    </a:p>
                  </a:txBody>
                  <a:tcPr/>
                </a:tc>
              </a:tr>
              <a:tr h="0">
                <a:tc rowSpan="3">
                  <a:txBody>
                    <a:bodyPr/>
                    <a:lstStyle/>
                    <a:p>
                      <a:r>
                        <a:rPr lang="en-US" sz="1400" dirty="0" smtClean="0"/>
                        <a:t>Inter-cell synchronous with non-overlapping</a:t>
                      </a:r>
                      <a:r>
                        <a:rPr lang="en-US" sz="1400" baseline="0" dirty="0" smtClean="0"/>
                        <a:t> Rx pools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aseline="0" dirty="0" smtClean="0"/>
                        <a:t>Option 1: Serving cell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*Option 1: [-CP/2 CP/2]</a:t>
                      </a:r>
                      <a:endParaRPr lang="en-US" sz="1400" dirty="0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aseline="0" dirty="0" smtClean="0"/>
                        <a:t>Option 2: Neighbor cell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*Option 1: [-CP/2</a:t>
                      </a:r>
                      <a:r>
                        <a:rPr lang="en-US" sz="1400" baseline="0" dirty="0" smtClean="0"/>
                        <a:t> CP/2]</a:t>
                      </a:r>
                    </a:p>
                    <a:p>
                      <a:r>
                        <a:rPr lang="en-US" sz="1400" baseline="0" dirty="0" smtClean="0"/>
                        <a:t>*Option 2: [0 CP]</a:t>
                      </a:r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aseline="0" dirty="0" smtClean="0"/>
                        <a:t>Option 3: SLSS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aseline="0" dirty="0" smtClean="0"/>
                        <a:t>*Option 1: </a:t>
                      </a:r>
                      <a:r>
                        <a:rPr lang="en-US" sz="1400" dirty="0" smtClean="0"/>
                        <a:t>[-CP/2</a:t>
                      </a:r>
                      <a:r>
                        <a:rPr lang="en-US" sz="1400" baseline="0" dirty="0" smtClean="0"/>
                        <a:t> CP/2]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OOC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aseline="0" dirty="0" smtClean="0"/>
                        <a:t>Option 3: SLSS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aseline="0" dirty="0" smtClean="0"/>
                        <a:t>*Option 1: </a:t>
                      </a:r>
                      <a:r>
                        <a:rPr lang="en-US" sz="1400" dirty="0" smtClean="0"/>
                        <a:t>[-CP/2</a:t>
                      </a:r>
                      <a:r>
                        <a:rPr lang="en-US" sz="1400" baseline="0" dirty="0" smtClean="0"/>
                        <a:t> CP/2]</a:t>
                      </a:r>
                    </a:p>
                    <a:p>
                      <a:r>
                        <a:rPr lang="en-US" sz="1400" baseline="0" dirty="0" smtClean="0"/>
                        <a:t>*Option 2: [-12Ts 12Ts]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1520" y="5533855"/>
            <a:ext cx="7560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Other options are not precluded</a:t>
            </a:r>
          </a:p>
          <a:p>
            <a:r>
              <a:rPr lang="en-US" sz="1600" dirty="0" smtClean="0"/>
              <a:t>(+) PSSCH Rx reference timing is PSCCH timing – TA received in PSCCH</a:t>
            </a:r>
            <a:endParaRPr lang="en-US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3059832" y="6085302"/>
            <a:ext cx="756084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(*) b/w serving cell DL and D2D TX signal at the D2D RX UE</a:t>
            </a:r>
          </a:p>
          <a:p>
            <a:r>
              <a:rPr lang="en-US" sz="1600" dirty="0" smtClean="0"/>
              <a:t>(**) b/w serving cell DL and SLSS signal at the D2D Rx UE</a:t>
            </a:r>
          </a:p>
          <a:p>
            <a:r>
              <a:rPr lang="en-US" sz="1600" dirty="0" smtClean="0"/>
              <a:t>(***) b/w SLSS signal and D2D discovery signal at the D2D Rx UE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971800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/>
          <a:lstStyle/>
          <a:p>
            <a:r>
              <a:rPr lang="en-US" altLang="en-US" sz="4000" dirty="0" smtClean="0"/>
              <a:t>Intra-cell D2D Discovery</a:t>
            </a:r>
            <a:endParaRPr lang="en-US" altLang="en-US" sz="4000" strike="sngStrike" dirty="0" smtClean="0"/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457200" y="1556791"/>
            <a:ext cx="8362950" cy="4569371"/>
          </a:xfrm>
        </p:spPr>
        <p:txBody>
          <a:bodyPr/>
          <a:lstStyle/>
          <a:p>
            <a:r>
              <a:rPr lang="en-US" altLang="en-US" sz="2000" dirty="0" smtClean="0"/>
              <a:t>Timing </a:t>
            </a:r>
            <a:r>
              <a:rPr lang="en-US" altLang="en-US" sz="2000" dirty="0"/>
              <a:t>offset between Serving cell DL </a:t>
            </a:r>
            <a:r>
              <a:rPr lang="en-US" altLang="en-US" sz="2000" dirty="0" smtClean="0"/>
              <a:t>timing and D2D signal arrival timing at the D2D RX UE</a:t>
            </a:r>
          </a:p>
          <a:p>
            <a:pPr lvl="1"/>
            <a:r>
              <a:rPr lang="en-US" altLang="en-US" sz="1800" dirty="0" smtClean="0"/>
              <a:t>Option 1: [0 2] us</a:t>
            </a:r>
          </a:p>
          <a:p>
            <a:pPr lvl="1"/>
            <a:r>
              <a:rPr lang="en-US" altLang="en-US" sz="1800" dirty="0" smtClean="0"/>
              <a:t>Option 2: [0 CP] us</a:t>
            </a:r>
          </a:p>
          <a:p>
            <a:pPr lvl="1"/>
            <a:r>
              <a:rPr lang="en-US" altLang="en-US" sz="1800" dirty="0" smtClean="0"/>
              <a:t>Option 3: +/-1us</a:t>
            </a:r>
          </a:p>
          <a:p>
            <a:pPr lvl="1"/>
            <a:r>
              <a:rPr lang="en-US" altLang="en-US" sz="1800" dirty="0" smtClean="0"/>
              <a:t>Other options are not precluded</a:t>
            </a:r>
          </a:p>
          <a:p>
            <a:r>
              <a:rPr lang="en-US" altLang="en-US" sz="2000" dirty="0" smtClean="0"/>
              <a:t>Frequency offset </a:t>
            </a:r>
            <a:r>
              <a:rPr lang="en-US" altLang="en-US" sz="2000" dirty="0"/>
              <a:t>between Serving </a:t>
            </a:r>
            <a:r>
              <a:rPr lang="en-US" altLang="en-US" sz="2000" dirty="0" smtClean="0"/>
              <a:t>cell UL </a:t>
            </a:r>
            <a:r>
              <a:rPr lang="en-US" altLang="en-US" sz="2000" dirty="0"/>
              <a:t>and D2D TX UE</a:t>
            </a:r>
          </a:p>
          <a:p>
            <a:pPr lvl="1"/>
            <a:r>
              <a:rPr lang="en-US" altLang="en-US" sz="1800" dirty="0" smtClean="0"/>
              <a:t>Option 1: +/- 200Hz</a:t>
            </a:r>
          </a:p>
          <a:p>
            <a:pPr lvl="1"/>
            <a:r>
              <a:rPr lang="en-US" altLang="en-US" sz="1800" dirty="0" smtClean="0"/>
              <a:t>Option 2: +/- 10Hz</a:t>
            </a:r>
          </a:p>
          <a:p>
            <a:pPr lvl="1"/>
            <a:r>
              <a:rPr lang="en-US" altLang="en-US" sz="1800" dirty="0"/>
              <a:t>Option </a:t>
            </a:r>
            <a:r>
              <a:rPr lang="en-US" altLang="en-US" sz="1800" dirty="0" smtClean="0"/>
              <a:t>3: </a:t>
            </a:r>
            <a:r>
              <a:rPr lang="en-US" altLang="en-US" sz="1800" dirty="0"/>
              <a:t>+/- 0.1 ppm </a:t>
            </a:r>
            <a:endParaRPr lang="en-US" altLang="en-US" sz="1800" dirty="0" smtClean="0"/>
          </a:p>
          <a:p>
            <a:pPr lvl="1"/>
            <a:r>
              <a:rPr lang="en-US" altLang="en-US" sz="1800" dirty="0"/>
              <a:t>Other options are not precluded</a:t>
            </a:r>
          </a:p>
          <a:p>
            <a:r>
              <a:rPr lang="en-US" altLang="en-US" sz="2000" dirty="0" smtClean="0"/>
              <a:t>D2D RX UE synchronization behavior</a:t>
            </a:r>
          </a:p>
          <a:p>
            <a:pPr lvl="1"/>
            <a:r>
              <a:rPr lang="en-US" altLang="en-US" sz="1800" dirty="0" smtClean="0"/>
              <a:t>Serving cell DL timing used as D2D Rx reference timing </a:t>
            </a:r>
          </a:p>
          <a:p>
            <a:pPr lvl="1"/>
            <a:r>
              <a:rPr lang="en-US" altLang="en-US" sz="1800" dirty="0" smtClean="0"/>
              <a:t>Serving cell frequency used as </a:t>
            </a:r>
            <a:r>
              <a:rPr lang="en-US" altLang="en-US" sz="1800" dirty="0"/>
              <a:t>D2D Rx </a:t>
            </a:r>
            <a:r>
              <a:rPr lang="en-US" altLang="en-US" sz="1800" dirty="0" smtClean="0"/>
              <a:t>reference frequency</a:t>
            </a:r>
          </a:p>
          <a:p>
            <a:pPr lvl="1"/>
            <a:r>
              <a:rPr lang="en-US" altLang="en-US" sz="1800" dirty="0" smtClean="0"/>
              <a:t>UE should perform post-FFT timing and frequency offset compensation</a:t>
            </a:r>
          </a:p>
          <a:p>
            <a:pPr lvl="1"/>
            <a:endParaRPr lang="en-US" altLang="en-US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en-US" altLang="en-US" dirty="0" smtClean="0"/>
              <a:t>Inter-cell asynchronous D2D Discovery</a:t>
            </a:r>
            <a:endParaRPr lang="en-US" altLang="en-US" strike="sngStrike" dirty="0" smtClean="0"/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457200" y="1484783"/>
            <a:ext cx="8362950" cy="4641379"/>
          </a:xfrm>
        </p:spPr>
        <p:txBody>
          <a:bodyPr/>
          <a:lstStyle/>
          <a:p>
            <a:r>
              <a:rPr lang="en-US" altLang="en-US" sz="2000" dirty="0" smtClean="0"/>
              <a:t>Applicability</a:t>
            </a:r>
          </a:p>
          <a:p>
            <a:pPr lvl="1"/>
            <a:r>
              <a:rPr lang="en-US" altLang="en-US" sz="1800" dirty="0" smtClean="0"/>
              <a:t>UE supporting discovery and SLSS </a:t>
            </a:r>
            <a:r>
              <a:rPr lang="en-US" altLang="en-US" sz="1800" dirty="0" err="1" smtClean="0"/>
              <a:t>Tx</a:t>
            </a:r>
            <a:r>
              <a:rPr lang="en-US" altLang="en-US" sz="1800" dirty="0" smtClean="0"/>
              <a:t>/Rx</a:t>
            </a:r>
          </a:p>
          <a:p>
            <a:r>
              <a:rPr lang="en-US" altLang="en-US" sz="2000" dirty="0" smtClean="0"/>
              <a:t>Timing offsets between D2D TX, D2D RX and two cellular links are FFS</a:t>
            </a:r>
          </a:p>
          <a:p>
            <a:pPr lvl="1"/>
            <a:r>
              <a:rPr lang="en-US" altLang="en-US" sz="1800" dirty="0"/>
              <a:t>Option 1: +/- 3.5 </a:t>
            </a:r>
            <a:r>
              <a:rPr lang="en-US" altLang="en-US" sz="1800" dirty="0" err="1" smtClean="0"/>
              <a:t>ms</a:t>
            </a:r>
            <a:r>
              <a:rPr lang="en-US" altLang="en-US" sz="1800" dirty="0" smtClean="0"/>
              <a:t> </a:t>
            </a:r>
            <a:r>
              <a:rPr lang="en-US" altLang="en-US" sz="1800" dirty="0"/>
              <a:t>between Serving cell DL timing and D2D signal arrival timing at the D2D RX UE</a:t>
            </a:r>
          </a:p>
          <a:p>
            <a:pPr lvl="1"/>
            <a:r>
              <a:rPr lang="en-US" altLang="en-US" sz="1800" dirty="0" smtClean="0"/>
              <a:t>Other </a:t>
            </a:r>
            <a:r>
              <a:rPr lang="en-US" altLang="en-US" sz="1800" dirty="0"/>
              <a:t>options are not precluded</a:t>
            </a:r>
          </a:p>
          <a:p>
            <a:r>
              <a:rPr lang="en-US" altLang="en-US" sz="2000" dirty="0" smtClean="0"/>
              <a:t>Frequency offset</a:t>
            </a:r>
          </a:p>
          <a:p>
            <a:pPr lvl="1"/>
            <a:r>
              <a:rPr lang="en-US" altLang="en-US" sz="1800" dirty="0" smtClean="0"/>
              <a:t>Option 1: +/- 400Hz</a:t>
            </a:r>
          </a:p>
          <a:p>
            <a:pPr lvl="1"/>
            <a:r>
              <a:rPr lang="en-US" altLang="en-US" sz="1800" dirty="0"/>
              <a:t>Other options are not precluded</a:t>
            </a:r>
          </a:p>
          <a:p>
            <a:r>
              <a:rPr lang="en-US" altLang="en-US" sz="2000" dirty="0" smtClean="0"/>
              <a:t>D2D TX UE transmits SLSS</a:t>
            </a:r>
          </a:p>
          <a:p>
            <a:r>
              <a:rPr lang="en-US" altLang="en-US" sz="2000" dirty="0"/>
              <a:t>D2D RX </a:t>
            </a:r>
            <a:r>
              <a:rPr lang="en-US" altLang="en-US" sz="2000" dirty="0" smtClean="0"/>
              <a:t>UE synchronization behavior</a:t>
            </a:r>
          </a:p>
          <a:p>
            <a:pPr lvl="1"/>
            <a:r>
              <a:rPr lang="en-US" altLang="en-US" sz="1800" dirty="0" smtClean="0"/>
              <a:t>SLSS timing used as </a:t>
            </a:r>
            <a:r>
              <a:rPr lang="en-US" altLang="en-US" sz="1800" dirty="0"/>
              <a:t>D2D Rx </a:t>
            </a:r>
            <a:r>
              <a:rPr lang="en-US" altLang="en-US" sz="1800" dirty="0" smtClean="0"/>
              <a:t>reference timing</a:t>
            </a:r>
          </a:p>
          <a:p>
            <a:pPr lvl="1"/>
            <a:r>
              <a:rPr lang="en-US" altLang="en-US" sz="1800" dirty="0" smtClean="0"/>
              <a:t>Serving cell frequency used as </a:t>
            </a:r>
            <a:r>
              <a:rPr lang="en-US" altLang="en-US" sz="1800" dirty="0"/>
              <a:t>D2D Rx </a:t>
            </a:r>
            <a:r>
              <a:rPr lang="en-US" altLang="en-US" sz="1800" dirty="0" smtClean="0"/>
              <a:t>reference frequency</a:t>
            </a:r>
          </a:p>
          <a:p>
            <a:pPr lvl="1"/>
            <a:r>
              <a:rPr lang="en-US" altLang="en-US" sz="1800" dirty="0" smtClean="0"/>
              <a:t>UE need to perform post-FFT timing and frequency offset compensation</a:t>
            </a:r>
          </a:p>
          <a:p>
            <a:pPr lvl="1"/>
            <a:endParaRPr lang="en-US" alt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4144942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4684</TotalTime>
  <Words>1512</Words>
  <Application>Microsoft Office PowerPoint</Application>
  <PresentationFormat>On-screen Show (4:3)</PresentationFormat>
  <Paragraphs>210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SimSun</vt:lpstr>
      <vt:lpstr>SimSun</vt:lpstr>
      <vt:lpstr>Arial</vt:lpstr>
      <vt:lpstr>Calibri</vt:lpstr>
      <vt:lpstr>Office 主题</vt:lpstr>
      <vt:lpstr>Draft WF for D2D performance requirements</vt:lpstr>
      <vt:lpstr>D2D link performance test</vt:lpstr>
      <vt:lpstr>D2D link performance test</vt:lpstr>
      <vt:lpstr>D2D link performance test</vt:lpstr>
      <vt:lpstr>D2D link performance test</vt:lpstr>
      <vt:lpstr>D2D RX UE Timing Synchronization Behavior: D2D Discovery</vt:lpstr>
      <vt:lpstr>D2D RX UE Timing Synchronization Behavior: D2D Communication</vt:lpstr>
      <vt:lpstr>Intra-cell D2D Discovery</vt:lpstr>
      <vt:lpstr>Inter-cell asynchronous D2D Discovery</vt:lpstr>
      <vt:lpstr>Intra-cell D2D communication (TA = 0 and TA &gt; 0)</vt:lpstr>
      <vt:lpstr>OOC communication (TA = 0)</vt:lpstr>
      <vt:lpstr>Power imbalance test</vt:lpstr>
      <vt:lpstr>Maximum side link processes test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Proposed test for DL CA with 2 or 3DL CCs with minimum channel spacing in Rel-12</dc:title>
  <dc:creator>Maomao Chen</dc:creator>
  <cp:lastModifiedBy>Ryu, Jaeho</cp:lastModifiedBy>
  <cp:revision>332</cp:revision>
  <dcterms:created xsi:type="dcterms:W3CDTF">2014-03-20T14:32:54Z</dcterms:created>
  <dcterms:modified xsi:type="dcterms:W3CDTF">2015-04-24T13:02:28Z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sflag">
    <vt:lpwstr>1429785266</vt:lpwstr>
  </property>
  <property fmtid="{D5CDD505-2E9C-101B-9397-08002B2CF9AE}" pid="4" name="_AdHocReviewCycleID">
    <vt:i4>1303039285</vt:i4>
  </property>
  <property fmtid="{D5CDD505-2E9C-101B-9397-08002B2CF9AE}" pid="5" name="_EmailSubject">
    <vt:lpwstr>D2D WFs and REFSENS summary</vt:lpwstr>
  </property>
  <property fmtid="{D5CDD505-2E9C-101B-9397-08002B2CF9AE}" pid="6" name="_AuthorEmail">
    <vt:lpwstr>kgulati@qti.qualcomm.com</vt:lpwstr>
  </property>
  <property fmtid="{D5CDD505-2E9C-101B-9397-08002B2CF9AE}" pid="7" name="_AuthorEmailDisplayName">
    <vt:lpwstr>Gulati, Kapil</vt:lpwstr>
  </property>
</Properties>
</file>