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7" r:id="rId4"/>
    <p:sldId id="268" r:id="rId5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B9F03-E09B-4A1D-B52C-8526245AAF1D}" type="datetimeFigureOut">
              <a:rPr lang="ja-JP" altLang="en-US"/>
              <a:pPr>
                <a:defRPr/>
              </a:pPr>
              <a:t>2015/2/12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04DB0-B68F-4CAB-A68F-08198FCB0FD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976C0-BA85-4586-86E6-1E9E9064B698}" type="datetimeFigureOut">
              <a:rPr lang="ja-JP" altLang="en-US"/>
              <a:pPr>
                <a:defRPr/>
              </a:pPr>
              <a:t>2015/2/12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40F58-BB6C-4E64-B0A6-6DDF7434A9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128DA-5D26-4E78-B1A1-CDB212C21156}" type="datetimeFigureOut">
              <a:rPr lang="ja-JP" altLang="en-US"/>
              <a:pPr>
                <a:defRPr/>
              </a:pPr>
              <a:t>2015/2/12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A3E36-13A2-40A7-8739-DD0F0E32738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FF57E-0F73-4E1B-9EB4-040646775A16}" type="datetimeFigureOut">
              <a:rPr lang="ja-JP" altLang="en-US"/>
              <a:pPr>
                <a:defRPr/>
              </a:pPr>
              <a:t>2015/2/12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0B64B-DE63-4915-A314-F905623263B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6792C-6880-44E0-96AB-C272E19D1E11}" type="datetimeFigureOut">
              <a:rPr lang="ja-JP" altLang="en-US"/>
              <a:pPr>
                <a:defRPr/>
              </a:pPr>
              <a:t>2015/2/12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075F9-1D84-4043-A43E-566A08DBC81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F73CB-FB58-46F1-8DDC-9D8DCD899B98}" type="datetimeFigureOut">
              <a:rPr lang="ja-JP" altLang="en-US"/>
              <a:pPr>
                <a:defRPr/>
              </a:pPr>
              <a:t>2015/2/12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DDA2B-4676-4662-BCFC-C82A32ED73A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53E84-3C7C-4D28-B8A6-C669572C9C08}" type="datetimeFigureOut">
              <a:rPr lang="ja-JP" altLang="en-US"/>
              <a:pPr>
                <a:defRPr/>
              </a:pPr>
              <a:t>2015/2/12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E136C-39A9-44C7-9997-095A42F05BB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13B97-0056-4BCF-9FC3-0BA2B85B4B93}" type="datetimeFigureOut">
              <a:rPr lang="ja-JP" altLang="en-US"/>
              <a:pPr>
                <a:defRPr/>
              </a:pPr>
              <a:t>2015/2/12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0E743-E35B-4DA8-A695-6B4A5C37C4E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3AC7F-3B89-42E3-8176-2975A0264C68}" type="datetimeFigureOut">
              <a:rPr lang="ja-JP" altLang="en-US"/>
              <a:pPr>
                <a:defRPr/>
              </a:pPr>
              <a:t>2015/2/12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3518E-AA33-4164-A12C-34811A9AFC6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D8DDF-2105-4E08-BADE-C7CC27732DB0}" type="datetimeFigureOut">
              <a:rPr lang="ja-JP" altLang="en-US"/>
              <a:pPr>
                <a:defRPr/>
              </a:pPr>
              <a:t>2015/2/12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5B114-07EE-4B15-89FE-DCB296AC234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E4D51-B4E4-430A-9097-ED0C9F4E5CE6}" type="datetimeFigureOut">
              <a:rPr lang="ja-JP" altLang="en-US"/>
              <a:pPr>
                <a:defRPr/>
              </a:pPr>
              <a:t>2015/2/12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D87F7-F0F4-4EAD-8979-1B630BACF24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27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7C0D1F4E-FBD4-4D7A-8FFC-7892B32E2D44}" type="datetimeFigureOut">
              <a:rPr lang="ja-JP" altLang="en-US"/>
              <a:pPr>
                <a:defRPr/>
              </a:pPr>
              <a:t>2015/2/12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530F904-0B8F-445B-9597-2F96EA9D13F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MS PGothic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ja-JP" sz="4000" smtClean="0">
                <a:ea typeface="MS PGothic" pitchFamily="34" charset="-128"/>
              </a:rPr>
              <a:t>Way forward for UL 64QAM</a:t>
            </a:r>
            <a:endParaRPr lang="ja-JP" altLang="en-US" sz="4000" smtClean="0">
              <a:ea typeface="MS PGothic" pitchFamily="34" charset="-128"/>
            </a:endParaRPr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ja-JP" dirty="0" smtClean="0">
                <a:solidFill>
                  <a:schemeClr val="tx1"/>
                </a:solidFill>
                <a:ea typeface="MS PGothic" pitchFamily="34" charset="-128"/>
              </a:rPr>
              <a:t>Huawei, </a:t>
            </a:r>
            <a:r>
              <a:rPr lang="en-US" altLang="ja-JP" dirty="0" err="1" smtClean="0">
                <a:solidFill>
                  <a:schemeClr val="tx1"/>
                </a:solidFill>
                <a:ea typeface="MS PGothic" pitchFamily="34" charset="-128"/>
              </a:rPr>
              <a:t>Hisilicon</a:t>
            </a:r>
            <a:r>
              <a:rPr lang="en-US" altLang="ja-JP" dirty="0" smtClean="0">
                <a:solidFill>
                  <a:schemeClr val="tx1"/>
                </a:solidFill>
                <a:ea typeface="MS PGothic" pitchFamily="34" charset="-128"/>
              </a:rPr>
              <a:t>, Nokia </a:t>
            </a:r>
            <a:r>
              <a:rPr lang="en-US" altLang="ja-JP" dirty="0" smtClean="0">
                <a:solidFill>
                  <a:schemeClr val="tx1"/>
                </a:solidFill>
                <a:ea typeface="MS PGothic" pitchFamily="34" charset="-128"/>
              </a:rPr>
              <a:t>Corporation, CMCC</a:t>
            </a:r>
            <a:endParaRPr lang="ja-JP" altLang="en-US" dirty="0" smtClean="0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468313" y="765175"/>
            <a:ext cx="79914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ja-JP" dirty="0">
                <a:cs typeface="Arial" pitchFamily="34" charset="0"/>
              </a:rPr>
              <a:t>TSG-RAN Working Group 4 (Radio) meeting #74                                    R4-151243</a:t>
            </a:r>
          </a:p>
          <a:p>
            <a:pPr eaLnBrk="1" hangingPunct="1"/>
            <a:r>
              <a:rPr lang="en-US" altLang="ja-JP" dirty="0">
                <a:cs typeface="Arial" pitchFamily="34" charset="0"/>
              </a:rPr>
              <a:t>Athens, Greece February 9th – 13th, 2015                                              Agenda </a:t>
            </a:r>
            <a:r>
              <a:rPr lang="en-GB" altLang="zh-CN" dirty="0">
                <a:cs typeface="Arial" pitchFamily="34" charset="0"/>
              </a:rPr>
              <a:t>7.4</a:t>
            </a:r>
            <a:endParaRPr lang="en-US" altLang="ja-JP" dirty="0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a typeface="MS PGothic" pitchFamily="34" charset="-128"/>
              </a:rPr>
              <a:t>UE Tx EVM </a:t>
            </a:r>
            <a:endParaRPr lang="ja-JP" altLang="en-US" smtClean="0">
              <a:ea typeface="MS PGothic" pitchFamily="34" charset="-128"/>
            </a:endParaRPr>
          </a:p>
        </p:txBody>
      </p:sp>
      <p:sp>
        <p:nvSpPr>
          <p:cNvPr id="3075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smtClean="0">
                <a:ea typeface="MS PGothic" pitchFamily="34" charset="-128"/>
              </a:rPr>
              <a:t>It is proposed to </a:t>
            </a:r>
            <a:r>
              <a:rPr lang="en-US" altLang="ja-JP" sz="2000" smtClean="0">
                <a:solidFill>
                  <a:srgbClr val="FF0000"/>
                </a:solidFill>
                <a:ea typeface="MS PGothic" pitchFamily="34" charset="-128"/>
              </a:rPr>
              <a:t>use</a:t>
            </a:r>
            <a:r>
              <a:rPr lang="en-US" altLang="ja-JP" sz="2000" smtClean="0">
                <a:ea typeface="MS PGothic" pitchFamily="34" charset="-128"/>
              </a:rPr>
              <a:t> [8%] EVM for UL 64QAM as basis to evaluate MPR/A-MPR requirements</a:t>
            </a:r>
          </a:p>
          <a:p>
            <a:r>
              <a:rPr lang="en-US" altLang="ja-JP" sz="2000" smtClean="0">
                <a:ea typeface="MS PGothic" pitchFamily="34" charset="-128"/>
              </a:rPr>
              <a:t>Companies can provide system simulation results to verify the system gain for the proposed EVM value in RAN4#74bis meeting</a:t>
            </a:r>
          </a:p>
          <a:p>
            <a:endParaRPr lang="en-US" altLang="ja-JP" sz="2400" smtClean="0">
              <a:ea typeface="MS PGothic" pitchFamily="34" charset="-128"/>
            </a:endParaRPr>
          </a:p>
          <a:p>
            <a:endParaRPr lang="en-US" altLang="ja-JP" sz="2400" smtClean="0">
              <a:ea typeface="MS PGothic" pitchFamily="34" charset="-128"/>
            </a:endParaRPr>
          </a:p>
          <a:p>
            <a:pPr>
              <a:buFont typeface="Arial" pitchFamily="34" charset="0"/>
              <a:buNone/>
            </a:pPr>
            <a:endParaRPr lang="ja-JP" altLang="en-US" sz="2400" smtClean="0">
              <a:ea typeface="MS PGothic" pitchFamily="34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a typeface="MS PGothic" pitchFamily="34" charset="-128"/>
              </a:rPr>
              <a:t>MPR/A-MPR </a:t>
            </a:r>
            <a:endParaRPr lang="ja-JP" altLang="en-US" smtClean="0">
              <a:ea typeface="MS PGothic" pitchFamily="34" charset="-128"/>
            </a:endParaRPr>
          </a:p>
        </p:txBody>
      </p:sp>
      <p:sp>
        <p:nvSpPr>
          <p:cNvPr id="4099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smtClean="0">
                <a:ea typeface="MS PGothic" pitchFamily="34" charset="-128"/>
              </a:rPr>
              <a:t>Single carrier/inter-band CA</a:t>
            </a:r>
          </a:p>
          <a:p>
            <a:pPr lvl="1"/>
            <a:r>
              <a:rPr lang="en-US" altLang="ja-JP" sz="2000" smtClean="0">
                <a:ea typeface="MS PGothic" pitchFamily="34" charset="-128"/>
              </a:rPr>
              <a:t>MPR values for UL 64QAM for contiguous and non-contiguous resource allocation are defined</a:t>
            </a:r>
          </a:p>
          <a:p>
            <a:pPr lvl="1"/>
            <a:r>
              <a:rPr lang="en-US" altLang="ja-JP" sz="2000" smtClean="0">
                <a:ea typeface="MS PGothic" pitchFamily="34" charset="-128"/>
              </a:rPr>
              <a:t>Need for dedicated A-MPR for UL 64QAM should be studied</a:t>
            </a:r>
          </a:p>
          <a:p>
            <a:r>
              <a:rPr lang="en-US" altLang="ja-JP" sz="2000" smtClean="0">
                <a:ea typeface="MS PGothic" pitchFamily="34" charset="-128"/>
              </a:rPr>
              <a:t>Intra-band CA</a:t>
            </a:r>
          </a:p>
          <a:p>
            <a:pPr lvl="1"/>
            <a:r>
              <a:rPr lang="en-US" altLang="ja-JP" sz="2000" smtClean="0">
                <a:ea typeface="MS PGothic" pitchFamily="34" charset="-128"/>
              </a:rPr>
              <a:t>Example CA combination(S) is chosen</a:t>
            </a:r>
          </a:p>
          <a:p>
            <a:pPr lvl="1"/>
            <a:r>
              <a:rPr lang="en-US" altLang="ja-JP" sz="2000" smtClean="0">
                <a:ea typeface="MS PGothic" pitchFamily="34" charset="-128"/>
              </a:rPr>
              <a:t>Both MPR and A-MPR need to be defined for UL 64QAM for contiguous and non-contiguous resource allocation</a:t>
            </a:r>
          </a:p>
          <a:p>
            <a:endParaRPr lang="en-US" altLang="ja-JP" sz="2400" smtClean="0">
              <a:ea typeface="MS PGothic" pitchFamily="34" charset="-128"/>
            </a:endParaRPr>
          </a:p>
          <a:p>
            <a:pPr>
              <a:buFont typeface="Arial" pitchFamily="34" charset="0"/>
              <a:buNone/>
            </a:pPr>
            <a:endParaRPr lang="ja-JP" altLang="en-US" sz="2400" smtClean="0">
              <a:ea typeface="MS PGothic" pitchFamily="34" charset="-128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4000" smtClean="0">
                <a:ea typeface="MS PGothic" pitchFamily="34" charset="-128"/>
              </a:rPr>
              <a:t>Annex: </a:t>
            </a:r>
            <a:r>
              <a:rPr lang="en-US" altLang="zh-CN" smtClean="0">
                <a:ea typeface="MS PGothic" pitchFamily="34" charset="-128"/>
              </a:rPr>
              <a:t/>
            </a:r>
            <a:br>
              <a:rPr lang="en-US" altLang="zh-CN" smtClean="0">
                <a:ea typeface="MS PGothic" pitchFamily="34" charset="-128"/>
              </a:rPr>
            </a:br>
            <a:r>
              <a:rPr lang="en-US" altLang="zh-CN" sz="2800" smtClean="0">
                <a:ea typeface="MS PGothic" pitchFamily="34" charset="-128"/>
              </a:rPr>
              <a:t>simulation assumptions for evaluation of MPR/A-MPR</a:t>
            </a:r>
            <a:endParaRPr lang="zh-CN" altLang="en-US" sz="2800" smtClean="0">
              <a:ea typeface="MS PGothic" pitchFamily="34" charset="-128"/>
            </a:endParaRPr>
          </a:p>
        </p:txBody>
      </p:sp>
      <p:sp>
        <p:nvSpPr>
          <p:cNvPr id="512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1"/>
            <a:r>
              <a:rPr lang="en-GB" altLang="zh-CN" sz="2400" dirty="0" smtClean="0">
                <a:ea typeface="MS PGothic" pitchFamily="34" charset="-128"/>
              </a:rPr>
              <a:t>PA operating point: UTRA</a:t>
            </a:r>
            <a:r>
              <a:rPr lang="en-GB" altLang="zh-CN" sz="2400" baseline="-25000" dirty="0" smtClean="0">
                <a:ea typeface="MS PGothic" pitchFamily="34" charset="-128"/>
              </a:rPr>
              <a:t>ACLR1 </a:t>
            </a:r>
            <a:r>
              <a:rPr lang="en-GB" altLang="zh-CN" sz="2400" dirty="0" smtClean="0">
                <a:ea typeface="MS PGothic" pitchFamily="34" charset="-128"/>
              </a:rPr>
              <a:t>= 33 </a:t>
            </a:r>
            <a:r>
              <a:rPr lang="en-GB" altLang="zh-CN" sz="2400" dirty="0" err="1" smtClean="0">
                <a:ea typeface="MS PGothic" pitchFamily="34" charset="-128"/>
              </a:rPr>
              <a:t>dBc</a:t>
            </a:r>
            <a:r>
              <a:rPr lang="en-GB" altLang="zh-CN" sz="2400" dirty="0" smtClean="0">
                <a:ea typeface="MS PGothic" pitchFamily="34" charset="-128"/>
              </a:rPr>
              <a:t> @ P</a:t>
            </a:r>
            <a:r>
              <a:rPr lang="en-GB" altLang="zh-CN" sz="2400" baseline="-25000" dirty="0" smtClean="0">
                <a:ea typeface="MS PGothic" pitchFamily="34" charset="-128"/>
              </a:rPr>
              <a:t>out</a:t>
            </a:r>
            <a:r>
              <a:rPr lang="en-GB" altLang="zh-CN" sz="2400" dirty="0" smtClean="0">
                <a:ea typeface="MS PGothic" pitchFamily="34" charset="-128"/>
              </a:rPr>
              <a:t> = 22 </a:t>
            </a:r>
            <a:r>
              <a:rPr lang="en-GB" altLang="zh-CN" sz="2400" dirty="0" err="1" smtClean="0">
                <a:ea typeface="MS PGothic" pitchFamily="34" charset="-128"/>
              </a:rPr>
              <a:t>dBm</a:t>
            </a:r>
            <a:r>
              <a:rPr lang="en-GB" altLang="zh-CN" sz="2400" dirty="0" smtClean="0">
                <a:ea typeface="MS PGothic" pitchFamily="34" charset="-128"/>
              </a:rPr>
              <a:t> for 100RB QPSK signal</a:t>
            </a:r>
            <a:endParaRPr lang="zh-CN" altLang="zh-CN" sz="2400" dirty="0" smtClean="0">
              <a:ea typeface="MS PGothic" pitchFamily="34" charset="-128"/>
            </a:endParaRPr>
          </a:p>
          <a:p>
            <a:pPr hangingPunct="1"/>
            <a:r>
              <a:rPr lang="en-GB" altLang="zh-CN" sz="2400" dirty="0" smtClean="0">
                <a:ea typeface="MS PGothic" pitchFamily="34" charset="-128"/>
              </a:rPr>
              <a:t>Modulator IQ imbalance = 25 </a:t>
            </a:r>
            <a:r>
              <a:rPr lang="en-GB" altLang="zh-CN" sz="2400" dirty="0" err="1" smtClean="0">
                <a:ea typeface="MS PGothic" pitchFamily="34" charset="-128"/>
              </a:rPr>
              <a:t>dBc</a:t>
            </a:r>
            <a:endParaRPr lang="zh-CN" altLang="zh-CN" sz="2400" dirty="0" smtClean="0">
              <a:ea typeface="MS PGothic" pitchFamily="34" charset="-128"/>
            </a:endParaRPr>
          </a:p>
          <a:p>
            <a:pPr hangingPunct="1"/>
            <a:r>
              <a:rPr lang="en-GB" altLang="zh-CN" sz="2400" dirty="0" smtClean="0">
                <a:ea typeface="MS PGothic" pitchFamily="34" charset="-128"/>
              </a:rPr>
              <a:t>Modulator carrier leakage = 25 </a:t>
            </a:r>
            <a:r>
              <a:rPr lang="en-GB" altLang="zh-CN" sz="2400" dirty="0" err="1" smtClean="0">
                <a:ea typeface="MS PGothic" pitchFamily="34" charset="-128"/>
              </a:rPr>
              <a:t>dBc</a:t>
            </a:r>
            <a:endParaRPr lang="zh-CN" altLang="zh-CN" sz="2400" dirty="0" smtClean="0">
              <a:ea typeface="MS PGothic" pitchFamily="34" charset="-128"/>
            </a:endParaRPr>
          </a:p>
          <a:p>
            <a:pPr hangingPunct="1"/>
            <a:r>
              <a:rPr lang="en-GB" altLang="zh-CN" sz="2400" dirty="0" smtClean="0">
                <a:ea typeface="MS PGothic" pitchFamily="34" charset="-128"/>
              </a:rPr>
              <a:t>Modulator C_IM3 = 60 </a:t>
            </a:r>
            <a:r>
              <a:rPr lang="en-GB" altLang="zh-CN" sz="2400" dirty="0" err="1" smtClean="0">
                <a:ea typeface="MS PGothic" pitchFamily="34" charset="-128"/>
              </a:rPr>
              <a:t>dBc</a:t>
            </a:r>
            <a:endParaRPr lang="en-GB" altLang="zh-CN" sz="2400" dirty="0" smtClean="0">
              <a:ea typeface="MS PGothic" pitchFamily="34" charset="-128"/>
            </a:endParaRPr>
          </a:p>
          <a:p>
            <a:pPr hangingPunct="1"/>
            <a:r>
              <a:rPr lang="en-US" altLang="zh-CN" sz="2400" dirty="0" smtClean="0">
                <a:ea typeface="MS PGothic" pitchFamily="34" charset="-128"/>
              </a:rPr>
              <a:t>Phase noise=[33] </a:t>
            </a:r>
            <a:r>
              <a:rPr lang="en-US" altLang="zh-CN" sz="2400" dirty="0" err="1" smtClean="0">
                <a:ea typeface="MS PGothic" pitchFamily="34" charset="-128"/>
              </a:rPr>
              <a:t>dBc</a:t>
            </a:r>
            <a:endParaRPr lang="en-US" altLang="zh-CN" sz="2400" dirty="0" smtClean="0">
              <a:ea typeface="MS PGothic" pitchFamily="34" charset="-128"/>
            </a:endParaRPr>
          </a:p>
          <a:p>
            <a:pPr hangingPunct="1"/>
            <a:r>
              <a:rPr lang="en-US" altLang="zh-CN" sz="2400" dirty="0" smtClean="0"/>
              <a:t>Transceiver noise=</a:t>
            </a:r>
            <a:r>
              <a:rPr lang="en-US" altLang="zh-CN" sz="2400" dirty="0" smtClean="0"/>
              <a:t> </a:t>
            </a:r>
            <a:r>
              <a:rPr lang="en-US" altLang="zh-CN" sz="2400" dirty="0" smtClean="0"/>
              <a:t>[-29.5] </a:t>
            </a:r>
            <a:r>
              <a:rPr lang="en-US" altLang="zh-CN" sz="2400" dirty="0" err="1" smtClean="0"/>
              <a:t>dBc</a:t>
            </a:r>
            <a:endParaRPr lang="zh-CN" altLang="zh-CN" sz="2400" dirty="0" smtClean="0">
              <a:ea typeface="MS PGothic" pitchFamily="34" charset="-128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4688</TotalTime>
  <Words>176</Words>
  <Application>Microsoft Office PowerPoint</Application>
  <PresentationFormat>全屏显示(4:3)</PresentationFormat>
  <Paragraphs>22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Calibri</vt:lpstr>
      <vt:lpstr>MS PGothic</vt:lpstr>
      <vt:lpstr>Arial</vt:lpstr>
      <vt:lpstr>Office ​​テーマ</vt:lpstr>
      <vt:lpstr>Way forward for UL 64QAM</vt:lpstr>
      <vt:lpstr>UE Tx EVM </vt:lpstr>
      <vt:lpstr>MPR/A-MPR </vt:lpstr>
      <vt:lpstr>Annex:  simulation assumptions for evaluation of MPR/A-MPR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how to introduce 3DL/1UL combinations to TS36.104/141</dc:title>
  <dc:creator>5653225</dc:creator>
  <cp:lastModifiedBy>Liu Ye</cp:lastModifiedBy>
  <cp:revision>214</cp:revision>
  <dcterms:created xsi:type="dcterms:W3CDTF">2014-04-03T00:17:36Z</dcterms:created>
  <dcterms:modified xsi:type="dcterms:W3CDTF">2015-02-12T15:43:52Z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1423687252</vt:lpwstr>
  </property>
</Properties>
</file>