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0" r:id="rId3"/>
    <p:sldId id="264" r:id="rId4"/>
    <p:sldId id="265" r:id="rId5"/>
    <p:sldId id="262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76" autoAdjust="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57463-C3EC-4F25-BEAC-8AB775E284CE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1B97B-F371-4139-B73E-90705DECBE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26183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D6327D4D-38DA-4801-B90B-611FC0B92C04}" type="slidenum">
              <a:rPr lang="en-US" altLang="zh-CN" smtClean="0"/>
              <a:pPr eaLnBrk="1" hangingPunct="1"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1B97B-F371-4139-B73E-90705DECBE2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338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6023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580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5793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9870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87302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576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616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9621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621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34015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3415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AC6E1-FF3A-40C2-ABC7-2AA7CC635042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895F3-A83E-410A-94F2-AC54FC6A1D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5794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4213" y="1700213"/>
            <a:ext cx="7772400" cy="2305050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MMSE-IRC for LTE BS</a:t>
            </a:r>
            <a:br>
              <a:rPr lang="en-US" altLang="ja-JP" sz="4000" dirty="0" smtClean="0"/>
            </a:br>
            <a:endParaRPr lang="en-US" altLang="ja-JP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4000500"/>
            <a:ext cx="8135938" cy="2092325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ZTE, China Telecom, </a:t>
            </a:r>
            <a:r>
              <a:rPr lang="en-US" altLang="ja-JP" dirty="0" err="1" smtClean="0">
                <a:solidFill>
                  <a:schemeClr val="tx1"/>
                </a:solidFill>
              </a:rPr>
              <a:t>Huawei</a:t>
            </a:r>
            <a:r>
              <a:rPr lang="en-US" altLang="ja-JP" dirty="0" smtClean="0">
                <a:solidFill>
                  <a:schemeClr val="tx1"/>
                </a:solidFill>
              </a:rPr>
              <a:t>, Samsung …</a:t>
            </a:r>
          </a:p>
        </p:txBody>
      </p:sp>
      <p:sp>
        <p:nvSpPr>
          <p:cNvPr id="2052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ja-JP"/>
              <a:t>R4-151091</a:t>
            </a:r>
            <a:endParaRPr lang="en-US" altLang="zh-CN">
              <a:latin typeface="Calibri" pitchFamily="34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4464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>
                <a:ea typeface="Batang" pitchFamily="18" charset="-127"/>
                <a:cs typeface="Times New Roman" pitchFamily="18" charset="0"/>
              </a:rPr>
              <a:t>TSG RAN WG4 meeting #74</a:t>
            </a: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altLang="zh-CN">
                <a:ea typeface="Batang" pitchFamily="18" charset="-127"/>
                <a:cs typeface="Times New Roman" pitchFamily="18" charset="0"/>
              </a:rPr>
              <a:t>Athens, Greece, 9 – 13 Feb, 2015</a:t>
            </a:r>
            <a:endParaRPr lang="en-US" altLang="ja-JP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17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scope</a:t>
            </a:r>
            <a:endParaRPr lang="ja-JP" altLang="en-US" sz="4000" dirty="0" smtClean="0"/>
          </a:p>
        </p:txBody>
      </p:sp>
      <p:sp>
        <p:nvSpPr>
          <p:cNvPr id="3075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/>
          <a:lstStyle/>
          <a:p>
            <a:pPr marL="0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zh-CN" sz="2400" dirty="0" smtClean="0"/>
              <a:t>On performance requirements of MMSE-IRC receiver for PUSCH:</a:t>
            </a:r>
          </a:p>
          <a:p>
            <a:pPr>
              <a:buFont typeface="Calibri" pitchFamily="34" charset="0"/>
              <a:buChar char="•"/>
              <a:defRPr/>
            </a:pPr>
            <a:r>
              <a:rPr lang="en-US" altLang="zh-CN" sz="2000" dirty="0" smtClean="0">
                <a:cs typeface="Times New Roman" pitchFamily="18" charset="0"/>
              </a:rPr>
              <a:t>Prioritize synchronous network, asynchronous network is not precluded.</a:t>
            </a:r>
          </a:p>
          <a:p>
            <a:pPr>
              <a:buFont typeface="Calibri" pitchFamily="34" charset="0"/>
              <a:buChar char="•"/>
              <a:defRPr/>
            </a:pPr>
            <a:r>
              <a:rPr lang="en-US" altLang="zh-CN" sz="2000" dirty="0" smtClean="0">
                <a:cs typeface="Times New Roman" pitchFamily="18" charset="0"/>
              </a:rPr>
              <a:t>Prioritize PUSCH to PUSCH collision scenario</a:t>
            </a:r>
            <a:r>
              <a:rPr lang="en-GB" altLang="zh-CN" sz="2000" dirty="0" smtClean="0">
                <a:cs typeface="Times New Roman" pitchFamily="18" charset="0"/>
              </a:rPr>
              <a:t> </a:t>
            </a:r>
            <a:endParaRPr lang="en-US" altLang="zh-CN" sz="2000" dirty="0" smtClean="0">
              <a:cs typeface="Times New Roman" pitchFamily="18" charset="0"/>
            </a:endParaRPr>
          </a:p>
          <a:p>
            <a:pPr>
              <a:buFont typeface="Calibri" pitchFamily="34" charset="0"/>
              <a:buChar char="•"/>
              <a:defRPr/>
            </a:pPr>
            <a:r>
              <a:rPr lang="en-US" altLang="zh-CN" sz="2000" dirty="0" smtClean="0">
                <a:cs typeface="Times New Roman" pitchFamily="18" charset="0"/>
              </a:rPr>
              <a:t>Prioritize </a:t>
            </a:r>
            <a:r>
              <a:rPr lang="en-GB" altLang="zh-CN" sz="2000" dirty="0" smtClean="0">
                <a:cs typeface="Times New Roman" pitchFamily="18" charset="0"/>
              </a:rPr>
              <a:t>1Tx UE scenario over  2Tx UE for both target PUSCH and interference PUSCH. </a:t>
            </a:r>
          </a:p>
          <a:p>
            <a:pPr>
              <a:buFont typeface="Calibri" pitchFamily="34" charset="0"/>
              <a:buChar char="•"/>
              <a:defRPr/>
            </a:pPr>
            <a:r>
              <a:rPr lang="en-US" altLang="zh-CN" sz="2000" dirty="0" smtClean="0">
                <a:cs typeface="Times New Roman" pitchFamily="18" charset="0"/>
              </a:rPr>
              <a:t>Only inter-cell interference suppression is considered, i.e. intra-cell inter-user interference resulted from UL MU-MIMO is excluded.</a:t>
            </a:r>
            <a:endParaRPr lang="en-GB" altLang="zh-CN" sz="2000" dirty="0" smtClean="0">
              <a:cs typeface="Times New Roman" pitchFamily="18" charset="0"/>
            </a:endParaRPr>
          </a:p>
          <a:p>
            <a:pPr>
              <a:buFont typeface="Calibri" pitchFamily="34" charset="0"/>
              <a:buChar char="•"/>
              <a:defRPr/>
            </a:pPr>
            <a:r>
              <a:rPr lang="en-GB" altLang="zh-CN" sz="2000" dirty="0" smtClean="0">
                <a:cs typeface="Times New Roman" pitchFamily="18" charset="0"/>
              </a:rPr>
              <a:t>In summary, </a:t>
            </a:r>
            <a:r>
              <a:rPr lang="en-US" altLang="zh-CN" sz="2000" dirty="0" smtClean="0">
                <a:cs typeface="Times New Roman" pitchFamily="18" charset="0"/>
              </a:rPr>
              <a:t>the first priority for this WI is SIMO PUSCH to SIMO PUSCH collision under synchronous network.</a:t>
            </a:r>
          </a:p>
          <a:p>
            <a:pPr>
              <a:buFont typeface="Arial" pitchFamily="34" charset="0"/>
              <a:buNone/>
              <a:defRPr/>
            </a:pP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517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scenarios (1)</a:t>
            </a:r>
            <a:endParaRPr lang="ja-JP" altLang="en-US" sz="4000" dirty="0" smtClean="0"/>
          </a:p>
        </p:txBody>
      </p:sp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>
            <a:noAutofit/>
          </a:bodyPr>
          <a:lstStyle/>
          <a:p>
            <a:pPr lvl="0"/>
            <a:r>
              <a:rPr lang="en-GB" altLang="zh-CN" sz="2400" dirty="0" smtClean="0"/>
              <a:t>Both homogeneous network and heterogeneous network should be considered</a:t>
            </a:r>
            <a:endParaRPr lang="zh-CN" altLang="zh-CN" sz="1200" dirty="0" smtClean="0"/>
          </a:p>
          <a:p>
            <a:pPr lvl="1"/>
            <a:r>
              <a:rPr lang="en-GB" altLang="zh-CN" sz="2000" dirty="0" smtClean="0"/>
              <a:t>First conduct the homogeneous network evaluation and then conduct the heterogeneous network system level evaluation.</a:t>
            </a:r>
            <a:endParaRPr lang="zh-CN" altLang="zh-CN" sz="1100" dirty="0" smtClean="0"/>
          </a:p>
          <a:p>
            <a:pPr lvl="0"/>
            <a:r>
              <a:rPr lang="en-GB" altLang="zh-CN" sz="2400" dirty="0" smtClean="0"/>
              <a:t>Homogeneous network</a:t>
            </a:r>
            <a:endParaRPr lang="zh-CN" altLang="zh-CN" sz="1200" dirty="0" smtClean="0"/>
          </a:p>
          <a:p>
            <a:pPr lvl="1"/>
            <a:r>
              <a:rPr lang="en-GB" altLang="zh-CN" sz="2000" dirty="0" smtClean="0"/>
              <a:t>The simulation assumptions should be based on </a:t>
            </a:r>
            <a:r>
              <a:rPr lang="en-GB" altLang="zh-CN" sz="2000" dirty="0" err="1" smtClean="0"/>
              <a:t>CoMP</a:t>
            </a:r>
            <a:r>
              <a:rPr lang="en-GB" altLang="zh-CN" sz="2000" dirty="0" smtClean="0"/>
              <a:t> Scenario 1 in TR36.819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ISD of the Macro cell is 500m</a:t>
            </a:r>
          </a:p>
          <a:p>
            <a:pPr lvl="2"/>
            <a:r>
              <a:rPr lang="en-GB" altLang="zh-CN" sz="1600" dirty="0" smtClean="0">
                <a:cs typeface="Times New Roman" pitchFamily="18" charset="0"/>
              </a:rPr>
              <a:t>Traffic model: full buffer transmission in uplink</a:t>
            </a:r>
            <a:endParaRPr lang="en-US" altLang="zh-CN" sz="1600" dirty="0" smtClean="0">
              <a:cs typeface="Times New Roman" pitchFamily="18" charset="0"/>
            </a:endParaRPr>
          </a:p>
          <a:p>
            <a:r>
              <a:rPr lang="en-GB" altLang="zh-CN" sz="2400" dirty="0" smtClean="0"/>
              <a:t>ISD for evaluation: 500m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Traffic model: full buffer transmission in uplink</a:t>
            </a:r>
            <a:endParaRPr lang="zh-CN" altLang="zh-CN" sz="2400" dirty="0" smtClean="0"/>
          </a:p>
          <a:p>
            <a:pPr lvl="0"/>
            <a:endParaRPr lang="zh-CN" altLang="zh-CN" sz="2400" dirty="0" smtClean="0"/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scenarios (2)</a:t>
            </a:r>
            <a:endParaRPr lang="ja-JP" altLang="en-US" sz="4000" dirty="0" smtClean="0"/>
          </a:p>
        </p:txBody>
      </p:sp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>
            <a:noAutofit/>
          </a:bodyPr>
          <a:lstStyle/>
          <a:p>
            <a:pPr lvl="0"/>
            <a:r>
              <a:rPr lang="en-GB" altLang="zh-CN" sz="2400" dirty="0" smtClean="0"/>
              <a:t>Uplink scheduler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Option 1: The same frequency domain multiplexing method in TR36.814 can be used in the system level simulation for the BS LMMSE-IRC receiver evaluation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Option 2: PF scheduling and provide the N interferences DIPs per PRB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Option 3: TDM scheduling (schedule one user per TTI) and provide the N interferences DIPs per PRB</a:t>
            </a:r>
            <a:endParaRPr lang="zh-CN" altLang="zh-CN" sz="2000" dirty="0" smtClean="0"/>
          </a:p>
          <a:p>
            <a:r>
              <a:rPr lang="en-GB" altLang="zh-CN" sz="2400" dirty="0" smtClean="0"/>
              <a:t>UE dropping 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For homogeneous network simulation: UE dropping 100% outdoor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For heterogeneous network simulation: UE dropping:20% outdoor and 80% indoor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Cell selection criteria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RSRP based (no CRE), with 3 dB handover margin</a:t>
            </a:r>
            <a:endParaRPr lang="zh-CN" altLang="zh-CN" sz="2000" dirty="0" smtClean="0"/>
          </a:p>
          <a:p>
            <a:r>
              <a:rPr lang="en-GB" altLang="zh-CN" sz="2400" dirty="0" smtClean="0"/>
              <a:t>Focus on 1Tx UE case</a:t>
            </a:r>
            <a:endParaRPr lang="zh-CN" altLang="zh-CN" sz="2400" dirty="0" smtClean="0"/>
          </a:p>
          <a:p>
            <a:pPr lvl="0"/>
            <a:endParaRPr lang="zh-CN" altLang="zh-CN" sz="2400" dirty="0" smtClean="0"/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system-level simulation</a:t>
            </a:r>
            <a:endParaRPr lang="ja-JP" altLang="en-US" sz="4000" dirty="0" smtClean="0"/>
          </a:p>
        </p:txBody>
      </p:sp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>
            <a:noAutofit/>
          </a:bodyPr>
          <a:lstStyle/>
          <a:p>
            <a:pPr lvl="0"/>
            <a:r>
              <a:rPr lang="en-GB" altLang="zh-CN" sz="2400" dirty="0" smtClean="0"/>
              <a:t>The following outputs from the system simulation evaluations should be considered for deciding interference modelling</a:t>
            </a:r>
            <a:endParaRPr lang="zh-CN" altLang="zh-CN" sz="1200" dirty="0" smtClean="0"/>
          </a:p>
          <a:p>
            <a:pPr lvl="1"/>
            <a:r>
              <a:rPr lang="en-GB" altLang="zh-CN" sz="2000" dirty="0" smtClean="0"/>
              <a:t>Interference power level;</a:t>
            </a:r>
            <a:endParaRPr lang="zh-CN" altLang="zh-CN" sz="1100" dirty="0" smtClean="0"/>
          </a:p>
          <a:p>
            <a:pPr lvl="1"/>
            <a:r>
              <a:rPr lang="en-GB" altLang="zh-CN" sz="2000" dirty="0" smtClean="0"/>
              <a:t>Number of explicitly modelled interference</a:t>
            </a:r>
            <a:endParaRPr lang="zh-CN" altLang="zh-CN" sz="1100" dirty="0" smtClean="0"/>
          </a:p>
          <a:p>
            <a:pPr lvl="0"/>
            <a:r>
              <a:rPr lang="en-GB" altLang="zh-CN" sz="2400" dirty="0" smtClean="0"/>
              <a:t>Methodologies and statistical measurements</a:t>
            </a:r>
            <a:endParaRPr lang="zh-CN" altLang="zh-CN" sz="1200" dirty="0" smtClean="0"/>
          </a:p>
          <a:p>
            <a:pPr lvl="1"/>
            <a:r>
              <a:rPr lang="en-GB" altLang="zh-CN" sz="2000" dirty="0" smtClean="0"/>
              <a:t>Use DIP value for evaluation of interference profile.</a:t>
            </a:r>
            <a:endParaRPr lang="zh-CN" altLang="zh-CN" sz="1100" dirty="0" smtClean="0"/>
          </a:p>
          <a:p>
            <a:pPr lvl="1"/>
            <a:r>
              <a:rPr lang="en-GB" altLang="zh-CN" sz="2000" dirty="0" smtClean="0"/>
              <a:t>Provide the distribution of DIPs considering the following ways:</a:t>
            </a:r>
            <a:endParaRPr lang="zh-CN" altLang="zh-CN" sz="1100" dirty="0" smtClean="0"/>
          </a:p>
          <a:p>
            <a:pPr lvl="2"/>
            <a:r>
              <a:rPr lang="en-GB" altLang="zh-CN" sz="1800" dirty="0" smtClean="0"/>
              <a:t>Baseline: Unconditional DIP values</a:t>
            </a:r>
            <a:endParaRPr lang="zh-CN" altLang="zh-CN" sz="1050" dirty="0" smtClean="0"/>
          </a:p>
          <a:p>
            <a:pPr lvl="2"/>
            <a:r>
              <a:rPr lang="en-GB" altLang="zh-CN" sz="1800" dirty="0" smtClean="0"/>
              <a:t>Optional: conditional DIP values</a:t>
            </a:r>
          </a:p>
          <a:p>
            <a:pPr lvl="1"/>
            <a:r>
              <a:rPr lang="en-GB" altLang="zh-CN" sz="2000" dirty="0" smtClean="0"/>
              <a:t>FFS how to determine DIP values for link level evaluation</a:t>
            </a:r>
            <a:endParaRPr lang="en-US" altLang="zh-CN" sz="2000" dirty="0" smtClean="0"/>
          </a:p>
          <a:p>
            <a:pPr lvl="1"/>
            <a:endParaRPr lang="en-US" altLang="zh-CN" sz="14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686800" cy="1143001"/>
          </a:xfrm>
        </p:spPr>
        <p:txBody>
          <a:bodyPr/>
          <a:lstStyle/>
          <a:p>
            <a:pPr eaLnBrk="1" hangingPunct="1"/>
            <a:r>
              <a:rPr lang="en-US" altLang="ja-JP" sz="4000" dirty="0" smtClean="0"/>
              <a:t>Way forward on reference receiver</a:t>
            </a:r>
            <a:endParaRPr lang="ja-JP" altLang="en-US" sz="4000" dirty="0" smtClean="0"/>
          </a:p>
        </p:txBody>
      </p:sp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981075"/>
            <a:ext cx="8507413" cy="547211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IRC receiver with DMRS based covariance matrix estimation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Interference covariance matrix estimation should be conducted per PRB and per TTI</a:t>
            </a:r>
            <a:endParaRPr lang="zh-CN" altLang="zh-CN" sz="2000" dirty="0" smtClean="0"/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  <a:p>
            <a:pPr lvl="1"/>
            <a:endParaRPr lang="en-US" altLang="zh-CN" sz="18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400</Words>
  <Application>Microsoft Office PowerPoint</Application>
  <PresentationFormat>全屏显示(4:3)</PresentationFormat>
  <Paragraphs>49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Way forward on MMSE-IRC for LTE BS </vt:lpstr>
      <vt:lpstr>Way forward on scope</vt:lpstr>
      <vt:lpstr>Way forward on scenarios (1)</vt:lpstr>
      <vt:lpstr>Way forward on scenarios (2)</vt:lpstr>
      <vt:lpstr>Way forward on system-level simulation</vt:lpstr>
      <vt:lpstr>Way forward on reference receiver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MMSE-IRC for LTE BS</dc:title>
  <dc:creator/>
  <cp:lastModifiedBy>ZTE1</cp:lastModifiedBy>
  <cp:revision>31</cp:revision>
  <dcterms:created xsi:type="dcterms:W3CDTF">2015-02-11T11:12:24Z</dcterms:created>
  <dcterms:modified xsi:type="dcterms:W3CDTF">2015-02-13T07:54:36Z</dcterms:modified>
</cp:coreProperties>
</file>