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66" r:id="rId6"/>
    <p:sldId id="265" r:id="rId7"/>
    <p:sldId id="269" r:id="rId8"/>
    <p:sldId id="267" r:id="rId9"/>
    <p:sldId id="270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15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05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8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7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78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1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34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147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#74	</a:t>
            </a:r>
            <a:endParaRPr lang="ja-JP" altLang="ja-JP" sz="2400" b="1" dirty="0" smtClean="0"/>
          </a:p>
          <a:p>
            <a:r>
              <a:rPr lang="en-GB" altLang="ja-JP" sz="2400" b="1" dirty="0" smtClean="0"/>
              <a:t>Athens, Greece</a:t>
            </a:r>
            <a:r>
              <a:rPr lang="pt-BR" altLang="ja-JP" sz="2400" b="1" dirty="0" smtClean="0"/>
              <a:t>, </a:t>
            </a:r>
            <a:r>
              <a:rPr lang="en-GB" altLang="ja-JP" sz="2400" b="1" dirty="0" smtClean="0"/>
              <a:t>9 – 13 Feb, 2015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9.4.3</a:t>
            </a:r>
          </a:p>
          <a:p>
            <a:pPr algn="ctr"/>
            <a:endParaRPr lang="en-GB" altLang="ja-JP" sz="3200" b="1" dirty="0"/>
          </a:p>
          <a:p>
            <a:pPr algn="ctr"/>
            <a:r>
              <a:rPr lang="en-GB" altLang="ja-JP" sz="2800" b="1" dirty="0" smtClean="0"/>
              <a:t>Ericsson, Huawei, Nokia Corporation, </a:t>
            </a:r>
            <a:r>
              <a:rPr lang="en-GB" altLang="ja-JP" sz="2800" b="1" dirty="0" err="1" smtClean="0"/>
              <a:t>InterDigital</a:t>
            </a:r>
            <a:r>
              <a:rPr lang="en-GB" altLang="ja-JP" sz="2800" b="1" dirty="0" smtClean="0"/>
              <a:t>, Verizon, Qualcomm</a:t>
            </a:r>
            <a:r>
              <a:rPr lang="en-GB" altLang="ja-JP" sz="2800" b="1" dirty="0" smtClean="0"/>
              <a:t>, China Telecom, Alcatel-Lucent, ZTE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sv-SE" altLang="ja-JP" sz="4400" b="1" dirty="0" smtClean="0"/>
              <a:t>Way forward on Adjacent channel coexistence evaluation parameters and methodology for LAA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151256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O</a:t>
            </a:r>
            <a:r>
              <a:rPr kumimoji="1" lang="en-US" altLang="ja-JP" dirty="0" smtClean="0"/>
              <a:t>bjective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ja-JP" dirty="0" smtClean="0"/>
              <a:t>Define adjacent channel coexistence evaluations assumptions and methodology for 5GHz LAA systems</a:t>
            </a:r>
          </a:p>
          <a:p>
            <a:endParaRPr lang="en-US" altLang="ja-JP" dirty="0"/>
          </a:p>
          <a:p>
            <a:r>
              <a:rPr lang="en-US" altLang="ja-JP" dirty="0" smtClean="0"/>
              <a:t>Consider following interference scenarios</a:t>
            </a:r>
          </a:p>
          <a:p>
            <a:pPr lvl="1"/>
            <a:r>
              <a:rPr kumimoji="1" lang="en-US" altLang="ja-JP" dirty="0" smtClean="0"/>
              <a:t>LAA-to-</a:t>
            </a:r>
            <a:r>
              <a:rPr kumimoji="1" lang="en-US" altLang="ja-JP" dirty="0" err="1" smtClean="0"/>
              <a:t>Wifi</a:t>
            </a:r>
            <a:endParaRPr kumimoji="1" lang="en-US" altLang="ja-JP" dirty="0" smtClean="0"/>
          </a:p>
          <a:p>
            <a:pPr lvl="1"/>
            <a:r>
              <a:rPr lang="en-US" altLang="ja-JP" dirty="0" err="1" smtClean="0"/>
              <a:t>Wifi</a:t>
            </a:r>
            <a:r>
              <a:rPr lang="en-US" altLang="ja-JP" dirty="0" smtClean="0"/>
              <a:t>-to-LAA</a:t>
            </a:r>
            <a:r>
              <a:rPr kumimoji="1" lang="en-US" altLang="ja-JP" dirty="0" smtClean="0"/>
              <a:t> 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Reference is </a:t>
            </a:r>
            <a:r>
              <a:rPr lang="en-US" altLang="ja-JP" dirty="0" err="1" smtClean="0"/>
              <a:t>Wifi-wifi</a:t>
            </a:r>
            <a:r>
              <a:rPr lang="en-US" altLang="ja-JP" dirty="0" smtClean="0"/>
              <a:t> case</a:t>
            </a:r>
          </a:p>
          <a:p>
            <a:endParaRPr kumimoji="1" lang="en-US" altLang="ja-JP" dirty="0"/>
          </a:p>
          <a:p>
            <a:r>
              <a:rPr lang="en-US" altLang="ja-JP" dirty="0" smtClean="0"/>
              <a:t>Consider both APs and UEs as transmitters and receivers </a:t>
            </a:r>
          </a:p>
          <a:p>
            <a:endParaRPr lang="en-US" altLang="ja-JP" dirty="0"/>
          </a:p>
          <a:p>
            <a:r>
              <a:rPr lang="en-US" altLang="ja-JP" dirty="0" smtClean="0"/>
              <a:t>Note: this document includes some additional parameters for the adjacent channel coexistence simulations in addition to simulation assumptions in </a:t>
            </a:r>
            <a:r>
              <a:rPr lang="en-US" altLang="ja-JP" dirty="0" smtClean="0"/>
              <a:t>36.889  </a:t>
            </a:r>
            <a:endParaRPr kumimoji="1" lang="en-US" altLang="ja-JP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151256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Channel arrangements</a:t>
            </a:r>
            <a:endParaRPr lang="sv-SE" dirty="0"/>
          </a:p>
        </p:txBody>
      </p:sp>
      <p:pic>
        <p:nvPicPr>
          <p:cNvPr id="1026" name="Picture 2" descr="adjacent pi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6336704" cy="4847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9512" y="1340768"/>
            <a:ext cx="5904656" cy="12241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TextBox 5"/>
          <p:cNvSpPr txBox="1"/>
          <p:nvPr/>
        </p:nvSpPr>
        <p:spPr>
          <a:xfrm>
            <a:off x="6776640" y="1410191"/>
            <a:ext cx="23673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 smtClean="0">
                <a:solidFill>
                  <a:srgbClr val="FF0000"/>
                </a:solidFill>
              </a:rPr>
              <a:t>Agreement: </a:t>
            </a:r>
          </a:p>
          <a:p>
            <a:r>
              <a:rPr lang="sv-SE" sz="2800" dirty="0" smtClean="0">
                <a:solidFill>
                  <a:srgbClr val="FF0000"/>
                </a:solidFill>
              </a:rPr>
              <a:t>Only consider adjacent 20MHz  channels for the current evaluations</a:t>
            </a:r>
            <a:endParaRPr lang="sv-SE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58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Case-1: </a:t>
            </a:r>
            <a:r>
              <a:rPr lang="en-US" altLang="ja-JP" dirty="0" err="1" smtClean="0"/>
              <a:t>Wifi</a:t>
            </a:r>
            <a:r>
              <a:rPr lang="en-US" altLang="ja-JP" dirty="0" smtClean="0"/>
              <a:t>-to-LAA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Case-1:</a:t>
            </a:r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/>
          </a:p>
        </p:txBody>
      </p:sp>
      <p:sp>
        <p:nvSpPr>
          <p:cNvPr id="6" name="正方形/長方形 5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151256</a:t>
            </a:r>
            <a:endParaRPr lang="ja-JP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2420888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LAA</a:t>
            </a:r>
            <a:endParaRPr lang="sv-SE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35896" y="2420887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Wifi</a:t>
            </a:r>
            <a:endParaRPr lang="sv-SE" sz="3600" b="1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123728" y="3067218"/>
            <a:ext cx="403244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56176" y="2836386"/>
            <a:ext cx="282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i="1" dirty="0" smtClean="0"/>
              <a:t>f</a:t>
            </a:r>
            <a:endParaRPr lang="sv-SE" sz="2400" b="1" i="1" dirty="0"/>
          </a:p>
        </p:txBody>
      </p:sp>
      <p:sp>
        <p:nvSpPr>
          <p:cNvPr id="16" name="Right Arrow 15"/>
          <p:cNvSpPr/>
          <p:nvPr/>
        </p:nvSpPr>
        <p:spPr>
          <a:xfrm rot="10800000">
            <a:off x="3151700" y="2015715"/>
            <a:ext cx="864096" cy="3600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240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Case-2: LAA-to-</a:t>
            </a:r>
            <a:r>
              <a:rPr lang="en-US" altLang="ja-JP" dirty="0" err="1" smtClean="0"/>
              <a:t>Wifi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Case-2:</a:t>
            </a:r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/>
          </a:p>
        </p:txBody>
      </p:sp>
      <p:sp>
        <p:nvSpPr>
          <p:cNvPr id="6" name="正方形/長方形 5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151256</a:t>
            </a:r>
            <a:endParaRPr lang="ja-JP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2420888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Wifi</a:t>
            </a:r>
            <a:endParaRPr lang="sv-SE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35896" y="2420887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LAA</a:t>
            </a:r>
            <a:endParaRPr lang="sv-SE" sz="3600" b="1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123728" y="3067218"/>
            <a:ext cx="403244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56176" y="2836386"/>
            <a:ext cx="282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i="1" dirty="0" smtClean="0"/>
              <a:t>f</a:t>
            </a:r>
            <a:endParaRPr lang="sv-SE" sz="2400" b="1" i="1" dirty="0"/>
          </a:p>
        </p:txBody>
      </p:sp>
      <p:sp>
        <p:nvSpPr>
          <p:cNvPr id="16" name="Right Arrow 15"/>
          <p:cNvSpPr/>
          <p:nvPr/>
        </p:nvSpPr>
        <p:spPr>
          <a:xfrm rot="10800000">
            <a:off x="3151700" y="2015715"/>
            <a:ext cx="864096" cy="3600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TextBox 3"/>
          <p:cNvSpPr txBox="1"/>
          <p:nvPr/>
        </p:nvSpPr>
        <p:spPr>
          <a:xfrm>
            <a:off x="6660232" y="2334926"/>
            <a:ext cx="23920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 smtClean="0"/>
              <a:t>Note:</a:t>
            </a:r>
          </a:p>
          <a:p>
            <a:r>
              <a:rPr lang="sv-SE" sz="2400" dirty="0" smtClean="0"/>
              <a:t>Condider legacy ACLR for LAA BS, then extend to a range </a:t>
            </a:r>
          </a:p>
          <a:p>
            <a:r>
              <a:rPr lang="sv-SE" sz="2400" dirty="0" smtClean="0"/>
              <a:t>[30,..., 45]dB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58345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sv-SE" altLang="ja-JP" dirty="0" smtClean="0"/>
              <a:t>Deployment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Follow </a:t>
            </a:r>
            <a:r>
              <a:rPr kumimoji="1" lang="en-US" altLang="ja-JP" dirty="0" smtClean="0"/>
              <a:t>36.889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Indoor deployment</a:t>
            </a:r>
          </a:p>
          <a:p>
            <a:pPr lvl="2"/>
            <a:r>
              <a:rPr kumimoji="1" lang="en-US" altLang="ja-JP" dirty="0" smtClean="0"/>
              <a:t>In-building, 4 APs per operator, max 2 operators per building</a:t>
            </a:r>
          </a:p>
          <a:p>
            <a:pPr lvl="2"/>
            <a:r>
              <a:rPr lang="en-US" altLang="ja-JP" dirty="0" smtClean="0"/>
              <a:t>Operators could be LAA or </a:t>
            </a:r>
            <a:r>
              <a:rPr lang="en-US" altLang="ja-JP" dirty="0" err="1" smtClean="0"/>
              <a:t>wifi</a:t>
            </a:r>
            <a:r>
              <a:rPr lang="en-US" altLang="ja-JP" dirty="0" smtClean="0"/>
              <a:t> operators</a:t>
            </a:r>
            <a:endParaRPr kumimoji="1" lang="en-US" altLang="ja-JP" dirty="0"/>
          </a:p>
          <a:p>
            <a:pPr lvl="1"/>
            <a:r>
              <a:rPr lang="en-US" altLang="ja-JP" dirty="0" smtClean="0"/>
              <a:t>Outdoor deployment</a:t>
            </a:r>
          </a:p>
          <a:p>
            <a:pPr lvl="2"/>
            <a:r>
              <a:rPr kumimoji="1" lang="en-US" altLang="ja-JP" dirty="0" smtClean="0"/>
              <a:t>Hotspot kind of deployment</a:t>
            </a:r>
          </a:p>
          <a:p>
            <a:pPr lvl="2"/>
            <a:r>
              <a:rPr lang="en-US" altLang="ja-JP" dirty="0" smtClean="0"/>
              <a:t>Each operator has 4 APs inside the hotspot </a:t>
            </a:r>
            <a:endParaRPr kumimoji="1" lang="en-US" altLang="ja-JP" dirty="0" smtClean="0"/>
          </a:p>
          <a:p>
            <a:r>
              <a:rPr kumimoji="1" lang="en-US" altLang="ja-JP" dirty="0" smtClean="0"/>
              <a:t>Channel models</a:t>
            </a:r>
          </a:p>
          <a:p>
            <a:pPr lvl="1"/>
            <a:r>
              <a:rPr lang="en-US" altLang="ja-JP" dirty="0" smtClean="0"/>
              <a:t>Follow the models described in </a:t>
            </a:r>
            <a:r>
              <a:rPr lang="en-US" altLang="ja-JP" dirty="0" smtClean="0"/>
              <a:t>36.889</a:t>
            </a:r>
            <a:endParaRPr kumimoji="1" lang="en-US" altLang="ja-JP" dirty="0" smtClean="0"/>
          </a:p>
        </p:txBody>
      </p:sp>
      <p:sp>
        <p:nvSpPr>
          <p:cNvPr id="6" name="正方形/長方形 5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151256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1436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Simulation parameters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lnSpcReduction="10000"/>
          </a:bodyPr>
          <a:lstStyle/>
          <a:p>
            <a:r>
              <a:rPr lang="sv-SE" dirty="0" smtClean="0"/>
              <a:t>Deployment</a:t>
            </a:r>
          </a:p>
          <a:p>
            <a:pPr lvl="1"/>
            <a:r>
              <a:rPr lang="sv-SE" dirty="0" smtClean="0"/>
              <a:t>Same parameters as </a:t>
            </a:r>
            <a:r>
              <a:rPr lang="sv-SE" dirty="0" smtClean="0"/>
              <a:t>36.889, v0.1.1</a:t>
            </a:r>
            <a:endParaRPr lang="sv-SE" dirty="0" smtClean="0"/>
          </a:p>
          <a:p>
            <a:pPr lvl="1"/>
            <a:r>
              <a:rPr lang="sv-SE" dirty="0" smtClean="0"/>
              <a:t>Listed in attached doc</a:t>
            </a:r>
          </a:p>
          <a:p>
            <a:r>
              <a:rPr lang="sv-SE" dirty="0" smtClean="0"/>
              <a:t>Band specific requirements</a:t>
            </a:r>
          </a:p>
          <a:p>
            <a:pPr lvl="1"/>
            <a:r>
              <a:rPr lang="sv-SE" dirty="0" smtClean="0"/>
              <a:t>Model the transmission power requirements as</a:t>
            </a:r>
          </a:p>
          <a:p>
            <a:pPr lvl="2"/>
            <a:r>
              <a:rPr lang="sv-SE" dirty="0" smtClean="0"/>
              <a:t>Max TxP</a:t>
            </a:r>
          </a:p>
          <a:p>
            <a:pPr lvl="2"/>
            <a:r>
              <a:rPr lang="sv-SE" dirty="0" smtClean="0"/>
              <a:t>Example could be 5.150-5.250 GHz band</a:t>
            </a:r>
          </a:p>
          <a:p>
            <a:r>
              <a:rPr lang="sv-SE" dirty="0" smtClean="0"/>
              <a:t>Wifi ACLR and ACS values</a:t>
            </a:r>
          </a:p>
          <a:p>
            <a:pPr lvl="1"/>
            <a:r>
              <a:rPr lang="sv-SE" dirty="0" smtClean="0"/>
              <a:t>Companies </a:t>
            </a:r>
            <a:r>
              <a:rPr lang="sv-SE" dirty="0"/>
              <a:t>need to provide and agree on those </a:t>
            </a:r>
            <a:r>
              <a:rPr lang="sv-SE" dirty="0" smtClean="0"/>
              <a:t>values offline. </a:t>
            </a:r>
            <a:endParaRPr lang="sv-SE" dirty="0"/>
          </a:p>
          <a:p>
            <a:pPr lvl="1"/>
            <a:endParaRPr lang="sv-SE" dirty="0" smtClean="0"/>
          </a:p>
          <a:p>
            <a:pPr lvl="2"/>
            <a:endParaRPr lang="sv-SE" dirty="0" smtClean="0"/>
          </a:p>
          <a:p>
            <a:pPr lvl="1"/>
            <a:endParaRPr lang="sv-SE" dirty="0" smtClean="0"/>
          </a:p>
          <a:p>
            <a:endParaRPr lang="sv-SE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948627"/>
              </p:ext>
            </p:extLst>
          </p:nvPr>
        </p:nvGraphicFramePr>
        <p:xfrm>
          <a:off x="7020272" y="1700808"/>
          <a:ext cx="11430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Packager Shell Object" showAsIcon="1" r:id="rId3" imgW="1143360" imgH="685800" progId="Package">
                  <p:embed/>
                </p:oleObj>
              </mc:Choice>
              <mc:Fallback>
                <p:oleObj name="Packager Shell Object" showAsIcon="1" r:id="rId3" imgW="114336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20272" y="1700808"/>
                        <a:ext cx="11430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72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Evaluation methodology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7500" lnSpcReduction="20000"/>
          </a:bodyPr>
          <a:lstStyle/>
          <a:p>
            <a:r>
              <a:rPr lang="sv-SE" dirty="0" smtClean="0"/>
              <a:t>Static simulations (primarily)</a:t>
            </a:r>
          </a:p>
          <a:p>
            <a:pPr lvl="1"/>
            <a:r>
              <a:rPr lang="sv-SE" dirty="0" smtClean="0"/>
              <a:t>For closure of SI, RAN4 uses static simulations.</a:t>
            </a:r>
          </a:p>
          <a:p>
            <a:pPr lvl="1"/>
            <a:r>
              <a:rPr lang="sv-SE" dirty="0" smtClean="0"/>
              <a:t>Focus for Rio meeting is static simulations.</a:t>
            </a:r>
          </a:p>
          <a:p>
            <a:r>
              <a:rPr lang="sv-SE" dirty="0" smtClean="0"/>
              <a:t>Dynamic simulations </a:t>
            </a:r>
          </a:p>
          <a:p>
            <a:pPr lvl="1"/>
            <a:r>
              <a:rPr lang="sv-SE" dirty="0" smtClean="0"/>
              <a:t>Assumptions for dynamic simulations will follow the RAN1 assumptions plus adjacent channel RF aspects only if issues are found in static simulation</a:t>
            </a:r>
          </a:p>
          <a:p>
            <a:endParaRPr lang="sv-SE" dirty="0"/>
          </a:p>
          <a:p>
            <a:r>
              <a:rPr lang="sv-SE" dirty="0" smtClean="0"/>
              <a:t>Evaluation metric, e.g.</a:t>
            </a:r>
          </a:p>
          <a:p>
            <a:pPr lvl="1"/>
            <a:r>
              <a:rPr lang="sv-SE" dirty="0" smtClean="0"/>
              <a:t>Step-1:Transmission opportunity for LAA at adjacent channel due to wifi interferer</a:t>
            </a:r>
          </a:p>
          <a:p>
            <a:pPr lvl="2"/>
            <a:r>
              <a:rPr lang="sv-SE" dirty="0" smtClean="0"/>
              <a:t>i.e. To plot the cdf of the total adjacent channel interference (ACI) seen at adajcent channel when an interferer is transmitting on a neighboring carrier</a:t>
            </a:r>
          </a:p>
          <a:p>
            <a:pPr lvl="1"/>
            <a:r>
              <a:rPr lang="sv-SE" dirty="0" smtClean="0"/>
              <a:t>Step-2: Throughput </a:t>
            </a:r>
            <a:r>
              <a:rPr lang="sv-SE" dirty="0"/>
              <a:t>degradation for victim system due to adjacent channel interferer(s</a:t>
            </a:r>
            <a:r>
              <a:rPr lang="sv-SE" dirty="0" smtClean="0"/>
              <a:t>)  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9304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Methodology for static simulations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v-SE" dirty="0" smtClean="0"/>
              <a:t>Deploy the network (Evaluate LAA DL only)</a:t>
            </a:r>
          </a:p>
          <a:p>
            <a:pPr lvl="1"/>
            <a:r>
              <a:rPr lang="sv-SE" dirty="0" smtClean="0"/>
              <a:t>For </a:t>
            </a:r>
            <a:r>
              <a:rPr lang="sv-SE" dirty="0"/>
              <a:t>LAA to WiFi, we will evaluate LAA DL interferes WiFi DL, and evaluate LAA DL interferes WiFi UL.</a:t>
            </a:r>
          </a:p>
          <a:p>
            <a:pPr lvl="1"/>
            <a:r>
              <a:rPr lang="sv-SE" dirty="0"/>
              <a:t>For WiFi to LAA, we will evaluate WiFi DL interferes LAA DL, and evaluate WiFi UL interferes LAA DL.</a:t>
            </a:r>
            <a:endParaRPr lang="sv-SE" dirty="0" smtClean="0"/>
          </a:p>
          <a:p>
            <a:r>
              <a:rPr lang="sv-SE" dirty="0" smtClean="0"/>
              <a:t>Assign the carriers to APs</a:t>
            </a:r>
          </a:p>
          <a:p>
            <a:pPr lvl="1"/>
            <a:r>
              <a:rPr lang="sv-SE" dirty="0" smtClean="0"/>
              <a:t>Assume 2 adjacent carriers</a:t>
            </a:r>
          </a:p>
          <a:p>
            <a:pPr lvl="1"/>
            <a:r>
              <a:rPr lang="sv-SE" dirty="0" smtClean="0"/>
              <a:t>LAA and Wifi will share the channel fairly</a:t>
            </a:r>
          </a:p>
          <a:p>
            <a:pPr lvl="1"/>
            <a:r>
              <a:rPr lang="sv-SE" dirty="0" smtClean="0"/>
              <a:t>Wifi UL/DL probability is 50%/50%</a:t>
            </a:r>
          </a:p>
          <a:p>
            <a:r>
              <a:rPr lang="sv-SE" dirty="0" smtClean="0"/>
              <a:t>Assign users to APs</a:t>
            </a:r>
          </a:p>
          <a:p>
            <a:r>
              <a:rPr lang="sv-SE" dirty="0" smtClean="0"/>
              <a:t>Evaluate adjacent channel interference seen from neighboring carrier and calculate SINR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4060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425</Words>
  <Application>Microsoft Office PowerPoint</Application>
  <PresentationFormat>On-screen Show (4:3)</PresentationFormat>
  <Paragraphs>84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​​テーマ</vt:lpstr>
      <vt:lpstr>Package</vt:lpstr>
      <vt:lpstr>PowerPoint Presentation</vt:lpstr>
      <vt:lpstr>Objective</vt:lpstr>
      <vt:lpstr>Channel arrangements</vt:lpstr>
      <vt:lpstr>Case-1: Wifi-to-LAA</vt:lpstr>
      <vt:lpstr>Case-2: LAA-to-Wifi</vt:lpstr>
      <vt:lpstr>Deployment</vt:lpstr>
      <vt:lpstr>Simulation parameters</vt:lpstr>
      <vt:lpstr>Evaluation methodology</vt:lpstr>
      <vt:lpstr>Methodology for static simulations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Imadur Rahman</cp:lastModifiedBy>
  <cp:revision>60</cp:revision>
  <dcterms:created xsi:type="dcterms:W3CDTF">2015-01-05T09:38:53Z</dcterms:created>
  <dcterms:modified xsi:type="dcterms:W3CDTF">2015-02-13T08:26:37Z</dcterms:modified>
</cp:coreProperties>
</file>