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62" r:id="rId3"/>
    <p:sldId id="263" r:id="rId4"/>
    <p:sldId id="264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82" d="100"/>
          <a:sy n="82" d="100"/>
        </p:scale>
        <p:origin x="126" y="29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331540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3163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87102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6"/>
            <a:ext cx="10515600" cy="610920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0515600" cy="5067354"/>
          </a:xfrm>
        </p:spPr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8128036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013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447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8094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434771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190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680501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37119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2A2D091-5F3A-4532-AA4D-A710656958E1}" type="datetimeFigureOut">
              <a:rPr lang="en-US" smtClean="0"/>
              <a:t>2/13/2015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9407CF-8AF6-412D-B39F-CCED154D2B5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217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WF on D2D RMC performance evaluation for </a:t>
            </a:r>
            <a:r>
              <a:rPr lang="en-US" dirty="0"/>
              <a:t>future </a:t>
            </a:r>
            <a:r>
              <a:rPr lang="en-US" dirty="0" smtClean="0"/>
              <a:t>meetings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Qualcomm Incorporated</a:t>
            </a:r>
            <a:endParaRPr lang="en-US" dirty="0"/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10508673" y="92223"/>
            <a:ext cx="1534394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en-US" sz="2400" dirty="0" smtClean="0"/>
              <a:t>R4-151143</a:t>
            </a:r>
            <a:endParaRPr lang="en-US" altLang="zh-CN" dirty="0"/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0" y="0"/>
            <a:ext cx="472440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tabLst>
                <a:tab pos="6629400" algn="r"/>
                <a:tab pos="8459788" algn="r"/>
              </a:tabLst>
            </a:pPr>
            <a:r>
              <a:rPr lang="en-US" altLang="ja-JP" dirty="0">
                <a:ea typeface="MS PGothic" pitchFamily="34" charset="-128"/>
              </a:rPr>
              <a:t>3GPP TSG-RAN WG4 Meeting #</a:t>
            </a:r>
            <a:r>
              <a:rPr lang="en-US" altLang="ja-JP" dirty="0" smtClean="0">
                <a:ea typeface="MS PGothic" pitchFamily="34" charset="-128"/>
              </a:rPr>
              <a:t>74</a:t>
            </a:r>
            <a:endParaRPr lang="en-US" altLang="ja-JP" dirty="0">
              <a:ea typeface="MS PGothic" pitchFamily="34" charset="-128"/>
            </a:endParaRPr>
          </a:p>
          <a:p>
            <a:pPr>
              <a:tabLst>
                <a:tab pos="6629400" algn="r"/>
                <a:tab pos="8459788" algn="r"/>
              </a:tabLst>
            </a:pPr>
            <a:r>
              <a:rPr lang="en-GB" altLang="zh-CN" dirty="0" smtClean="0"/>
              <a:t>Athens, Greece, Feb. 9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 – Feb. 13</a:t>
            </a:r>
            <a:r>
              <a:rPr lang="en-GB" altLang="zh-CN" baseline="30000" dirty="0" smtClean="0"/>
              <a:t>th</a:t>
            </a:r>
            <a:r>
              <a:rPr lang="en-GB" altLang="zh-CN" dirty="0" smtClean="0"/>
              <a:t>, 2015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2745237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09609"/>
            <a:ext cx="11059886" cy="5067354"/>
          </a:xfrm>
        </p:spPr>
        <p:txBody>
          <a:bodyPr/>
          <a:lstStyle/>
          <a:p>
            <a:r>
              <a:rPr lang="en-US" dirty="0" smtClean="0"/>
              <a:t>In RAN4#74, simulation results for D2D RMC for REFSENS was provided by companies</a:t>
            </a:r>
          </a:p>
          <a:p>
            <a:pPr lvl="1"/>
            <a:r>
              <a:rPr lang="en-US" dirty="0" smtClean="0"/>
              <a:t>Results are summarized in R4-151062</a:t>
            </a:r>
          </a:p>
          <a:p>
            <a:pPr lvl="1"/>
            <a:r>
              <a:rPr lang="en-US" dirty="0" smtClean="0"/>
              <a:t>Large span was observed in the results</a:t>
            </a:r>
          </a:p>
          <a:p>
            <a:pPr lvl="2"/>
            <a:r>
              <a:rPr lang="en-US" dirty="0" smtClean="0"/>
              <a:t>PSDCH		: Span of 1.24dB</a:t>
            </a:r>
          </a:p>
          <a:p>
            <a:pPr lvl="2"/>
            <a:r>
              <a:rPr lang="en-US" dirty="0" smtClean="0"/>
              <a:t>PSSCH (10MHz)	: Span of 1.97dB</a:t>
            </a:r>
          </a:p>
          <a:p>
            <a:pPr lvl="2"/>
            <a:r>
              <a:rPr lang="en-US" dirty="0" smtClean="0"/>
              <a:t>PSSCH (5MHz)	: Span of 2.22dB</a:t>
            </a:r>
          </a:p>
          <a:p>
            <a:pPr lvl="1"/>
            <a:endParaRPr lang="en-US" dirty="0"/>
          </a:p>
          <a:p>
            <a:r>
              <a:rPr lang="en-US" dirty="0" smtClean="0"/>
              <a:t>It was </a:t>
            </a:r>
            <a:r>
              <a:rPr lang="en-US" dirty="0"/>
              <a:t>agreed that </a:t>
            </a:r>
            <a:r>
              <a:rPr lang="en-US" i="1" dirty="0" smtClean="0"/>
              <a:t>Companies </a:t>
            </a:r>
            <a:r>
              <a:rPr lang="en-US" i="1" dirty="0"/>
              <a:t>are </a:t>
            </a:r>
            <a:r>
              <a:rPr lang="en-US" i="1" dirty="0" smtClean="0"/>
              <a:t>encouraged </a:t>
            </a:r>
            <a:r>
              <a:rPr lang="en-US" i="1" dirty="0"/>
              <a:t>to further discuss the simulation assumptions and provide second round of results for the next meeting</a:t>
            </a:r>
            <a:r>
              <a:rPr lang="en-US" i="1" dirty="0" smtClean="0"/>
              <a:t>.</a:t>
            </a:r>
          </a:p>
          <a:p>
            <a:endParaRPr lang="en-US" i="1" dirty="0"/>
          </a:p>
          <a:p>
            <a:r>
              <a:rPr lang="en-US" dirty="0" smtClean="0"/>
              <a:t>The aim of this WF is to align the simulation assumptions for further alignment</a:t>
            </a:r>
          </a:p>
          <a:p>
            <a:pPr lvl="1"/>
            <a:endParaRPr lang="en-US" dirty="0" smtClean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03571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1: Rapporteur to initiate email discussion to align simulation results</a:t>
            </a:r>
          </a:p>
          <a:p>
            <a:endParaRPr lang="en-US" dirty="0"/>
          </a:p>
          <a:p>
            <a:pPr algn="just"/>
            <a:r>
              <a:rPr lang="en-US" dirty="0" smtClean="0"/>
              <a:t>Proposal 2: Companies encouraged to provide </a:t>
            </a:r>
            <a:r>
              <a:rPr lang="en-US" dirty="0" smtClean="0"/>
              <a:t>results </a:t>
            </a:r>
            <a:r>
              <a:rPr lang="en-US" dirty="0" smtClean="0"/>
              <a:t>for alignment discussion based on the following scenarios to identify any </a:t>
            </a:r>
            <a:r>
              <a:rPr lang="en-US" dirty="0" smtClean="0"/>
              <a:t>misunderstanding </a:t>
            </a:r>
            <a:r>
              <a:rPr lang="en-US" dirty="0" smtClean="0"/>
              <a:t>for </a:t>
            </a:r>
            <a:r>
              <a:rPr lang="en-US" dirty="0" smtClean="0"/>
              <a:t>the </a:t>
            </a:r>
            <a:r>
              <a:rPr lang="en-US" dirty="0" smtClean="0"/>
              <a:t>simulation assumptions</a:t>
            </a:r>
          </a:p>
          <a:p>
            <a:endParaRPr lang="en-US" dirty="0" smtClean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9668166"/>
              </p:ext>
            </p:extLst>
          </p:nvPr>
        </p:nvGraphicFramePr>
        <p:xfrm>
          <a:off x="1139369" y="3016551"/>
          <a:ext cx="10214431" cy="3055487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46658"/>
                <a:gridCol w="1345597"/>
                <a:gridCol w="1407718"/>
                <a:gridCol w="1317171"/>
                <a:gridCol w="1088572"/>
                <a:gridCol w="1940411"/>
                <a:gridCol w="2468304"/>
              </a:tblGrid>
              <a:tr h="542812"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Case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D2D channel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Time</a:t>
                      </a:r>
                      <a:r>
                        <a:rPr lang="en-US" sz="1600" b="1" baseline="0" dirty="0" smtClean="0"/>
                        <a:t> offset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Frequency offset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Channel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HARQ</a:t>
                      </a:r>
                    </a:p>
                    <a:p>
                      <a:r>
                        <a:rPr lang="en-US" sz="1600" b="1" baseline="0" dirty="0" smtClean="0"/>
                        <a:t>Retransmissions</a:t>
                      </a:r>
                      <a:endParaRPr lang="en-US" sz="1600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600" b="1" dirty="0" smtClean="0"/>
                        <a:t>Time/Frequency offset estimation</a:t>
                      </a:r>
                      <a:r>
                        <a:rPr lang="en-US" sz="1600" b="1" baseline="0" dirty="0" smtClean="0"/>
                        <a:t> and compensation</a:t>
                      </a:r>
                      <a:endParaRPr lang="en-US" sz="1600" b="1" dirty="0"/>
                    </a:p>
                  </a:txBody>
                  <a:tcPr/>
                </a:tc>
              </a:tr>
              <a:tr h="20104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1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PSDCH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 us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 Hz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1312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2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PSSCH (5MHz)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 us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 Hz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201041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PSDCH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 us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 Hz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EVA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1312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4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PSSCH (5MHz)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 us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 Hz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EVA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4177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5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sz="1400" dirty="0" smtClean="0">
                          <a:solidFill>
                            <a:schemeClr val="tx1"/>
                          </a:solidFill>
                        </a:rPr>
                        <a:t>PSDCH</a:t>
                      </a:r>
                      <a:endParaRPr lang="en-US" sz="140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strike="noStrike" baseline="0" dirty="0" smtClean="0">
                          <a:solidFill>
                            <a:schemeClr val="tx1"/>
                          </a:solidFill>
                        </a:rPr>
                        <a:t>+23 </a:t>
                      </a:r>
                      <a:r>
                        <a:rPr lang="en-US" sz="1400" b="0" strike="noStrike" baseline="0" dirty="0" err="1" smtClean="0">
                          <a:solidFill>
                            <a:schemeClr val="tx1"/>
                          </a:solidFill>
                        </a:rPr>
                        <a:t>Ts</a:t>
                      </a:r>
                      <a:endParaRPr lang="en-US" sz="1400" b="0" strike="noStrike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</a:rPr>
                        <a:t>Tx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: 200Hz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41770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6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PSSCH (5MHz)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strike="noStrike" baseline="0" dirty="0" smtClean="0">
                          <a:solidFill>
                            <a:schemeClr val="tx1"/>
                          </a:solidFill>
                        </a:rPr>
                        <a:t>+23 </a:t>
                      </a:r>
                      <a:r>
                        <a:rPr lang="en-US" sz="1400" b="0" strike="noStrike" baseline="0" dirty="0" err="1" smtClean="0">
                          <a:solidFill>
                            <a:schemeClr val="tx1"/>
                          </a:solidFill>
                        </a:rPr>
                        <a:t>Ts</a:t>
                      </a:r>
                      <a:endParaRPr lang="en-US" sz="1400" b="0" strike="noStrike" baseline="0" dirty="0" smtClean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b="0" dirty="0" err="1" smtClean="0">
                          <a:solidFill>
                            <a:schemeClr val="tx1"/>
                          </a:solidFill>
                        </a:rPr>
                        <a:t>Tx</a:t>
                      </a:r>
                      <a:r>
                        <a:rPr lang="en-US" sz="1400" b="0" dirty="0" smtClean="0">
                          <a:solidFill>
                            <a:schemeClr val="tx1"/>
                          </a:solidFill>
                        </a:rPr>
                        <a:t>: </a:t>
                      </a:r>
                      <a:r>
                        <a:rPr lang="en-US" altLang="zh-CN" sz="1400" b="0" dirty="0" smtClean="0">
                          <a:solidFill>
                            <a:schemeClr val="tx1"/>
                          </a:solidFill>
                        </a:rPr>
                        <a:t>200Hz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0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  <a:tr h="313129"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7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PSSCH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(5MHz)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</a:t>
                      </a:r>
                      <a:r>
                        <a:rPr lang="en-US" sz="1400" baseline="0" dirty="0" smtClean="0">
                          <a:solidFill>
                            <a:schemeClr val="tx1"/>
                          </a:solidFill>
                        </a:rPr>
                        <a:t> us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>
                          <a:solidFill>
                            <a:schemeClr val="tx1"/>
                          </a:solidFill>
                        </a:rPr>
                        <a:t>0 Hz</a:t>
                      </a:r>
                      <a:endParaRPr lang="en-US" sz="1400" dirty="0">
                        <a:solidFill>
                          <a:schemeClr val="tx1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AWGN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3</a:t>
                      </a:r>
                      <a:endParaRPr lang="en-US" sz="1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 smtClean="0"/>
                        <a:t>{No,</a:t>
                      </a:r>
                      <a:r>
                        <a:rPr lang="en-US" sz="1400" baseline="0" dirty="0" smtClean="0"/>
                        <a:t> Yes}</a:t>
                      </a:r>
                      <a:endParaRPr lang="en-US" sz="14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1045027" y="6488668"/>
            <a:ext cx="701040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Note: For PSDCH (2RBs transmission BW), 5MHz channel BW will be used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41054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Proposal 3: Companies encouraged to provide the results for the agreed RMC for D2D REFSENS again in RAN4 #74bis </a:t>
            </a:r>
          </a:p>
          <a:p>
            <a:pPr lvl="1"/>
            <a:r>
              <a:rPr lang="en-US" dirty="0" smtClean="0"/>
              <a:t>Reuse simulation assumptions agreed in RAN4#73 and #74 </a:t>
            </a:r>
            <a:r>
              <a:rPr lang="en-US"/>
              <a:t>in </a:t>
            </a:r>
            <a:r>
              <a:rPr lang="en-US" smtClean="0"/>
              <a:t>R4-148062 </a:t>
            </a:r>
            <a:r>
              <a:rPr lang="en-US" dirty="0" smtClean="0"/>
              <a:t>and R4-151093</a:t>
            </a:r>
          </a:p>
        </p:txBody>
      </p:sp>
    </p:spTree>
    <p:extLst>
      <p:ext uri="{BB962C8B-B14F-4D97-AF65-F5344CB8AC3E}">
        <p14:creationId xmlns:p14="http://schemas.microsoft.com/office/powerpoint/2010/main" val="426371377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728</TotalTime>
  <Words>268</Words>
  <Application>Microsoft Office PowerPoint</Application>
  <PresentationFormat>Widescreen</PresentationFormat>
  <Paragraphs>81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0" baseType="lpstr">
      <vt:lpstr>MS PGothic</vt:lpstr>
      <vt:lpstr>宋体</vt:lpstr>
      <vt:lpstr>Arial</vt:lpstr>
      <vt:lpstr>Calibri</vt:lpstr>
      <vt:lpstr>Calibri Light</vt:lpstr>
      <vt:lpstr>Office Theme</vt:lpstr>
      <vt:lpstr>WF on D2D RMC performance evaluation for future meetings</vt:lpstr>
      <vt:lpstr>Background</vt:lpstr>
      <vt:lpstr>Proposals</vt:lpstr>
      <vt:lpstr>Proposals</vt:lpstr>
    </vt:vector>
  </TitlesOfParts>
  <Company>Qualcomm Incorporated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D2D transmission timing</dc:title>
  <dc:creator>Gulati, Kapil</dc:creator>
  <cp:lastModifiedBy>Gheorghiu, Valentin</cp:lastModifiedBy>
  <cp:revision>55</cp:revision>
  <dcterms:created xsi:type="dcterms:W3CDTF">2014-10-07T03:17:11Z</dcterms:created>
  <dcterms:modified xsi:type="dcterms:W3CDTF">2015-02-13T09:35:43Z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</Properties>
</file>