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71" r:id="rId4"/>
    <p:sldId id="264" r:id="rId5"/>
    <p:sldId id="266" r:id="rId6"/>
    <p:sldId id="267" r:id="rId7"/>
    <p:sldId id="268" r:id="rId8"/>
    <p:sldId id="272" r:id="rId9"/>
    <p:sldId id="269" r:id="rId10"/>
    <p:sldId id="274" r:id="rId11"/>
    <p:sldId id="273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demodulation and CSI</a:t>
            </a:r>
            <a:r>
              <a:rPr lang="en-US" altLang="en-US" dirty="0" smtClean="0">
                <a:solidFill>
                  <a:srgbClr val="FF0000"/>
                </a:solidFill>
              </a:rPr>
              <a:t> </a:t>
            </a:r>
            <a:r>
              <a:rPr lang="en-US" altLang="en-US" dirty="0"/>
              <a:t>for non-TM10 TMs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Ericsson, </a:t>
            </a:r>
            <a:r>
              <a:rPr lang="en-US" altLang="en-US" dirty="0" smtClean="0"/>
              <a:t>Samsung, NSN, Qualcomm, </a:t>
            </a:r>
            <a:r>
              <a:rPr lang="en-US" altLang="en-US" dirty="0" smtClean="0"/>
              <a:t>Huawei, </a:t>
            </a:r>
            <a:r>
              <a:rPr lang="en-US" altLang="en-US" dirty="0" err="1" smtClean="0"/>
              <a:t>MediaTek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R4-151095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74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b="1" dirty="0"/>
              <a:t>Athens, Greece, 9th Feb – 13th Feb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 cell </a:t>
            </a:r>
            <a:r>
              <a:rPr lang="en-US" altLang="zh-CN" dirty="0" smtClean="0"/>
              <a:t>modelling (Antenna configuration)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For antenna configuration, 2x2 shall be included in the test. </a:t>
            </a:r>
          </a:p>
          <a:p>
            <a:pPr lvl="1" algn="just"/>
            <a:r>
              <a:rPr lang="en-US" dirty="0" smtClean="0"/>
              <a:t>For 4x2 companies can provide analysis in the next meeting</a:t>
            </a:r>
          </a:p>
        </p:txBody>
      </p:sp>
    </p:spTree>
    <p:extLst>
      <p:ext uri="{BB962C8B-B14F-4D97-AF65-F5344CB8AC3E}">
        <p14:creationId xmlns:p14="http://schemas.microsoft.com/office/powerpoint/2010/main" val="1839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Interested companies are encouraged to provide input on the CSI test regarding at least:</a:t>
            </a:r>
          </a:p>
          <a:p>
            <a:pPr lvl="1" algn="just"/>
            <a:r>
              <a:rPr lang="en-US" altLang="zh-CN" dirty="0" smtClean="0"/>
              <a:t>The feasibility of capturing the CRS-IM gain into CSI derivation</a:t>
            </a:r>
          </a:p>
          <a:p>
            <a:pPr lvl="2" algn="just"/>
            <a:r>
              <a:rPr lang="en-US" dirty="0" smtClean="0"/>
              <a:t>Clarification on CSI measurement behavior of CRS-IM UE</a:t>
            </a:r>
          </a:p>
          <a:p>
            <a:pPr lvl="2" algn="just"/>
            <a:r>
              <a:rPr lang="en-US" dirty="0" smtClean="0"/>
              <a:t>Link level simulation results for CSI to justify the feasibility of CSI test.  </a:t>
            </a:r>
          </a:p>
          <a:p>
            <a:pPr lvl="2" algn="just"/>
            <a:r>
              <a:rPr lang="en-US" altLang="zh-CN" dirty="0"/>
              <a:t>How to model partial load in the possible CSI test</a:t>
            </a:r>
          </a:p>
          <a:p>
            <a:pPr lvl="2" algn="just"/>
            <a:endParaRPr lang="en-US" dirty="0" smtClean="0"/>
          </a:p>
          <a:p>
            <a:pPr lvl="2" algn="just"/>
            <a:endParaRPr lang="en-US" dirty="0"/>
          </a:p>
          <a:p>
            <a:pPr marL="0" indent="0" algn="just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01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 </a:t>
            </a:r>
            <a:r>
              <a:rPr lang="en-GB" dirty="0" smtClean="0"/>
              <a:t>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3600" dirty="0" smtClean="0"/>
              <a:t>Receiver structure defined in Section 4 of TR 36.863 is used as the reference receiver</a:t>
            </a:r>
          </a:p>
        </p:txBody>
      </p:sp>
    </p:spTree>
    <p:extLst>
      <p:ext uri="{BB962C8B-B14F-4D97-AF65-F5344CB8AC3E}">
        <p14:creationId xmlns:p14="http://schemas.microsoft.com/office/powerpoint/2010/main" val="6317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purposes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To </a:t>
            </a:r>
            <a:r>
              <a:rPr lang="en-US" dirty="0"/>
              <a:t>achieve </a:t>
            </a:r>
            <a:r>
              <a:rPr lang="en-US" dirty="0" smtClean="0"/>
              <a:t>MMSE-IRC+CRS-IC </a:t>
            </a:r>
            <a:r>
              <a:rPr lang="en-US" dirty="0"/>
              <a:t>gain </a:t>
            </a:r>
            <a:r>
              <a:rPr lang="en-US" dirty="0" smtClean="0"/>
              <a:t>with low </a:t>
            </a:r>
            <a:r>
              <a:rPr lang="en-US" dirty="0"/>
              <a:t>partial load under homogeneous scenarios.</a:t>
            </a:r>
          </a:p>
          <a:p>
            <a:pPr algn="just"/>
            <a:r>
              <a:rPr lang="en-US" dirty="0" smtClean="0"/>
              <a:t>When </a:t>
            </a:r>
            <a:r>
              <a:rPr lang="en-US" dirty="0"/>
              <a:t>the interference condition is not favorable for CRS-IC, there is no performance loss </a:t>
            </a:r>
            <a:r>
              <a:rPr lang="en-US" dirty="0" smtClean="0"/>
              <a:t>compared with MMSE-IRC when </a:t>
            </a:r>
            <a:r>
              <a:rPr lang="en-US" dirty="0"/>
              <a:t>CRS assistance information is provided.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28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PDSCH demodulation test</a:t>
            </a:r>
          </a:p>
          <a:p>
            <a:pPr lvl="1"/>
            <a:r>
              <a:rPr lang="en-US" sz="2000" dirty="0" smtClean="0"/>
              <a:t>Evaluate tests for following transmission mode</a:t>
            </a:r>
          </a:p>
          <a:p>
            <a:pPr lvl="2"/>
            <a:r>
              <a:rPr lang="en-US" sz="1800" dirty="0" smtClean="0"/>
              <a:t>TM2, TM3, TM4, TM9</a:t>
            </a:r>
          </a:p>
          <a:p>
            <a:pPr lvl="1"/>
            <a:r>
              <a:rPr lang="en-US" sz="2000" dirty="0"/>
              <a:t>The TMs may be down selected based on test purposes and evaluation results </a:t>
            </a:r>
          </a:p>
          <a:p>
            <a:pPr lvl="1"/>
            <a:endParaRPr lang="en-US" sz="2400" dirty="0" smtClean="0"/>
          </a:p>
          <a:p>
            <a:pPr algn="just"/>
            <a:r>
              <a:rPr lang="en-US" sz="2800" dirty="0"/>
              <a:t>FFS whether control channel test is needed</a:t>
            </a:r>
          </a:p>
          <a:p>
            <a:pPr marL="742950" lvl="2" indent="-342900" algn="just"/>
            <a:r>
              <a:rPr lang="en-US" altLang="zh-CN" dirty="0">
                <a:ea typeface="+mn-ea"/>
                <a:cs typeface="+mn-cs"/>
              </a:rPr>
              <a:t>F</a:t>
            </a:r>
            <a:r>
              <a:rPr lang="en-US" altLang="zh-CN" dirty="0" smtClean="0">
                <a:ea typeface="+mn-ea"/>
                <a:cs typeface="+mn-cs"/>
              </a:rPr>
              <a:t>easibility </a:t>
            </a:r>
            <a:r>
              <a:rPr lang="en-US" altLang="zh-CN" dirty="0">
                <a:ea typeface="+mn-ea"/>
                <a:cs typeface="+mn-cs"/>
              </a:rPr>
              <a:t>of CRS-IM for control </a:t>
            </a:r>
            <a:r>
              <a:rPr lang="en-US" altLang="zh-CN" dirty="0">
                <a:ea typeface="+mn-ea"/>
                <a:cs typeface="+mn-cs"/>
              </a:rPr>
              <a:t>channel</a:t>
            </a:r>
            <a:endParaRPr lang="en-US" dirty="0">
              <a:ea typeface="+mn-ea"/>
              <a:cs typeface="+mn-cs"/>
            </a:endParaRPr>
          </a:p>
          <a:p>
            <a:pPr marL="742950" lvl="2" indent="-342900" algn="just"/>
            <a:r>
              <a:rPr lang="en-US" dirty="0" smtClean="0">
                <a:ea typeface="+mn-ea"/>
                <a:cs typeface="+mn-cs"/>
              </a:rPr>
              <a:t>Interested </a:t>
            </a:r>
            <a:r>
              <a:rPr lang="en-US" dirty="0">
                <a:ea typeface="+mn-ea"/>
                <a:cs typeface="+mn-cs"/>
              </a:rPr>
              <a:t>companies may provide some analysis on CRS-IM gain for control channel</a:t>
            </a:r>
          </a:p>
        </p:txBody>
      </p:sp>
    </p:spTree>
    <p:extLst>
      <p:ext uri="{BB962C8B-B14F-4D97-AF65-F5344CB8AC3E}">
        <p14:creationId xmlns:p14="http://schemas.microsoft.com/office/powerpoint/2010/main" val="31808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cell 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/>
              <a:t>Reusing </a:t>
            </a:r>
            <a:r>
              <a:rPr lang="en-US" sz="2400" dirty="0"/>
              <a:t>these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/>
              <a:t>FeICIC</a:t>
            </a:r>
            <a:r>
              <a:rPr lang="en-US" sz="2400" dirty="0" smtClean="0"/>
              <a:t> interference modelling </a:t>
            </a:r>
            <a:r>
              <a:rPr lang="en-US" sz="2400" dirty="0"/>
              <a:t>parameters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in the CRS-IM tests:</a:t>
            </a:r>
          </a:p>
          <a:p>
            <a:pPr lvl="1"/>
            <a:r>
              <a:rPr lang="en-US" sz="1800" dirty="0" smtClean="0"/>
              <a:t>Number of interference cells </a:t>
            </a:r>
          </a:p>
          <a:p>
            <a:pPr lvl="1"/>
            <a:r>
              <a:rPr lang="en-US" sz="1800" dirty="0" smtClean="0"/>
              <a:t>Time offset and frequency offset</a:t>
            </a:r>
          </a:p>
          <a:p>
            <a:pPr lvl="1"/>
            <a:r>
              <a:rPr lang="en-US" sz="1800" dirty="0"/>
              <a:t>CRS assistance </a:t>
            </a:r>
            <a:r>
              <a:rPr lang="en-US" sz="1800" dirty="0" smtClean="0"/>
              <a:t>signaling</a:t>
            </a:r>
            <a:endParaRPr lang="en-US" sz="1800" strike="sngStrike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 cell </a:t>
            </a:r>
            <a:r>
              <a:rPr lang="en-US" altLang="zh-CN" dirty="0" smtClean="0"/>
              <a:t>modelling (CRS configuration)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/>
          <a:lstStyle/>
          <a:p>
            <a:pPr algn="just"/>
            <a:r>
              <a:rPr lang="en-US" sz="2800" dirty="0" smtClean="0"/>
              <a:t>Non-colliding CRS shall be included in the tests setup</a:t>
            </a:r>
          </a:p>
          <a:p>
            <a:pPr lvl="1" algn="just"/>
            <a:r>
              <a:rPr lang="en-US" altLang="zh-CN" sz="2400" dirty="0"/>
              <a:t>the CRS between serving and dominant aggressor/interfering cell as well as CRS between dominant aggressor/interfering </a:t>
            </a:r>
            <a:r>
              <a:rPr lang="en-US" altLang="zh-CN" sz="2400" dirty="0" smtClean="0"/>
              <a:t>cell(s) </a:t>
            </a:r>
            <a:r>
              <a:rPr lang="en-US" altLang="zh-CN" sz="2400" dirty="0"/>
              <a:t>are assumed to be non-colliding</a:t>
            </a:r>
            <a:r>
              <a:rPr lang="en-US" altLang="zh-CN" sz="2400" dirty="0" smtClean="0"/>
              <a:t>.</a:t>
            </a:r>
          </a:p>
          <a:p>
            <a:pPr algn="just"/>
            <a:r>
              <a:rPr lang="en-US" sz="2800" dirty="0" smtClean="0"/>
              <a:t>Interested companies are encouraged to provide link level analysis for colliding CRS case</a:t>
            </a:r>
          </a:p>
          <a:p>
            <a:pPr lvl="1" algn="just"/>
            <a:r>
              <a:rPr lang="en-US" altLang="zh-CN" sz="2400" dirty="0" smtClean="0"/>
              <a:t>The </a:t>
            </a:r>
            <a:r>
              <a:rPr lang="en-US" altLang="zh-CN" sz="2400" dirty="0"/>
              <a:t>CRS between the serving and dominant aggressor/interfering cells and/or  CRS between dominant aggressor/interfering </a:t>
            </a:r>
            <a:r>
              <a:rPr lang="en-US" altLang="zh-CN" sz="2400" dirty="0" smtClean="0"/>
              <a:t>cell(s) </a:t>
            </a:r>
            <a:r>
              <a:rPr lang="en-US" altLang="zh-CN" sz="2400" dirty="0"/>
              <a:t>are assumed to be colliding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4404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 cell </a:t>
            </a:r>
            <a:r>
              <a:rPr lang="en-US" altLang="zh-CN" dirty="0" smtClean="0"/>
              <a:t>modelling (</a:t>
            </a:r>
            <a:r>
              <a:rPr lang="en-US" altLang="zh-CN" dirty="0"/>
              <a:t>I</a:t>
            </a:r>
            <a:r>
              <a:rPr lang="en-US" altLang="zh-CN" dirty="0" smtClean="0"/>
              <a:t>nterference level)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The interference level for TM1~TM9 can be selected from </a:t>
            </a:r>
            <a:r>
              <a:rPr lang="en-GB" altLang="zh-CN" sz="2800" dirty="0" smtClean="0"/>
              <a:t>6.3.2 of 36.863 with the following condition:</a:t>
            </a:r>
          </a:p>
          <a:p>
            <a:pPr lvl="1"/>
            <a:r>
              <a:rPr lang="en-GB" altLang="zh-CN" sz="2400" dirty="0" smtClean="0"/>
              <a:t>Resource utilization</a:t>
            </a:r>
          </a:p>
          <a:p>
            <a:pPr lvl="2"/>
            <a:r>
              <a:rPr lang="en-GB" sz="2000" dirty="0" smtClean="0"/>
              <a:t>Option 1: 10%</a:t>
            </a:r>
          </a:p>
          <a:p>
            <a:pPr lvl="2"/>
            <a:r>
              <a:rPr lang="en-GB" sz="2000" dirty="0"/>
              <a:t>Option 2: 20%</a:t>
            </a:r>
          </a:p>
          <a:p>
            <a:pPr lvl="2"/>
            <a:r>
              <a:rPr lang="en-GB" sz="2000" dirty="0" smtClean="0"/>
              <a:t>Option 3: 30%</a:t>
            </a:r>
          </a:p>
          <a:p>
            <a:pPr lvl="2"/>
            <a:r>
              <a:rPr lang="en-GB" sz="2000" dirty="0" smtClean="0"/>
              <a:t>Option 4: 50%</a:t>
            </a:r>
          </a:p>
          <a:p>
            <a:pPr lvl="1"/>
            <a:r>
              <a:rPr lang="en-GB" sz="2400" dirty="0" smtClean="0"/>
              <a:t>The interference set:</a:t>
            </a:r>
          </a:p>
          <a:p>
            <a:pPr lvl="2"/>
            <a:r>
              <a:rPr lang="en-GB" sz="2000" dirty="0" smtClean="0"/>
              <a:t>Option 1: the 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set (corresponding to 5%-tile)</a:t>
            </a:r>
          </a:p>
          <a:p>
            <a:pPr lvl="2"/>
            <a:r>
              <a:rPr lang="en-GB" sz="2000" dirty="0" smtClean="0"/>
              <a:t>Option 2: The 10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set (corresponding to 50%-tile)</a:t>
            </a:r>
          </a:p>
          <a:p>
            <a:pPr lvl="2"/>
            <a:r>
              <a:rPr lang="en-GB" sz="2000" dirty="0" smtClean="0"/>
              <a:t>Option 3: The 16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set (corresponding to 80%-tile)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20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modelling (Partial load modelling)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400" dirty="0" smtClean="0"/>
              <a:t>The partial load can be modelled with the following options:</a:t>
            </a:r>
          </a:p>
          <a:p>
            <a:pPr lvl="1" algn="just"/>
            <a:r>
              <a:rPr lang="en-US" altLang="zh-CN" sz="2000" dirty="0" smtClean="0"/>
              <a:t>Option 1: </a:t>
            </a:r>
            <a:r>
              <a:rPr lang="en-US" altLang="zh-CN" sz="2000" dirty="0"/>
              <a:t>Random full band (50PRB) on/off model, proportional to the average resource utilization in the interfering cells; </a:t>
            </a:r>
          </a:p>
          <a:p>
            <a:pPr lvl="1" algn="just"/>
            <a:r>
              <a:rPr lang="en-US" sz="2000" dirty="0" smtClean="0"/>
              <a:t>Option 2: </a:t>
            </a:r>
            <a:r>
              <a:rPr lang="en-US" sz="2000" dirty="0"/>
              <a:t>ON/OFF pattern depends on the </a:t>
            </a:r>
            <a:r>
              <a:rPr lang="en-US" sz="2000" dirty="0" err="1"/>
              <a:t>Possion</a:t>
            </a:r>
            <a:r>
              <a:rPr lang="en-US" sz="2000" dirty="0"/>
              <a:t> </a:t>
            </a:r>
            <a:r>
              <a:rPr lang="en-US" sz="2000" dirty="0" smtClean="0"/>
              <a:t>distribution</a:t>
            </a:r>
          </a:p>
          <a:p>
            <a:pPr algn="just"/>
            <a:r>
              <a:rPr lang="en-US" sz="2400" dirty="0"/>
              <a:t>The above options are for demodulation. For CSI, the options may be different from demodulation. </a:t>
            </a:r>
          </a:p>
          <a:p>
            <a:pPr algn="just"/>
            <a:r>
              <a:rPr lang="en-US" sz="2400" dirty="0" smtClean="0"/>
              <a:t>Interested companies are encouraged to provide analysis and input for these options. 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02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for the serving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MCS: The following options can be considered:</a:t>
            </a:r>
          </a:p>
          <a:p>
            <a:pPr lvl="1"/>
            <a:r>
              <a:rPr lang="en-US" dirty="0"/>
              <a:t>Around MCS#5</a:t>
            </a:r>
          </a:p>
          <a:p>
            <a:pPr lvl="1"/>
            <a:r>
              <a:rPr lang="en-US" dirty="0"/>
              <a:t>Around MCS#14</a:t>
            </a:r>
          </a:p>
          <a:p>
            <a:pPr lvl="1"/>
            <a:r>
              <a:rPr lang="en-US" dirty="0"/>
              <a:t>Around MCS#20</a:t>
            </a:r>
          </a:p>
          <a:p>
            <a:pPr algn="just"/>
            <a:r>
              <a:rPr lang="en-US" dirty="0" smtClean="0"/>
              <a:t>Interested companies can provide more input on the options in the next meeting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7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490</TotalTime>
  <Words>541</Words>
  <Application>Microsoft Office PowerPoint</Application>
  <PresentationFormat>On-screen Show (4:3)</PresentationFormat>
  <Paragraphs>65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R4-14xxxx</vt:lpstr>
      <vt:lpstr>WF on CRS-IM demodulation and CSI for non-TM10 TMs</vt:lpstr>
      <vt:lpstr>Receiver Structure</vt:lpstr>
      <vt:lpstr>Test purposes</vt:lpstr>
      <vt:lpstr>Test cases</vt:lpstr>
      <vt:lpstr>Interference cell modelling</vt:lpstr>
      <vt:lpstr>Interference cell modelling (CRS configuration)</vt:lpstr>
      <vt:lpstr>Interference cell modelling (Interference level)</vt:lpstr>
      <vt:lpstr>Interference modelling (Partial load modelling)</vt:lpstr>
      <vt:lpstr>Setup for the serving cell</vt:lpstr>
      <vt:lpstr>Interference cell modelling (Antenna configuration)</vt:lpstr>
      <vt:lpstr>For CSI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160</cp:revision>
  <dcterms:created xsi:type="dcterms:W3CDTF">2015-02-11T14:20:53Z</dcterms:created>
  <dcterms:modified xsi:type="dcterms:W3CDTF">2015-02-13T08:03:04Z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