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2015/1/30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4717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2015/1/30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1155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2015/1/30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7294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2015/1/30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799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2015/1/30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7059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2015/1/30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5868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2015/1/30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7748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2015/1/30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1788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2015/1/30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7114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2015/1/30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3340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2015/1/30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1471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28D1C-8EDF-4399-A7DC-457DD442709A}" type="datetimeFigureOut">
              <a:rPr kumimoji="1" lang="ja-JP" altLang="en-US" smtClean="0"/>
              <a:t>2015/1/30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3124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ja-JP" sz="2400" b="1" dirty="0"/>
              <a:t>3GPP TSG-RAN WG4 #74	</a:t>
            </a:r>
            <a:endParaRPr lang="ja-JP" altLang="ja-JP" sz="2400" b="1" dirty="0" smtClean="0"/>
          </a:p>
          <a:p>
            <a:r>
              <a:rPr lang="en-GB" altLang="ja-JP" sz="2400" b="1" dirty="0" smtClean="0"/>
              <a:t>Athens, Greece</a:t>
            </a:r>
            <a:r>
              <a:rPr lang="pt-BR" altLang="ja-JP" sz="2400" b="1" dirty="0" smtClean="0"/>
              <a:t>, </a:t>
            </a:r>
            <a:r>
              <a:rPr lang="en-GB" altLang="ja-JP" sz="2400" b="1" dirty="0" smtClean="0"/>
              <a:t>9 – 13 Feb, 2015</a:t>
            </a:r>
            <a:endParaRPr lang="ja-JP" altLang="ja-JP" sz="2400" dirty="0"/>
          </a:p>
        </p:txBody>
      </p:sp>
      <p:sp>
        <p:nvSpPr>
          <p:cNvPr id="6" name="正方形/長方形 5"/>
          <p:cNvSpPr/>
          <p:nvPr/>
        </p:nvSpPr>
        <p:spPr>
          <a:xfrm>
            <a:off x="107503" y="4580212"/>
            <a:ext cx="888186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ja-JP" sz="3200" b="1" dirty="0" smtClean="0"/>
              <a:t>Agenda item:	</a:t>
            </a:r>
            <a:r>
              <a:rPr lang="en-GB" altLang="ja-JP" sz="3200" b="1" dirty="0" smtClean="0"/>
              <a:t>7.12.1</a:t>
            </a:r>
            <a:endParaRPr lang="ja-JP" altLang="ja-JP" sz="3200" dirty="0" smtClean="0"/>
          </a:p>
          <a:p>
            <a:pPr algn="ctr" hangingPunct="0"/>
            <a:r>
              <a:rPr lang="en-GB" altLang="ja-JP" sz="3200" b="1" dirty="0" smtClean="0"/>
              <a:t>Source: KDDI</a:t>
            </a:r>
            <a:endParaRPr lang="ja-JP" altLang="ja-JP" sz="3200" dirty="0" smtClean="0"/>
          </a:p>
          <a:p>
            <a:pPr algn="ctr" hangingPunct="0"/>
            <a:r>
              <a:rPr lang="en-GB" altLang="ja-JP" sz="3200" b="1" dirty="0" smtClean="0"/>
              <a:t>Document for:</a:t>
            </a:r>
            <a:r>
              <a:rPr lang="en-GB" altLang="ja-JP" sz="3200" b="1" dirty="0"/>
              <a:t> </a:t>
            </a:r>
            <a:r>
              <a:rPr lang="en-GB" altLang="ja-JP" sz="3200" b="1" dirty="0" smtClean="0"/>
              <a:t>Approval</a:t>
            </a:r>
            <a:endParaRPr lang="ja-JP" altLang="ja-JP" sz="3200" dirty="0"/>
          </a:p>
        </p:txBody>
      </p:sp>
      <p:sp>
        <p:nvSpPr>
          <p:cNvPr id="7" name="正方形/長方形 6"/>
          <p:cNvSpPr/>
          <p:nvPr/>
        </p:nvSpPr>
        <p:spPr>
          <a:xfrm>
            <a:off x="107504" y="2204864"/>
            <a:ext cx="897905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en-GB" altLang="ja-JP" sz="4400" b="1" dirty="0" smtClean="0"/>
              <a:t>Title:</a:t>
            </a:r>
            <a:r>
              <a:rPr lang="en-GB" altLang="ja-JP" sz="4400" b="1" dirty="0"/>
              <a:t> </a:t>
            </a:r>
            <a:r>
              <a:rPr lang="en-US" altLang="ja-JP" sz="4400" b="1" dirty="0" smtClean="0"/>
              <a:t>Proposals on Class A2 framework</a:t>
            </a:r>
            <a:endParaRPr lang="ja-JP" altLang="ja-JP" sz="4400" dirty="0" smtClean="0"/>
          </a:p>
        </p:txBody>
      </p:sp>
      <p:sp>
        <p:nvSpPr>
          <p:cNvPr id="9" name="正方形/長方形 8"/>
          <p:cNvSpPr/>
          <p:nvPr/>
        </p:nvSpPr>
        <p:spPr>
          <a:xfrm>
            <a:off x="7378617" y="136931"/>
            <a:ext cx="1540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 dirty="0" smtClean="0"/>
              <a:t>R4-</a:t>
            </a:r>
            <a:r>
              <a:rPr lang="en-US" altLang="ja-JP" sz="2400" b="1" dirty="0" smtClean="0"/>
              <a:t>150249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981480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Summary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lnSpcReduction="10000"/>
          </a:bodyPr>
          <a:lstStyle/>
          <a:p>
            <a:r>
              <a:rPr kumimoji="1" lang="en-US" altLang="ja-JP" dirty="0" smtClean="0"/>
              <a:t>KDDI would like to propose framework for Class A2 combination in this contribution.</a:t>
            </a:r>
          </a:p>
          <a:p>
            <a:endParaRPr kumimoji="1" lang="en-US" altLang="ja-JP" dirty="0" smtClean="0"/>
          </a:p>
          <a:p>
            <a:r>
              <a:rPr lang="en-US" altLang="ja-JP" dirty="0" smtClean="0"/>
              <a:t>One of our key proposals here is that:</a:t>
            </a:r>
          </a:p>
          <a:p>
            <a:pPr lvl="1"/>
            <a:r>
              <a:rPr kumimoji="1" lang="en-US" altLang="ja-JP" dirty="0" smtClean="0"/>
              <a:t>Discussion whether to include HTF* or not </a:t>
            </a:r>
            <a:r>
              <a:rPr kumimoji="1" lang="en-US" altLang="ja-JP" b="1" u="sng" dirty="0" smtClean="0">
                <a:solidFill>
                  <a:srgbClr val="FF0000"/>
                </a:solidFill>
              </a:rPr>
              <a:t>should be concluded within 6 months</a:t>
            </a:r>
            <a:r>
              <a:rPr kumimoji="1" lang="en-US" altLang="ja-JP" dirty="0" smtClean="0"/>
              <a:t>. </a:t>
            </a:r>
            <a:r>
              <a:rPr kumimoji="1" lang="en-US" altLang="ja-JP" sz="2000" dirty="0" smtClean="0"/>
              <a:t>(* Harmonic Trap Filter)</a:t>
            </a:r>
            <a:endParaRPr kumimoji="1" lang="en-US" altLang="ja-JP" dirty="0" smtClean="0"/>
          </a:p>
          <a:p>
            <a:endParaRPr lang="en-US" altLang="ja-JP" dirty="0" smtClean="0"/>
          </a:p>
          <a:p>
            <a:r>
              <a:rPr lang="en-US" altLang="ja-JP" dirty="0" smtClean="0"/>
              <a:t>Motivation why we propose above will be explained later.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467544" y="2852936"/>
            <a:ext cx="8208912" cy="1944216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7378617" y="136931"/>
            <a:ext cx="1540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 dirty="0" smtClean="0"/>
              <a:t>R4-</a:t>
            </a:r>
            <a:r>
              <a:rPr lang="en-US" altLang="ja-JP" sz="2400" b="1" dirty="0" smtClean="0"/>
              <a:t>150249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3215218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kumimoji="1" lang="en-US" altLang="ja-JP" dirty="0" smtClean="0"/>
              <a:t>Framework for following classes have been developed so far;</a:t>
            </a:r>
          </a:p>
          <a:p>
            <a:pPr lvl="1"/>
            <a:r>
              <a:rPr kumimoji="1" lang="en-US" altLang="ja-JP" dirty="0" smtClean="0"/>
              <a:t>Class A1: </a:t>
            </a:r>
            <a:r>
              <a:rPr kumimoji="1" lang="en-US" altLang="ja-JP" dirty="0" smtClean="0">
                <a:latin typeface="Symbol" panose="05050102010706020507" pitchFamily="18" charset="2"/>
              </a:rPr>
              <a:t>D</a:t>
            </a:r>
            <a:r>
              <a:rPr kumimoji="1" lang="en-US" altLang="ja-JP" dirty="0" smtClean="0"/>
              <a:t>T</a:t>
            </a:r>
            <a:r>
              <a:rPr kumimoji="1" lang="en-US" altLang="ja-JP" baseline="-25000" dirty="0" smtClean="0"/>
              <a:t>IB</a:t>
            </a:r>
            <a:r>
              <a:rPr kumimoji="1" lang="en-US" altLang="ja-JP" dirty="0" smtClean="0"/>
              <a:t>/</a:t>
            </a:r>
            <a:r>
              <a:rPr kumimoji="1" lang="en-US" altLang="ja-JP" dirty="0" smtClean="0">
                <a:latin typeface="Symbol" panose="05050102010706020507" pitchFamily="18" charset="2"/>
              </a:rPr>
              <a:t>D</a:t>
            </a:r>
            <a:r>
              <a:rPr kumimoji="1" lang="en-US" altLang="ja-JP" dirty="0" smtClean="0"/>
              <a:t>R</a:t>
            </a:r>
            <a:r>
              <a:rPr lang="en-US" altLang="ja-JP" baseline="-25000" dirty="0"/>
              <a:t>IB</a:t>
            </a:r>
            <a:r>
              <a:rPr kumimoji="1" lang="en-US" altLang="ja-JP" dirty="0" smtClean="0"/>
              <a:t> = 0.3/0 dB, respectively.</a:t>
            </a:r>
          </a:p>
          <a:p>
            <a:pPr lvl="1"/>
            <a:r>
              <a:rPr lang="en-US" altLang="ja-JP" dirty="0" smtClean="0"/>
              <a:t>Class A2: </a:t>
            </a:r>
            <a:r>
              <a:rPr lang="en-US" altLang="ja-JP" b="1" u="sng" dirty="0" smtClean="0">
                <a:solidFill>
                  <a:srgbClr val="FF0000"/>
                </a:solidFill>
              </a:rPr>
              <a:t>NONE</a:t>
            </a:r>
            <a:r>
              <a:rPr kumimoji="1" lang="en-US" altLang="ja-JP" dirty="0" smtClean="0"/>
              <a:t>.</a:t>
            </a:r>
          </a:p>
          <a:p>
            <a:pPr lvl="1"/>
            <a:r>
              <a:rPr kumimoji="1" lang="en-US" altLang="ja-JP" dirty="0" smtClean="0"/>
              <a:t>Class A3:</a:t>
            </a:r>
            <a:r>
              <a:rPr lang="en-US" altLang="ja-JP" dirty="0">
                <a:latin typeface="Symbol" panose="05050102010706020507" pitchFamily="18" charset="2"/>
              </a:rPr>
              <a:t> D</a:t>
            </a:r>
            <a:r>
              <a:rPr lang="en-US" altLang="ja-JP" dirty="0"/>
              <a:t>T</a:t>
            </a:r>
            <a:r>
              <a:rPr lang="en-US" altLang="ja-JP" baseline="-25000" dirty="0"/>
              <a:t>IB</a:t>
            </a:r>
            <a:r>
              <a:rPr lang="en-US" altLang="ja-JP" dirty="0"/>
              <a:t>/</a:t>
            </a:r>
            <a:r>
              <a:rPr lang="en-US" altLang="ja-JP" dirty="0">
                <a:latin typeface="Symbol" panose="05050102010706020507" pitchFamily="18" charset="2"/>
              </a:rPr>
              <a:t>D</a:t>
            </a:r>
            <a:r>
              <a:rPr lang="en-US" altLang="ja-JP" dirty="0"/>
              <a:t>R</a:t>
            </a:r>
            <a:r>
              <a:rPr lang="en-US" altLang="ja-JP" baseline="-25000" dirty="0" smtClean="0"/>
              <a:t>IB</a:t>
            </a:r>
            <a:r>
              <a:rPr lang="en-US" altLang="ja-JP" dirty="0"/>
              <a:t> = </a:t>
            </a:r>
            <a:r>
              <a:rPr lang="en-US" altLang="ja-JP" dirty="0" smtClean="0"/>
              <a:t>0.5/0 </a:t>
            </a:r>
            <a:r>
              <a:rPr lang="en-US" altLang="ja-JP" dirty="0"/>
              <a:t>dB, respectively</a:t>
            </a:r>
            <a:endParaRPr kumimoji="1" lang="en-US" altLang="ja-JP" dirty="0" smtClean="0"/>
          </a:p>
          <a:p>
            <a:pPr lvl="1"/>
            <a:r>
              <a:rPr lang="en-US" altLang="ja-JP" dirty="0" smtClean="0"/>
              <a:t>Class A4: NONE.</a:t>
            </a:r>
          </a:p>
          <a:p>
            <a:pPr lvl="1"/>
            <a:r>
              <a:rPr kumimoji="1" lang="en-US" altLang="ja-JP" dirty="0" smtClean="0"/>
              <a:t>Class A5:</a:t>
            </a:r>
            <a:r>
              <a:rPr lang="en-US" altLang="ja-JP" dirty="0">
                <a:latin typeface="Symbol" panose="05050102010706020507" pitchFamily="18" charset="2"/>
              </a:rPr>
              <a:t> D</a:t>
            </a:r>
            <a:r>
              <a:rPr lang="en-US" altLang="ja-JP" dirty="0"/>
              <a:t>T</a:t>
            </a:r>
            <a:r>
              <a:rPr lang="en-US" altLang="ja-JP" baseline="-25000" dirty="0"/>
              <a:t>IB</a:t>
            </a:r>
            <a:r>
              <a:rPr lang="en-US" altLang="ja-JP" dirty="0"/>
              <a:t>/</a:t>
            </a:r>
            <a:r>
              <a:rPr lang="en-US" altLang="ja-JP" dirty="0">
                <a:latin typeface="Symbol" panose="05050102010706020507" pitchFamily="18" charset="2"/>
              </a:rPr>
              <a:t>D</a:t>
            </a:r>
            <a:r>
              <a:rPr lang="en-US" altLang="ja-JP" dirty="0"/>
              <a:t>R</a:t>
            </a:r>
            <a:r>
              <a:rPr lang="en-US" altLang="ja-JP" baseline="-25000" dirty="0" smtClean="0"/>
              <a:t>IB</a:t>
            </a:r>
            <a:r>
              <a:rPr lang="en-US" altLang="ja-JP" dirty="0"/>
              <a:t> = </a:t>
            </a:r>
            <a:r>
              <a:rPr lang="en-US" altLang="ja-JP" dirty="0" smtClean="0"/>
              <a:t>0.3 (0.5)/0 </a:t>
            </a:r>
            <a:r>
              <a:rPr lang="en-US" altLang="ja-JP" dirty="0"/>
              <a:t>dB, </a:t>
            </a:r>
            <a:r>
              <a:rPr lang="en-US" altLang="ja-JP" dirty="0" smtClean="0"/>
              <a:t>respectively.</a:t>
            </a:r>
            <a:endParaRPr kumimoji="1" lang="en-US" altLang="ja-JP" dirty="0" smtClean="0"/>
          </a:p>
          <a:p>
            <a:r>
              <a:rPr kumimoji="1" lang="en-US" altLang="ja-JP" dirty="0" smtClean="0"/>
              <a:t>Lack of framework for Class A2 leads one of reasons for huge RAN4 workload. </a:t>
            </a:r>
            <a:endParaRPr kumimoji="1"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7378617" y="136931"/>
            <a:ext cx="1540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 dirty="0" smtClean="0"/>
              <a:t>R4-</a:t>
            </a:r>
            <a:r>
              <a:rPr lang="en-US" altLang="ja-JP" sz="2400" b="1" dirty="0" smtClean="0"/>
              <a:t>150249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7324033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Review of CA_1A-28A work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1600200"/>
            <a:ext cx="8496944" cy="4525963"/>
          </a:xfrm>
        </p:spPr>
        <p:txBody>
          <a:bodyPr/>
          <a:lstStyle/>
          <a:p>
            <a:r>
              <a:rPr kumimoji="1" lang="en-US" altLang="ja-JP" dirty="0" smtClean="0"/>
              <a:t>One of typical Class A2 combinations is CA_1A-28A.</a:t>
            </a:r>
          </a:p>
          <a:p>
            <a:r>
              <a:rPr lang="en-US" altLang="ja-JP" dirty="0" smtClean="0"/>
              <a:t>When we take a look back of this WI, one can understand that RAN4 had done HTF discussion for </a:t>
            </a:r>
            <a:r>
              <a:rPr lang="en-US" altLang="ja-JP" b="1" u="sng" dirty="0" smtClean="0">
                <a:solidFill>
                  <a:srgbClr val="FF0000"/>
                </a:solidFill>
              </a:rPr>
              <a:t>one year</a:t>
            </a:r>
            <a:r>
              <a:rPr lang="en-US" altLang="ja-JP" dirty="0" smtClean="0"/>
              <a:t> (= </a:t>
            </a:r>
            <a:r>
              <a:rPr lang="en-US" altLang="ja-JP" b="1" u="sng" dirty="0" smtClean="0">
                <a:solidFill>
                  <a:srgbClr val="FF0000"/>
                </a:solidFill>
              </a:rPr>
              <a:t>six RAN4 meetings</a:t>
            </a:r>
            <a:r>
              <a:rPr lang="en-US" altLang="ja-JP" dirty="0" smtClean="0"/>
              <a:t>)!</a:t>
            </a:r>
            <a:endParaRPr kumimoji="1" lang="ja-JP" altLang="en-US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622804"/>
              </p:ext>
            </p:extLst>
          </p:nvPr>
        </p:nvGraphicFramePr>
        <p:xfrm>
          <a:off x="683568" y="4424412"/>
          <a:ext cx="7706352" cy="1859280"/>
        </p:xfrm>
        <a:graphic>
          <a:graphicData uri="http://schemas.openxmlformats.org/drawingml/2006/table">
            <a:tbl>
              <a:tblPr firstRow="1" bandRow="1"/>
              <a:tblGrid>
                <a:gridCol w="1666656"/>
                <a:gridCol w="1006616"/>
                <a:gridCol w="1006616"/>
                <a:gridCol w="1006616"/>
                <a:gridCol w="1006616"/>
                <a:gridCol w="1006616"/>
                <a:gridCol w="1006616"/>
              </a:tblGrid>
              <a:tr h="240839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600" b="0" dirty="0" smtClean="0"/>
                        <a:t>Calendar</a:t>
                      </a:r>
                      <a:r>
                        <a:rPr kumimoji="1" lang="en-US" altLang="ja-JP" sz="1600" b="0" baseline="0" dirty="0" smtClean="0"/>
                        <a:t> Year</a:t>
                      </a:r>
                      <a:endParaRPr kumimoji="1" lang="ja-JP" altLang="en-US" sz="1600" b="0" dirty="0"/>
                    </a:p>
                  </a:txBody>
                  <a:tcPr marL="72000" marR="72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600" b="1" dirty="0" smtClean="0">
                          <a:solidFill>
                            <a:schemeClr val="bg1"/>
                          </a:solidFill>
                        </a:rPr>
                        <a:t>2013 4Q</a:t>
                      </a:r>
                      <a:endParaRPr kumimoji="1" lang="ja-JP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72000" marR="72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600" b="1" dirty="0" smtClean="0">
                          <a:solidFill>
                            <a:schemeClr val="bg1"/>
                          </a:solidFill>
                        </a:rPr>
                        <a:t>2014 1Q</a:t>
                      </a:r>
                      <a:endParaRPr kumimoji="1" lang="ja-JP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72000" marR="72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600" b="1" dirty="0" smtClean="0">
                          <a:solidFill>
                            <a:schemeClr val="bg1"/>
                          </a:solidFill>
                        </a:rPr>
                        <a:t>2014</a:t>
                      </a:r>
                      <a:r>
                        <a:rPr kumimoji="1" lang="en-US" altLang="ja-JP" sz="1600" b="1" baseline="0" dirty="0" smtClean="0">
                          <a:solidFill>
                            <a:schemeClr val="bg1"/>
                          </a:solidFill>
                        </a:rPr>
                        <a:t> 2Q</a:t>
                      </a:r>
                      <a:endParaRPr kumimoji="1" lang="ja-JP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72000" marR="72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600" b="1" dirty="0" smtClean="0">
                          <a:solidFill>
                            <a:schemeClr val="bg1"/>
                          </a:solidFill>
                        </a:rPr>
                        <a:t>2014 3Q</a:t>
                      </a:r>
                      <a:endParaRPr kumimoji="1" lang="ja-JP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72000" marR="72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 smtClean="0">
                          <a:solidFill>
                            <a:schemeClr val="bg1"/>
                          </a:solidFill>
                        </a:rPr>
                        <a:t>2014 4Q</a:t>
                      </a:r>
                      <a:endParaRPr kumimoji="1" lang="ja-JP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72000" marR="72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 smtClean="0">
                          <a:solidFill>
                            <a:schemeClr val="bg1"/>
                          </a:solidFill>
                        </a:rPr>
                        <a:t>2015</a:t>
                      </a:r>
                      <a:r>
                        <a:rPr kumimoji="1" lang="ja-JP" alt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kumimoji="1" lang="en-US" altLang="ja-JP" sz="1600" b="1" dirty="0" smtClean="0">
                          <a:solidFill>
                            <a:schemeClr val="bg1"/>
                          </a:solidFill>
                        </a:rPr>
                        <a:t>1Q</a:t>
                      </a:r>
                      <a:endParaRPr kumimoji="1" lang="ja-JP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72000" marR="72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600936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kumimoji="1" lang="en-US" altLang="ja-JP" sz="2400" b="0" dirty="0" smtClean="0"/>
                        <a:t>CA_1A-28A</a:t>
                      </a: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endParaRPr kumimoji="1" lang="en-US" altLang="ja-JP" sz="1600" b="0" dirty="0" smtClean="0"/>
                    </a:p>
                    <a:p>
                      <a:endParaRPr kumimoji="1" lang="en-US" altLang="ja-JP" sz="1600" b="0" dirty="0" smtClean="0"/>
                    </a:p>
                    <a:p>
                      <a:endParaRPr kumimoji="1" lang="ja-JP" alt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endParaRPr kumimoji="1" lang="ja-JP" alt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endParaRPr kumimoji="1" lang="ja-JP" alt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endParaRPr kumimoji="1" lang="ja-JP" alt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91149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/>
                        <a:t>RAN4</a:t>
                      </a:r>
                      <a:r>
                        <a:rPr kumimoji="1" lang="ja-JP" altLang="en-US" sz="2000" b="0" baseline="0" dirty="0" smtClean="0"/>
                        <a:t> </a:t>
                      </a:r>
                      <a:r>
                        <a:rPr kumimoji="1" lang="en-US" altLang="ja-JP" sz="2000" b="0" baseline="0" dirty="0" smtClean="0"/>
                        <a:t>Meeting</a:t>
                      </a:r>
                      <a:endParaRPr kumimoji="1" lang="en-US" altLang="ja-JP" sz="2000" b="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正方形/長方形 4"/>
          <p:cNvSpPr/>
          <p:nvPr/>
        </p:nvSpPr>
        <p:spPr>
          <a:xfrm>
            <a:off x="3470669" y="5621229"/>
            <a:ext cx="6976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1600" dirty="0" smtClean="0">
                <a:solidFill>
                  <a:srgbClr val="000000"/>
                </a:solidFill>
                <a:latin typeface="HG創英角ｺﾞｼｯｸUB"/>
                <a:ea typeface="HG創英角ｺﾞｼｯｸUB"/>
              </a:rPr>
              <a:t>★</a:t>
            </a:r>
            <a:endParaRPr lang="en-US" altLang="ja-JP" sz="1600" dirty="0" smtClean="0">
              <a:solidFill>
                <a:srgbClr val="000000"/>
              </a:solidFill>
              <a:latin typeface="HG創英角ｺﾞｼｯｸUB"/>
              <a:ea typeface="HG創英角ｺﾞｼｯｸUB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en-US" altLang="ja-JP" sz="1600" dirty="0">
                <a:solidFill>
                  <a:srgbClr val="000000"/>
                </a:solidFill>
                <a:latin typeface="HG創英角ｺﾞｼｯｸUB"/>
                <a:ea typeface="HG創英角ｺﾞｼｯｸUB"/>
              </a:rPr>
              <a:t>R4#70</a:t>
            </a:r>
          </a:p>
        </p:txBody>
      </p:sp>
      <p:sp>
        <p:nvSpPr>
          <p:cNvPr id="6" name="正方形/長方形 5"/>
          <p:cNvSpPr/>
          <p:nvPr/>
        </p:nvSpPr>
        <p:spPr>
          <a:xfrm>
            <a:off x="5622004" y="5617240"/>
            <a:ext cx="6976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1600" dirty="0" smtClean="0">
                <a:solidFill>
                  <a:srgbClr val="000000"/>
                </a:solidFill>
                <a:latin typeface="HG創英角ｺﾞｼｯｸUB"/>
                <a:ea typeface="HG創英角ｺﾞｼｯｸUB"/>
              </a:rPr>
              <a:t>★</a:t>
            </a:r>
            <a:endParaRPr lang="en-US" altLang="ja-JP" sz="1600" dirty="0" smtClean="0">
              <a:solidFill>
                <a:srgbClr val="000000"/>
              </a:solidFill>
              <a:latin typeface="HG創英角ｺﾞｼｯｸUB"/>
              <a:ea typeface="HG創英角ｺﾞｼｯｸUB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en-US" altLang="ja-JP" sz="1600" dirty="0" smtClean="0">
                <a:solidFill>
                  <a:srgbClr val="000000"/>
                </a:solidFill>
                <a:latin typeface="HG創英角ｺﾞｼｯｸUB"/>
                <a:ea typeface="HG創英角ｺﾞｼｯｸUB"/>
              </a:rPr>
              <a:t>R4#72</a:t>
            </a:r>
            <a:endParaRPr lang="en-US" altLang="ja-JP" sz="1600" dirty="0">
              <a:solidFill>
                <a:srgbClr val="000000"/>
              </a:solidFill>
              <a:latin typeface="HG創英角ｺﾞｼｯｸUB"/>
              <a:ea typeface="HG創英角ｺﾞｼｯｸUB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6292529" y="5617240"/>
            <a:ext cx="1210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1600" dirty="0" smtClean="0">
                <a:solidFill>
                  <a:srgbClr val="000000"/>
                </a:solidFill>
                <a:latin typeface="HG創英角ｺﾞｼｯｸUB"/>
                <a:ea typeface="HG創英角ｺﾞｼｯｸUB"/>
              </a:rPr>
              <a:t>★　　★</a:t>
            </a:r>
            <a:endParaRPr lang="en-US" altLang="ja-JP" sz="1600" dirty="0" smtClean="0">
              <a:solidFill>
                <a:srgbClr val="000000"/>
              </a:solidFill>
              <a:latin typeface="HG創英角ｺﾞｼｯｸUB"/>
              <a:ea typeface="HG創英角ｺﾞｼｯｸUB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en-US" altLang="ja-JP" sz="1600" dirty="0" err="1" smtClean="0">
                <a:solidFill>
                  <a:srgbClr val="000000"/>
                </a:solidFill>
                <a:latin typeface="HG創英角ｺﾞｼｯｸUB"/>
                <a:ea typeface="HG創英角ｺﾞｼｯｸUB"/>
              </a:rPr>
              <a:t>bis</a:t>
            </a:r>
            <a:r>
              <a:rPr lang="ja-JP" altLang="en-US" sz="1600" dirty="0" smtClean="0">
                <a:solidFill>
                  <a:srgbClr val="000000"/>
                </a:solidFill>
                <a:latin typeface="HG創英角ｺﾞｼｯｸUB"/>
                <a:ea typeface="HG創英角ｺﾞｼｯｸUB"/>
              </a:rPr>
              <a:t>　</a:t>
            </a:r>
            <a:r>
              <a:rPr lang="en-US" altLang="ja-JP" sz="1600" dirty="0" smtClean="0">
                <a:solidFill>
                  <a:srgbClr val="000000"/>
                </a:solidFill>
                <a:latin typeface="HG創英角ｺﾞｼｯｸUB"/>
                <a:ea typeface="HG創英角ｺﾞｼｯｸUB"/>
              </a:rPr>
              <a:t>R4#73</a:t>
            </a:r>
            <a:endParaRPr lang="en-US" altLang="ja-JP" sz="1600" dirty="0">
              <a:solidFill>
                <a:srgbClr val="000000"/>
              </a:solidFill>
              <a:latin typeface="HG創英角ｺﾞｼｯｸUB"/>
              <a:ea typeface="HG創英角ｺﾞｼｯｸUB"/>
            </a:endParaRPr>
          </a:p>
        </p:txBody>
      </p:sp>
      <p:sp>
        <p:nvSpPr>
          <p:cNvPr id="8" name="ホームベース 7"/>
          <p:cNvSpPr/>
          <p:nvPr/>
        </p:nvSpPr>
        <p:spPr>
          <a:xfrm>
            <a:off x="3366299" y="4884460"/>
            <a:ext cx="3994376" cy="576064"/>
          </a:xfrm>
          <a:prstGeom prst="homePlate">
            <a:avLst>
              <a:gd name="adj" fmla="val 5455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i="1" dirty="0" smtClean="0"/>
              <a:t>How long have we discussed?</a:t>
            </a:r>
          </a:p>
          <a:p>
            <a:pPr algn="ctr"/>
            <a:r>
              <a:rPr lang="en-US" altLang="ja-JP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 </a:t>
            </a:r>
            <a:r>
              <a:rPr lang="en-US" altLang="ja-JP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One Year</a:t>
            </a:r>
            <a:r>
              <a:rPr lang="ja-JP" alt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ja-JP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</a:t>
            </a:r>
            <a:r>
              <a:rPr lang="ja-JP" alt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ja-JP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Six RAN4 meetings!</a:t>
            </a:r>
            <a:endParaRPr kumimoji="1" lang="ja-JP" altLang="en-US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4348313" y="5621229"/>
            <a:ext cx="1210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1600" dirty="0" smtClean="0">
                <a:solidFill>
                  <a:srgbClr val="000000"/>
                </a:solidFill>
                <a:latin typeface="HG創英角ｺﾞｼｯｸUB"/>
                <a:ea typeface="HG創英角ｺﾞｼｯｸUB"/>
              </a:rPr>
              <a:t>★　　★</a:t>
            </a:r>
            <a:endParaRPr lang="en-US" altLang="ja-JP" sz="1600" dirty="0" smtClean="0">
              <a:solidFill>
                <a:srgbClr val="000000"/>
              </a:solidFill>
              <a:latin typeface="HG創英角ｺﾞｼｯｸUB"/>
              <a:ea typeface="HG創英角ｺﾞｼｯｸUB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en-US" altLang="ja-JP" sz="1600" dirty="0" err="1" smtClean="0">
                <a:solidFill>
                  <a:srgbClr val="000000"/>
                </a:solidFill>
                <a:latin typeface="HG創英角ｺﾞｼｯｸUB"/>
                <a:ea typeface="HG創英角ｺﾞｼｯｸUB"/>
              </a:rPr>
              <a:t>bis</a:t>
            </a:r>
            <a:r>
              <a:rPr lang="ja-JP" altLang="en-US" sz="1600" dirty="0" smtClean="0">
                <a:solidFill>
                  <a:srgbClr val="000000"/>
                </a:solidFill>
                <a:latin typeface="HG創英角ｺﾞｼｯｸUB"/>
                <a:ea typeface="HG創英角ｺﾞｼｯｸUB"/>
              </a:rPr>
              <a:t>　</a:t>
            </a:r>
            <a:r>
              <a:rPr lang="en-US" altLang="ja-JP" sz="1600" dirty="0" smtClean="0">
                <a:solidFill>
                  <a:srgbClr val="000000"/>
                </a:solidFill>
                <a:latin typeface="HG創英角ｺﾞｼｯｸUB"/>
                <a:ea typeface="HG創英角ｺﾞｼｯｸUB"/>
              </a:rPr>
              <a:t>R4#71</a:t>
            </a:r>
            <a:endParaRPr lang="en-US" altLang="ja-JP" sz="1600" dirty="0">
              <a:solidFill>
                <a:srgbClr val="000000"/>
              </a:solidFill>
              <a:latin typeface="HG創英角ｺﾞｼｯｸUB"/>
              <a:ea typeface="HG創英角ｺﾞｼｯｸUB"/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7372649" y="5619937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1600" dirty="0" smtClean="0">
                <a:solidFill>
                  <a:srgbClr val="000000"/>
                </a:solidFill>
                <a:latin typeface="HG創英角ｺﾞｼｯｸUB"/>
                <a:ea typeface="HG創英角ｺﾞｼｯｸUB"/>
              </a:rPr>
              <a:t>★　★</a:t>
            </a:r>
            <a:endParaRPr lang="en-US" altLang="ja-JP" sz="1600" dirty="0" smtClean="0">
              <a:solidFill>
                <a:srgbClr val="000000"/>
              </a:solidFill>
              <a:latin typeface="HG創英角ｺﾞｼｯｸUB"/>
              <a:ea typeface="HG創英角ｺﾞｼｯｸUB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en-US" altLang="ja-JP" sz="1600" dirty="0" smtClean="0">
                <a:solidFill>
                  <a:srgbClr val="000000"/>
                </a:solidFill>
                <a:latin typeface="HG創英角ｺﾞｼｯｸUB"/>
                <a:ea typeface="HG創英角ｺﾞｼｯｸUB"/>
              </a:rPr>
              <a:t>AH</a:t>
            </a:r>
            <a:r>
              <a:rPr lang="ja-JP" altLang="en-US" sz="1600" dirty="0" smtClean="0">
                <a:solidFill>
                  <a:srgbClr val="000000"/>
                </a:solidFill>
                <a:latin typeface="HG創英角ｺﾞｼｯｸUB"/>
                <a:ea typeface="HG創英角ｺﾞｼｯｸUB"/>
              </a:rPr>
              <a:t> </a:t>
            </a:r>
            <a:r>
              <a:rPr lang="en-US" altLang="ja-JP" sz="1600" dirty="0" smtClean="0">
                <a:solidFill>
                  <a:srgbClr val="000000"/>
                </a:solidFill>
                <a:latin typeface="HG創英角ｺﾞｼｯｸUB"/>
                <a:ea typeface="HG創英角ｺﾞｼｯｸUB"/>
              </a:rPr>
              <a:t>R4#74</a:t>
            </a:r>
            <a:endParaRPr lang="en-US" altLang="ja-JP" sz="1600" dirty="0">
              <a:solidFill>
                <a:srgbClr val="000000"/>
              </a:solidFill>
              <a:latin typeface="HG創英角ｺﾞｼｯｸUB"/>
              <a:ea typeface="HG創英角ｺﾞｼｯｸUB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683568" y="6309320"/>
            <a:ext cx="76944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b="1" u="sng" dirty="0" smtClean="0"/>
              <a:t>Figure 1: How long have we discussed CA_1A-28A</a:t>
            </a:r>
            <a:endParaRPr lang="ja-JP" altLang="en-US" b="1" u="sng" dirty="0"/>
          </a:p>
        </p:txBody>
      </p:sp>
      <p:sp>
        <p:nvSpPr>
          <p:cNvPr id="14" name="正方形/長方形 13"/>
          <p:cNvSpPr/>
          <p:nvPr/>
        </p:nvSpPr>
        <p:spPr>
          <a:xfrm>
            <a:off x="7378617" y="136931"/>
            <a:ext cx="1540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 dirty="0" smtClean="0"/>
              <a:t>R4-</a:t>
            </a:r>
            <a:r>
              <a:rPr lang="en-US" altLang="ja-JP" sz="2400" b="1" dirty="0" smtClean="0"/>
              <a:t>150249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9618458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Detail Review </a:t>
            </a:r>
            <a:r>
              <a:rPr lang="en-US" altLang="ja-JP" dirty="0"/>
              <a:t>of CA_1A-28A work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1600200"/>
            <a:ext cx="8568952" cy="4525963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n"/>
            </a:pPr>
            <a:r>
              <a:rPr kumimoji="1" lang="en-US" altLang="ja-JP" b="1" i="1" u="sng" dirty="0" smtClean="0">
                <a:solidFill>
                  <a:srgbClr val="0000FF"/>
                </a:solidFill>
              </a:rPr>
              <a:t>R4#70</a:t>
            </a:r>
            <a:r>
              <a:rPr kumimoji="1" lang="en-US" altLang="ja-JP" dirty="0" smtClean="0"/>
              <a:t>: HTF inclusion proposed but NOT agreed. </a:t>
            </a:r>
          </a:p>
          <a:p>
            <a:pPr>
              <a:buFont typeface="Wingdings" panose="05000000000000000000" pitchFamily="2" charset="2"/>
              <a:buChar char="n"/>
            </a:pPr>
            <a:r>
              <a:rPr lang="en-US" altLang="ja-JP" b="1" i="1" u="sng" dirty="0" smtClean="0">
                <a:solidFill>
                  <a:srgbClr val="FF0000"/>
                </a:solidFill>
              </a:rPr>
              <a:t>R4#70-bis</a:t>
            </a:r>
            <a:r>
              <a:rPr lang="en-US" altLang="ja-JP" dirty="0" smtClean="0"/>
              <a:t>: Proposal w/o HTF was made.  HTF inclusion between DUP and PA were also proposed.</a:t>
            </a:r>
          </a:p>
          <a:p>
            <a:pPr>
              <a:buFont typeface="Wingdings" panose="05000000000000000000" pitchFamily="2" charset="2"/>
              <a:buChar char="n"/>
            </a:pPr>
            <a:r>
              <a:rPr kumimoji="1" lang="en-US" altLang="ja-JP" b="1" i="1" u="sng" dirty="0" smtClean="0">
                <a:solidFill>
                  <a:srgbClr val="0000FF"/>
                </a:solidFill>
              </a:rPr>
              <a:t>R4#71</a:t>
            </a:r>
            <a:r>
              <a:rPr kumimoji="1" lang="en-US" altLang="ja-JP" dirty="0" smtClean="0"/>
              <a:t>: HTF inclusion discussed.  </a:t>
            </a:r>
            <a:r>
              <a:rPr lang="en-US" altLang="ja-JP" dirty="0" smtClean="0"/>
              <a:t>Another </a:t>
            </a:r>
            <a:r>
              <a:rPr lang="en-US" altLang="ja-JP" dirty="0"/>
              <a:t>big impact </a:t>
            </a:r>
            <a:r>
              <a:rPr lang="en-US" altLang="ja-JP" dirty="0" smtClean="0"/>
              <a:t>was B28 utilization in EU.</a:t>
            </a:r>
            <a:endParaRPr kumimoji="1" lang="en-US" altLang="ja-JP" dirty="0" smtClean="0"/>
          </a:p>
          <a:p>
            <a:pPr>
              <a:buFont typeface="Wingdings" panose="05000000000000000000" pitchFamily="2" charset="2"/>
              <a:buChar char="n"/>
            </a:pPr>
            <a:r>
              <a:rPr lang="en-US" altLang="ja-JP" b="1" i="1" u="sng" dirty="0" smtClean="0">
                <a:solidFill>
                  <a:srgbClr val="0000FF"/>
                </a:solidFill>
              </a:rPr>
              <a:t>R4#72</a:t>
            </a:r>
            <a:r>
              <a:rPr lang="en-US" altLang="ja-JP" dirty="0" smtClean="0"/>
              <a:t>: HTF inclusion discussed.  Tighter values for </a:t>
            </a:r>
            <a:r>
              <a:rPr lang="en-US" altLang="ja-JP" dirty="0">
                <a:latin typeface="Symbol" panose="05050102010706020507" pitchFamily="18" charset="2"/>
              </a:rPr>
              <a:t>D</a:t>
            </a:r>
            <a:r>
              <a:rPr lang="en-US" altLang="ja-JP" dirty="0"/>
              <a:t>T</a:t>
            </a:r>
            <a:r>
              <a:rPr lang="en-US" altLang="ja-JP" baseline="-25000" dirty="0"/>
              <a:t>IB</a:t>
            </a:r>
            <a:r>
              <a:rPr lang="en-US" altLang="ja-JP" dirty="0"/>
              <a:t>/</a:t>
            </a:r>
            <a:r>
              <a:rPr lang="en-US" altLang="ja-JP" dirty="0">
                <a:latin typeface="Symbol" panose="05050102010706020507" pitchFamily="18" charset="2"/>
              </a:rPr>
              <a:t>D</a:t>
            </a:r>
            <a:r>
              <a:rPr lang="en-US" altLang="ja-JP" dirty="0"/>
              <a:t>R</a:t>
            </a:r>
            <a:r>
              <a:rPr lang="en-US" altLang="ja-JP" baseline="-25000" dirty="0" smtClean="0"/>
              <a:t>IB</a:t>
            </a:r>
            <a:r>
              <a:rPr lang="en-US" altLang="ja-JP" dirty="0" smtClean="0"/>
              <a:t> (=0.3/0.2 dB) were agreed.</a:t>
            </a:r>
          </a:p>
          <a:p>
            <a:pPr>
              <a:buFont typeface="Wingdings" panose="05000000000000000000" pitchFamily="2" charset="2"/>
              <a:buChar char="n"/>
            </a:pPr>
            <a:r>
              <a:rPr kumimoji="1" lang="en-US" altLang="ja-JP" b="1" i="1" u="sng" dirty="0" smtClean="0">
                <a:solidFill>
                  <a:srgbClr val="FF0000"/>
                </a:solidFill>
              </a:rPr>
              <a:t>R4#72-bis</a:t>
            </a:r>
            <a:r>
              <a:rPr kumimoji="1" lang="en-US" altLang="ja-JP" dirty="0" smtClean="0"/>
              <a:t>: HTF inclusion still discussed.</a:t>
            </a:r>
          </a:p>
          <a:p>
            <a:pPr>
              <a:buFont typeface="Wingdings" panose="05000000000000000000" pitchFamily="2" charset="2"/>
              <a:buChar char="n"/>
            </a:pPr>
            <a:r>
              <a:rPr lang="en-US" altLang="ja-JP" b="1" i="1" u="sng" dirty="0" smtClean="0">
                <a:solidFill>
                  <a:srgbClr val="0000FF"/>
                </a:solidFill>
              </a:rPr>
              <a:t>R4#73</a:t>
            </a:r>
            <a:r>
              <a:rPr lang="en-US" altLang="ja-JP" dirty="0" smtClean="0"/>
              <a:t>: HTF inclusion still discussed and agreed.</a:t>
            </a:r>
            <a:endParaRPr kumimoji="1"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7378617" y="136931"/>
            <a:ext cx="1540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 dirty="0" smtClean="0"/>
              <a:t>R4-</a:t>
            </a:r>
            <a:r>
              <a:rPr lang="en-US" altLang="ja-JP" sz="2400" b="1" dirty="0" smtClean="0"/>
              <a:t>150249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0813040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Outcome of CA_1A-28A discussion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 fontScale="85000" lnSpcReduction="10000"/>
          </a:bodyPr>
          <a:lstStyle/>
          <a:p>
            <a:r>
              <a:rPr kumimoji="1" lang="en-US" altLang="ja-JP" dirty="0" smtClean="0"/>
              <a:t>It would be agreeable that </a:t>
            </a:r>
            <a:r>
              <a:rPr lang="en-US" altLang="ja-JP" dirty="0">
                <a:latin typeface="Symbol" panose="05050102010706020507" pitchFamily="18" charset="2"/>
              </a:rPr>
              <a:t>D</a:t>
            </a:r>
            <a:r>
              <a:rPr lang="en-US" altLang="ja-JP" dirty="0"/>
              <a:t>T</a:t>
            </a:r>
            <a:r>
              <a:rPr lang="en-US" altLang="ja-JP" baseline="-25000" dirty="0"/>
              <a:t>IB</a:t>
            </a:r>
            <a:r>
              <a:rPr lang="en-US" altLang="ja-JP" dirty="0"/>
              <a:t>/</a:t>
            </a:r>
            <a:r>
              <a:rPr lang="en-US" altLang="ja-JP" dirty="0">
                <a:latin typeface="Symbol" panose="05050102010706020507" pitchFamily="18" charset="2"/>
              </a:rPr>
              <a:t>D</a:t>
            </a:r>
            <a:r>
              <a:rPr lang="en-US" altLang="ja-JP" dirty="0"/>
              <a:t>R</a:t>
            </a:r>
            <a:r>
              <a:rPr lang="en-US" altLang="ja-JP" baseline="-25000" dirty="0" smtClean="0"/>
              <a:t>IB</a:t>
            </a:r>
            <a:r>
              <a:rPr kumimoji="1" lang="en-US" altLang="ja-JP" dirty="0" smtClean="0"/>
              <a:t> of HTF should be 0.3/0.2 dB, respectively.</a:t>
            </a:r>
          </a:p>
          <a:p>
            <a:r>
              <a:rPr lang="en-US" altLang="ja-JP" dirty="0" smtClean="0"/>
              <a:t>It is also agreeable that HTF insertion between DUP and PA should be avoided.</a:t>
            </a:r>
            <a:r>
              <a:rPr kumimoji="1" lang="en-US" altLang="ja-JP" dirty="0" smtClean="0"/>
              <a:t> </a:t>
            </a:r>
          </a:p>
          <a:p>
            <a:r>
              <a:rPr lang="en-US" altLang="ja-JP" dirty="0" smtClean="0"/>
              <a:t>Some operators consider multiple type of UE implementations should be allowed in RAN4 specifications but some operators NOT.  And most of vendors don’t prefer multiple type of UE implementation.</a:t>
            </a:r>
          </a:p>
          <a:p>
            <a:r>
              <a:rPr lang="en-US" altLang="ja-JP" dirty="0" smtClean="0"/>
              <a:t>Unclear future never provides conclusion.  The safest approach was chosen after all despite of long discussion.</a:t>
            </a:r>
            <a:endParaRPr kumimoji="1" lang="en-US" altLang="ja-JP" dirty="0" smtClean="0"/>
          </a:p>
          <a:p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467544" y="3212976"/>
            <a:ext cx="8424936" cy="2808312"/>
          </a:xfrm>
          <a:prstGeom prst="rect">
            <a:avLst/>
          </a:prstGeom>
          <a:noFill/>
          <a:ln w="508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1051166" y="6165304"/>
            <a:ext cx="79256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b="1" i="1" u="sng" dirty="0" smtClean="0">
                <a:solidFill>
                  <a:srgbClr val="0000FF"/>
                </a:solidFill>
                <a:sym typeface="Wingdings" panose="05000000000000000000" pitchFamily="2" charset="2"/>
              </a:rPr>
              <a:t> Same discussion might be repeated in the future!</a:t>
            </a:r>
            <a:endParaRPr lang="ja-JP" altLang="en-US" sz="2800" b="1" i="1" u="sng" dirty="0">
              <a:solidFill>
                <a:srgbClr val="0000FF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7378617" y="136931"/>
            <a:ext cx="1540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 dirty="0" smtClean="0"/>
              <a:t>R4-</a:t>
            </a:r>
            <a:r>
              <a:rPr lang="en-US" altLang="ja-JP" sz="2400" b="1" dirty="0" smtClean="0"/>
              <a:t>150249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890020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Proposals/Conclusions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85000" lnSpcReduction="10000"/>
          </a:bodyPr>
          <a:lstStyle/>
          <a:p>
            <a:pPr>
              <a:buFont typeface="Wingdings" panose="05000000000000000000" pitchFamily="2" charset="2"/>
              <a:buChar char="n"/>
            </a:pPr>
            <a:r>
              <a:rPr kumimoji="1" lang="en-US" altLang="ja-JP" b="1" i="1" u="sng" dirty="0" smtClean="0"/>
              <a:t>Proposal 1</a:t>
            </a:r>
            <a:r>
              <a:rPr kumimoji="1" lang="en-US" altLang="ja-JP" dirty="0" smtClean="0"/>
              <a:t>: If HTF inclusion is agreed, values </a:t>
            </a:r>
            <a:r>
              <a:rPr lang="en-US" altLang="ja-JP" dirty="0" smtClean="0"/>
              <a:t>for </a:t>
            </a:r>
            <a:r>
              <a:rPr lang="en-US" altLang="ja-JP" b="1" u="sng" dirty="0" smtClean="0">
                <a:solidFill>
                  <a:srgbClr val="0000FF"/>
                </a:solidFill>
                <a:latin typeface="Symbol" panose="05050102010706020507" pitchFamily="18" charset="2"/>
              </a:rPr>
              <a:t>D</a:t>
            </a:r>
            <a:r>
              <a:rPr lang="en-US" altLang="ja-JP" b="1" u="sng" dirty="0" smtClean="0">
                <a:solidFill>
                  <a:srgbClr val="0000FF"/>
                </a:solidFill>
              </a:rPr>
              <a:t>T</a:t>
            </a:r>
            <a:r>
              <a:rPr lang="en-US" altLang="ja-JP" b="1" u="sng" baseline="-25000" dirty="0" smtClean="0">
                <a:solidFill>
                  <a:srgbClr val="0000FF"/>
                </a:solidFill>
              </a:rPr>
              <a:t>IB</a:t>
            </a:r>
            <a:r>
              <a:rPr lang="en-US" altLang="ja-JP" b="1" u="sng" dirty="0" smtClean="0">
                <a:solidFill>
                  <a:srgbClr val="0000FF"/>
                </a:solidFill>
              </a:rPr>
              <a:t>/</a:t>
            </a:r>
            <a:r>
              <a:rPr lang="en-US" altLang="ja-JP" b="1" u="sng" dirty="0" smtClean="0">
                <a:solidFill>
                  <a:srgbClr val="0000FF"/>
                </a:solidFill>
                <a:latin typeface="Symbol" panose="05050102010706020507" pitchFamily="18" charset="2"/>
              </a:rPr>
              <a:t>D</a:t>
            </a:r>
            <a:r>
              <a:rPr lang="en-US" altLang="ja-JP" b="1" u="sng" dirty="0" smtClean="0">
                <a:solidFill>
                  <a:srgbClr val="0000FF"/>
                </a:solidFill>
              </a:rPr>
              <a:t>R</a:t>
            </a:r>
            <a:r>
              <a:rPr lang="en-US" altLang="ja-JP" b="1" u="sng" baseline="-25000" dirty="0" smtClean="0">
                <a:solidFill>
                  <a:srgbClr val="0000FF"/>
                </a:solidFill>
              </a:rPr>
              <a:t>IB</a:t>
            </a:r>
            <a:r>
              <a:rPr kumimoji="1" lang="en-US" altLang="ja-JP" b="1" u="sng" dirty="0" smtClean="0">
                <a:solidFill>
                  <a:srgbClr val="0000FF"/>
                </a:solidFill>
              </a:rPr>
              <a:t> of Class A2 shall </a:t>
            </a:r>
            <a:r>
              <a:rPr kumimoji="1" lang="en-US" altLang="ja-JP" b="1" u="sng" dirty="0" smtClean="0">
                <a:solidFill>
                  <a:srgbClr val="0000FF"/>
                </a:solidFill>
              </a:rPr>
              <a:t>be </a:t>
            </a:r>
            <a:r>
              <a:rPr kumimoji="1" lang="en-US" altLang="ja-JP" b="1" u="sng" dirty="0" smtClean="0">
                <a:solidFill>
                  <a:srgbClr val="0000FF"/>
                </a:solidFill>
              </a:rPr>
              <a:t>0.6/0.2 </a:t>
            </a:r>
            <a:r>
              <a:rPr kumimoji="1" lang="en-US" altLang="ja-JP" b="1" u="sng" dirty="0" smtClean="0">
                <a:solidFill>
                  <a:srgbClr val="0000FF"/>
                </a:solidFill>
              </a:rPr>
              <a:t>dB</a:t>
            </a:r>
            <a:r>
              <a:rPr kumimoji="1" lang="en-US" altLang="ja-JP" dirty="0" smtClean="0"/>
              <a:t>, respectively.</a:t>
            </a:r>
          </a:p>
          <a:p>
            <a:pPr>
              <a:buFont typeface="Wingdings" panose="05000000000000000000" pitchFamily="2" charset="2"/>
              <a:buChar char="n"/>
            </a:pPr>
            <a:r>
              <a:rPr lang="en-US" altLang="ja-JP" b="1" i="1" u="sng" dirty="0" smtClean="0"/>
              <a:t>Proposal 2</a:t>
            </a:r>
            <a:r>
              <a:rPr lang="en-US" altLang="ja-JP" dirty="0" smtClean="0"/>
              <a:t>: </a:t>
            </a:r>
            <a:r>
              <a:rPr kumimoji="1" lang="en-US" altLang="ja-JP" dirty="0" smtClean="0"/>
              <a:t>If HTF inclusion is agreed, it shall be after DUP (NOT between DUP and PA</a:t>
            </a:r>
            <a:r>
              <a:rPr kumimoji="1" lang="en-US" altLang="ja-JP" dirty="0" smtClean="0"/>
              <a:t>).  </a:t>
            </a:r>
            <a:r>
              <a:rPr kumimoji="1" lang="en-US" altLang="ja-JP" b="1" u="sng" dirty="0" smtClean="0">
                <a:solidFill>
                  <a:srgbClr val="0000FF"/>
                </a:solidFill>
              </a:rPr>
              <a:t>However, if linearity is improved in the future, changing assumption in this  proposal 2 can be off course discussed</a:t>
            </a:r>
            <a:r>
              <a:rPr kumimoji="1" lang="en-US" altLang="ja-JP" dirty="0" smtClean="0"/>
              <a:t>.</a:t>
            </a:r>
            <a:endParaRPr kumimoji="1" lang="en-US" altLang="ja-JP" dirty="0" smtClean="0"/>
          </a:p>
          <a:p>
            <a:pPr>
              <a:buFont typeface="Wingdings" panose="05000000000000000000" pitchFamily="2" charset="2"/>
              <a:buChar char="n"/>
            </a:pPr>
            <a:r>
              <a:rPr lang="en-US" altLang="ja-JP" b="1" i="1" u="sng" dirty="0" smtClean="0"/>
              <a:t>Proposal 3</a:t>
            </a:r>
            <a:r>
              <a:rPr lang="en-US" altLang="ja-JP" dirty="0" smtClean="0"/>
              <a:t>: Discussion on HTF inclusion should be for a maximum of six month (three RAN4 meetings).  When no consensus,  the safest approach shall be taken (= inclusion of HTF shall be agreed). </a:t>
            </a:r>
          </a:p>
          <a:p>
            <a:pPr>
              <a:buFont typeface="Wingdings" panose="05000000000000000000" pitchFamily="2" charset="2"/>
              <a:buChar char="n"/>
            </a:pPr>
            <a:r>
              <a:rPr lang="en-US" altLang="ja-JP" b="1" i="1" u="sng" dirty="0" smtClean="0"/>
              <a:t>Proposal 4</a:t>
            </a:r>
            <a:r>
              <a:rPr lang="en-US" altLang="ja-JP" dirty="0" smtClean="0"/>
              <a:t>: </a:t>
            </a:r>
            <a:r>
              <a:rPr lang="en-US" altLang="ja-JP" dirty="0" smtClean="0"/>
              <a:t>L</a:t>
            </a:r>
            <a:r>
              <a:rPr lang="en-US" altLang="ja-JP" dirty="0" smtClean="0"/>
              <a:t>onger than 6 months discussion should be approved if everyone in RAN4 agrees.</a:t>
            </a:r>
            <a:endParaRPr kumimoji="1"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7378617" y="136931"/>
            <a:ext cx="1540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 dirty="0" smtClean="0"/>
              <a:t>R4-</a:t>
            </a:r>
            <a:r>
              <a:rPr lang="en-US" altLang="ja-JP" sz="2400" b="1" dirty="0" smtClean="0"/>
              <a:t>150249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6572591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線矢印コネクタ 46"/>
          <p:cNvCxnSpPr/>
          <p:nvPr/>
        </p:nvCxnSpPr>
        <p:spPr>
          <a:xfrm>
            <a:off x="3563888" y="2786913"/>
            <a:ext cx="448444" cy="1352994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矢印コネクタ 37"/>
          <p:cNvCxnSpPr/>
          <p:nvPr/>
        </p:nvCxnSpPr>
        <p:spPr>
          <a:xfrm flipV="1">
            <a:off x="6588225" y="2656076"/>
            <a:ext cx="144015" cy="1464372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矢印コネクタ 30"/>
          <p:cNvCxnSpPr/>
          <p:nvPr/>
        </p:nvCxnSpPr>
        <p:spPr>
          <a:xfrm>
            <a:off x="4139952" y="4190610"/>
            <a:ext cx="2448273" cy="36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Example on Class A2 Framework</a:t>
            </a:r>
            <a:endParaRPr kumimoji="1" lang="ja-JP" altLang="en-US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0275602"/>
              </p:ext>
            </p:extLst>
          </p:nvPr>
        </p:nvGraphicFramePr>
        <p:xfrm>
          <a:off x="251520" y="1772816"/>
          <a:ext cx="8702127" cy="4104456"/>
        </p:xfrm>
        <a:graphic>
          <a:graphicData uri="http://schemas.openxmlformats.org/drawingml/2006/table">
            <a:tbl>
              <a:tblPr firstRow="1" bandRow="1"/>
              <a:tblGrid>
                <a:gridCol w="1815551"/>
                <a:gridCol w="1721644"/>
                <a:gridCol w="1721644"/>
                <a:gridCol w="1721644"/>
                <a:gridCol w="1721644"/>
              </a:tblGrid>
              <a:tr h="240839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600" b="0" dirty="0" smtClean="0"/>
                        <a:t>Calendar</a:t>
                      </a:r>
                      <a:r>
                        <a:rPr kumimoji="1" lang="en-US" altLang="ja-JP" sz="1600" b="0" baseline="0" dirty="0" smtClean="0"/>
                        <a:t> Year</a:t>
                      </a:r>
                      <a:endParaRPr kumimoji="1" lang="ja-JP" altLang="en-US" sz="1600" b="0" dirty="0"/>
                    </a:p>
                  </a:txBody>
                  <a:tcPr marL="72000" marR="72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600" b="1" dirty="0" smtClean="0">
                          <a:solidFill>
                            <a:schemeClr val="bg1"/>
                          </a:solidFill>
                        </a:rPr>
                        <a:t>20xx</a:t>
                      </a:r>
                      <a:r>
                        <a:rPr kumimoji="1" lang="en-US" altLang="ja-JP" sz="1600" b="1" baseline="0" dirty="0" smtClean="0">
                          <a:solidFill>
                            <a:schemeClr val="bg1"/>
                          </a:solidFill>
                        </a:rPr>
                        <a:t> 1Q</a:t>
                      </a:r>
                      <a:endParaRPr kumimoji="1" lang="ja-JP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72000" marR="72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600" b="1" dirty="0" smtClean="0">
                          <a:solidFill>
                            <a:schemeClr val="bg1"/>
                          </a:solidFill>
                        </a:rPr>
                        <a:t>20xx</a:t>
                      </a:r>
                      <a:r>
                        <a:rPr kumimoji="1" lang="en-US" altLang="ja-JP" sz="1600" b="1" baseline="0" dirty="0" smtClean="0">
                          <a:solidFill>
                            <a:schemeClr val="bg1"/>
                          </a:solidFill>
                        </a:rPr>
                        <a:t> 2Q</a:t>
                      </a:r>
                      <a:endParaRPr kumimoji="1" lang="ja-JP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72000" marR="72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600" b="1" dirty="0" smtClean="0">
                          <a:solidFill>
                            <a:schemeClr val="bg1"/>
                          </a:solidFill>
                        </a:rPr>
                        <a:t>20xx</a:t>
                      </a:r>
                      <a:r>
                        <a:rPr kumimoji="1" lang="en-US" altLang="ja-JP" sz="1600" b="1" baseline="0" dirty="0" smtClean="0">
                          <a:solidFill>
                            <a:schemeClr val="bg1"/>
                          </a:solidFill>
                        </a:rPr>
                        <a:t> 3Q</a:t>
                      </a:r>
                      <a:endParaRPr kumimoji="1" lang="ja-JP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72000" marR="72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600" b="1" dirty="0" smtClean="0">
                          <a:solidFill>
                            <a:schemeClr val="bg1"/>
                          </a:solidFill>
                        </a:rPr>
                        <a:t>20xx</a:t>
                      </a:r>
                      <a:r>
                        <a:rPr kumimoji="1" lang="en-US" altLang="ja-JP" sz="1600" b="1" baseline="0" dirty="0" smtClean="0">
                          <a:solidFill>
                            <a:schemeClr val="bg1"/>
                          </a:solidFill>
                        </a:rPr>
                        <a:t> 4Q</a:t>
                      </a:r>
                      <a:endParaRPr kumimoji="1" lang="ja-JP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72000" marR="72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1248896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/>
                        <a:t>RAN</a:t>
                      </a:r>
                      <a:r>
                        <a:rPr kumimoji="1" lang="ja-JP" altLang="en-US" sz="2000" b="0" baseline="0" dirty="0" smtClean="0"/>
                        <a:t> </a:t>
                      </a:r>
                      <a:r>
                        <a:rPr kumimoji="1" lang="en-US" altLang="ja-JP" sz="2000" b="0" baseline="0" dirty="0" smtClean="0"/>
                        <a:t>Meeting</a:t>
                      </a:r>
                      <a:endParaRPr kumimoji="1" lang="en-US" altLang="ja-JP" sz="2000" b="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2028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/>
                        <a:t>RAN4 Meeting</a:t>
                      </a:r>
                      <a:endParaRPr kumimoji="1" lang="en-US" altLang="ja-JP" sz="2000" b="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正方形/長方形 4"/>
          <p:cNvSpPr/>
          <p:nvPr/>
        </p:nvSpPr>
        <p:spPr>
          <a:xfrm>
            <a:off x="3059832" y="1988840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4400" dirty="0" smtClean="0">
                <a:solidFill>
                  <a:srgbClr val="0000FF"/>
                </a:solidFill>
                <a:latin typeface="HG創英角ｺﾞｼｯｸUB"/>
                <a:ea typeface="HG創英角ｺﾞｼｯｸUB"/>
              </a:rPr>
              <a:t>★</a:t>
            </a:r>
            <a:endParaRPr lang="en-US" altLang="ja-JP" sz="4400" dirty="0" smtClean="0">
              <a:solidFill>
                <a:srgbClr val="0000FF"/>
              </a:solidFill>
              <a:latin typeface="HG創英角ｺﾞｼｯｸUB"/>
              <a:ea typeface="HG創英角ｺﾞｼｯｸUB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584225" y="5939988"/>
            <a:ext cx="76944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b="1" u="sng" dirty="0" smtClean="0"/>
              <a:t>Figure </a:t>
            </a:r>
            <a:r>
              <a:rPr lang="en-US" altLang="ja-JP" b="1" u="sng" dirty="0" smtClean="0"/>
              <a:t>2: Framework Example</a:t>
            </a:r>
            <a:endParaRPr lang="ja-JP" altLang="en-US" b="1" u="sng" dirty="0"/>
          </a:p>
        </p:txBody>
      </p:sp>
      <p:sp>
        <p:nvSpPr>
          <p:cNvPr id="12" name="正方形/長方形 11"/>
          <p:cNvSpPr/>
          <p:nvPr/>
        </p:nvSpPr>
        <p:spPr>
          <a:xfrm>
            <a:off x="1962676" y="2276872"/>
            <a:ext cx="13131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sz="1600" dirty="0" smtClean="0">
                <a:solidFill>
                  <a:srgbClr val="0000FF"/>
                </a:solidFill>
                <a:latin typeface="HG創英角ｺﾞｼｯｸUB"/>
                <a:ea typeface="HG創英角ｺﾞｼｯｸUB"/>
              </a:rPr>
              <a:t>WI Approval</a:t>
            </a:r>
          </a:p>
          <a:p>
            <a:pPr algn="ctr"/>
            <a:r>
              <a:rPr lang="en-US" altLang="ja-JP" sz="1600" dirty="0" smtClean="0">
                <a:solidFill>
                  <a:srgbClr val="0000FF"/>
                </a:solidFill>
                <a:latin typeface="HG創英角ｺﾞｼｯｸUB"/>
                <a:ea typeface="HG創英角ｺﾞｼｯｸUB"/>
              </a:rPr>
              <a:t>@ RAN#M</a:t>
            </a:r>
            <a:endParaRPr lang="ja-JP" altLang="en-US" sz="1600" dirty="0">
              <a:solidFill>
                <a:srgbClr val="0000FF"/>
              </a:solidFill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6404525" y="1988840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4400" dirty="0" smtClean="0">
                <a:solidFill>
                  <a:srgbClr val="0000FF"/>
                </a:solidFill>
                <a:latin typeface="HG創英角ｺﾞｼｯｸUB"/>
                <a:ea typeface="HG創英角ｺﾞｼｯｸUB"/>
              </a:rPr>
              <a:t>★</a:t>
            </a:r>
            <a:endParaRPr lang="en-US" altLang="ja-JP" sz="4400" dirty="0" smtClean="0">
              <a:solidFill>
                <a:srgbClr val="0000FF"/>
              </a:solidFill>
              <a:latin typeface="HG創英角ｺﾞｼｯｸUB"/>
              <a:ea typeface="HG創英角ｺﾞｼｯｸUB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6860381" y="2762344"/>
            <a:ext cx="1333698" cy="492443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>
            <a:spAutoFit/>
          </a:bodyPr>
          <a:lstStyle/>
          <a:p>
            <a:r>
              <a:rPr lang="en-US" altLang="ja-JP" sz="1600" dirty="0" smtClean="0">
                <a:solidFill>
                  <a:srgbClr val="0000FF"/>
                </a:solidFill>
                <a:latin typeface="HG創英角ｺﾞｼｯｸUB"/>
                <a:ea typeface="HG創英角ｺﾞｼｯｸUB"/>
              </a:rPr>
              <a:t>  WI Closure</a:t>
            </a:r>
          </a:p>
          <a:p>
            <a:r>
              <a:rPr lang="en-US" altLang="ja-JP" sz="1600" dirty="0" smtClean="0">
                <a:solidFill>
                  <a:srgbClr val="0000FF"/>
                </a:solidFill>
                <a:latin typeface="HG創英角ｺﾞｼｯｸUB"/>
                <a:ea typeface="HG創英角ｺﾞｼｯｸUB"/>
              </a:rPr>
              <a:t>@ RAN#M+2/M+3</a:t>
            </a:r>
            <a:endParaRPr lang="ja-JP" altLang="en-US" sz="1600" dirty="0">
              <a:solidFill>
                <a:srgbClr val="0000FF"/>
              </a:solidFill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8204725" y="1988840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4400" dirty="0" smtClean="0">
                <a:solidFill>
                  <a:srgbClr val="0000FF"/>
                </a:solidFill>
                <a:latin typeface="HG創英角ｺﾞｼｯｸUB"/>
                <a:ea typeface="HG創英角ｺﾞｼｯｸUB"/>
              </a:rPr>
              <a:t>★</a:t>
            </a:r>
            <a:endParaRPr lang="en-US" altLang="ja-JP" sz="4400" dirty="0" smtClean="0">
              <a:solidFill>
                <a:srgbClr val="0000FF"/>
              </a:solidFill>
              <a:latin typeface="HG創英角ｺﾞｼｯｸUB"/>
              <a:ea typeface="HG創英角ｺﾞｼｯｸUB"/>
            </a:endParaRPr>
          </a:p>
        </p:txBody>
      </p:sp>
      <p:sp>
        <p:nvSpPr>
          <p:cNvPr id="16" name="山形 15"/>
          <p:cNvSpPr/>
          <p:nvPr/>
        </p:nvSpPr>
        <p:spPr>
          <a:xfrm>
            <a:off x="3635896" y="2185700"/>
            <a:ext cx="2840637" cy="470376"/>
          </a:xfrm>
          <a:prstGeom prst="chevron">
            <a:avLst>
              <a:gd name="adj" fmla="val 90500"/>
            </a:avLst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8" name="山形 17"/>
          <p:cNvSpPr/>
          <p:nvPr/>
        </p:nvSpPr>
        <p:spPr>
          <a:xfrm>
            <a:off x="6973664" y="2185816"/>
            <a:ext cx="1330445" cy="470376"/>
          </a:xfrm>
          <a:prstGeom prst="chevron">
            <a:avLst>
              <a:gd name="adj" fmla="val 90500"/>
            </a:avLst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3897159" y="3717032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4400" dirty="0" smtClean="0">
                <a:solidFill>
                  <a:srgbClr val="FF0000"/>
                </a:solidFill>
                <a:latin typeface="HG創英角ｺﾞｼｯｸUB"/>
                <a:ea typeface="HG創英角ｺﾞｼｯｸUB"/>
              </a:rPr>
              <a:t>★</a:t>
            </a:r>
            <a:endParaRPr lang="en-US" altLang="ja-JP" sz="4400" dirty="0" smtClean="0">
              <a:solidFill>
                <a:srgbClr val="FF0000"/>
              </a:solidFill>
              <a:latin typeface="HG創英角ｺﾞｼｯｸUB"/>
              <a:ea typeface="HG創英角ｺﾞｼｯｸUB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4615165" y="3717032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4400" dirty="0" smtClean="0">
                <a:solidFill>
                  <a:srgbClr val="FF0000"/>
                </a:solidFill>
                <a:latin typeface="HG創英角ｺﾞｼｯｸUB"/>
                <a:ea typeface="HG創英角ｺﾞｼｯｸUB"/>
              </a:rPr>
              <a:t>★</a:t>
            </a:r>
            <a:endParaRPr lang="en-US" altLang="ja-JP" sz="4400" dirty="0" smtClean="0">
              <a:solidFill>
                <a:srgbClr val="FF0000"/>
              </a:solidFill>
              <a:latin typeface="HG創英角ｺﾞｼｯｸUB"/>
              <a:ea typeface="HG創英角ｺﾞｼｯｸUB"/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5724128" y="3717032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4400" dirty="0" smtClean="0">
                <a:solidFill>
                  <a:srgbClr val="FF0000"/>
                </a:solidFill>
                <a:latin typeface="HG創英角ｺﾞｼｯｸUB"/>
                <a:ea typeface="HG創英角ｺﾞｼｯｸUB"/>
              </a:rPr>
              <a:t>★</a:t>
            </a:r>
            <a:endParaRPr lang="en-US" altLang="ja-JP" sz="4400" dirty="0" smtClean="0">
              <a:solidFill>
                <a:srgbClr val="FF0000"/>
              </a:solidFill>
              <a:latin typeface="HG創英角ｺﾞｼｯｸUB"/>
              <a:ea typeface="HG創英角ｺﾞｼｯｸUB"/>
            </a:endParaRPr>
          </a:p>
        </p:txBody>
      </p:sp>
      <p:sp>
        <p:nvSpPr>
          <p:cNvPr id="22" name="四角形吹き出し 21"/>
          <p:cNvSpPr/>
          <p:nvPr/>
        </p:nvSpPr>
        <p:spPr>
          <a:xfrm>
            <a:off x="1907704" y="4077072"/>
            <a:ext cx="1917447" cy="1080120"/>
          </a:xfrm>
          <a:prstGeom prst="wedgeRectCallout">
            <a:avLst>
              <a:gd name="adj1" fmla="val 63123"/>
              <a:gd name="adj2" fmla="val -39169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HTF discussion shall be started as soon as WI approval.</a:t>
            </a:r>
          </a:p>
          <a:p>
            <a:pPr algn="ctr"/>
            <a:r>
              <a:rPr lang="en-US" altLang="ja-JP" sz="1600" dirty="0" smtClean="0">
                <a:solidFill>
                  <a:schemeClr val="tx1"/>
                </a:solidFill>
                <a:sym typeface="Wingdings" panose="05000000000000000000" pitchFamily="2" charset="2"/>
              </a:rPr>
              <a:t> Count starts here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23" name="角丸四角形 22"/>
          <p:cNvSpPr/>
          <p:nvPr/>
        </p:nvSpPr>
        <p:spPr>
          <a:xfrm>
            <a:off x="4012332" y="3793340"/>
            <a:ext cx="2464201" cy="693134"/>
          </a:xfrm>
          <a:prstGeom prst="roundRect">
            <a:avLst/>
          </a:prstGeom>
          <a:noFill/>
          <a:ln w="317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四角形吹き出し 23"/>
          <p:cNvSpPr/>
          <p:nvPr/>
        </p:nvSpPr>
        <p:spPr>
          <a:xfrm>
            <a:off x="4355976" y="4653136"/>
            <a:ext cx="2327582" cy="1080120"/>
          </a:xfrm>
          <a:prstGeom prst="wedgeRectCallout">
            <a:avLst>
              <a:gd name="adj1" fmla="val 24113"/>
              <a:gd name="adj2" fmla="val -7719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Conclusion on HTF insertion shall be made.  </a:t>
            </a:r>
            <a:r>
              <a:rPr lang="en-US" altLang="ja-JP" sz="1600" b="1" u="sng" dirty="0">
                <a:solidFill>
                  <a:srgbClr val="FF0000"/>
                </a:solidFill>
              </a:rPr>
              <a:t>N</a:t>
            </a:r>
            <a:r>
              <a:rPr kumimoji="1" lang="en-US" altLang="ja-JP" sz="1600" b="1" u="sng" dirty="0" smtClean="0">
                <a:solidFill>
                  <a:srgbClr val="FF0000"/>
                </a:solidFill>
              </a:rPr>
              <a:t>o agreement means HTF insertion is necessary. </a:t>
            </a:r>
            <a:endParaRPr kumimoji="1" lang="ja-JP" altLang="en-US" sz="1600" b="1" u="sng" dirty="0">
              <a:solidFill>
                <a:srgbClr val="FF0000"/>
              </a:solidFill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3699773" y="3450486"/>
            <a:ext cx="8002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 smtClean="0">
                <a:solidFill>
                  <a:srgbClr val="FF0000"/>
                </a:solidFill>
                <a:latin typeface="HG創英角ｺﾞｼｯｸUB"/>
                <a:ea typeface="HG創英角ｺﾞｼｯｸUB"/>
              </a:rPr>
              <a:t>RAN4#N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26" name="正方形/長方形 25"/>
          <p:cNvSpPr/>
          <p:nvPr/>
        </p:nvSpPr>
        <p:spPr>
          <a:xfrm>
            <a:off x="4572000" y="3429000"/>
            <a:ext cx="12105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 smtClean="0">
                <a:solidFill>
                  <a:srgbClr val="FF0000"/>
                </a:solidFill>
                <a:latin typeface="HG創英角ｺﾞｼｯｸUB"/>
                <a:ea typeface="HG創英角ｺﾞｼｯｸUB"/>
              </a:rPr>
              <a:t>RAN4#N-bis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27" name="正方形/長方形 26"/>
          <p:cNvSpPr/>
          <p:nvPr/>
        </p:nvSpPr>
        <p:spPr>
          <a:xfrm>
            <a:off x="6025708" y="3429000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 smtClean="0">
                <a:solidFill>
                  <a:srgbClr val="FF0000"/>
                </a:solidFill>
                <a:latin typeface="HG創英角ｺﾞｼｯｸUB"/>
                <a:ea typeface="HG創英角ｺﾞｼｯｸUB"/>
              </a:rPr>
              <a:t>RAN4#N+1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28" name="正方形/長方形 27"/>
          <p:cNvSpPr/>
          <p:nvPr/>
        </p:nvSpPr>
        <p:spPr>
          <a:xfrm>
            <a:off x="7380312" y="3717032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4400" dirty="0" smtClean="0">
                <a:solidFill>
                  <a:srgbClr val="FF0000"/>
                </a:solidFill>
                <a:latin typeface="HG創英角ｺﾞｼｯｸUB"/>
                <a:ea typeface="HG創英角ｺﾞｼｯｸUB"/>
              </a:rPr>
              <a:t>★</a:t>
            </a:r>
            <a:endParaRPr lang="en-US" altLang="ja-JP" sz="4400" dirty="0" smtClean="0">
              <a:solidFill>
                <a:srgbClr val="FF0000"/>
              </a:solidFill>
              <a:latin typeface="HG創英角ｺﾞｼｯｸUB"/>
              <a:ea typeface="HG創英角ｺﾞｼｯｸUB"/>
            </a:endParaRPr>
          </a:p>
        </p:txBody>
      </p:sp>
      <p:sp>
        <p:nvSpPr>
          <p:cNvPr id="29" name="四角形吹き出し 28"/>
          <p:cNvSpPr/>
          <p:nvPr/>
        </p:nvSpPr>
        <p:spPr>
          <a:xfrm>
            <a:off x="6861834" y="4653136"/>
            <a:ext cx="2174662" cy="792088"/>
          </a:xfrm>
          <a:prstGeom prst="wedgeRectCallout">
            <a:avLst>
              <a:gd name="adj1" fmla="val -7104"/>
              <a:gd name="adj2" fmla="val -84192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Any other discussion if needed (ex. MSD requirements and so on).</a:t>
            </a:r>
            <a:endParaRPr kumimoji="1" lang="ja-JP" altLang="en-US" sz="1600" b="1" u="sng" dirty="0">
              <a:solidFill>
                <a:srgbClr val="FF0000"/>
              </a:solidFill>
            </a:endParaRPr>
          </a:p>
        </p:txBody>
      </p:sp>
      <p:cxnSp>
        <p:nvCxnSpPr>
          <p:cNvPr id="34" name="直線矢印コネクタ 33"/>
          <p:cNvCxnSpPr/>
          <p:nvPr/>
        </p:nvCxnSpPr>
        <p:spPr>
          <a:xfrm>
            <a:off x="6732240" y="4190610"/>
            <a:ext cx="720080" cy="36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矢印コネクタ 42"/>
          <p:cNvCxnSpPr/>
          <p:nvPr/>
        </p:nvCxnSpPr>
        <p:spPr>
          <a:xfrm flipV="1">
            <a:off x="8415203" y="2705070"/>
            <a:ext cx="144015" cy="1464372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線矢印コネクタ 44"/>
          <p:cNvCxnSpPr/>
          <p:nvPr/>
        </p:nvCxnSpPr>
        <p:spPr>
          <a:xfrm>
            <a:off x="7949165" y="4195688"/>
            <a:ext cx="439259" cy="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正方形/長方形 50"/>
          <p:cNvSpPr/>
          <p:nvPr/>
        </p:nvSpPr>
        <p:spPr>
          <a:xfrm>
            <a:off x="7378617" y="136931"/>
            <a:ext cx="1540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 dirty="0" smtClean="0"/>
              <a:t>R4-</a:t>
            </a:r>
            <a:r>
              <a:rPr lang="en-US" altLang="ja-JP" sz="2400" b="1" dirty="0" smtClean="0"/>
              <a:t>150249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0159215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623</Words>
  <Application>Microsoft Office PowerPoint</Application>
  <PresentationFormat>画面に合わせる (4:3)</PresentationFormat>
  <Paragraphs>100</Paragraphs>
  <Slides>8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9" baseType="lpstr">
      <vt:lpstr>Office ​​テーマ</vt:lpstr>
      <vt:lpstr>PowerPoint プレゼンテーション</vt:lpstr>
      <vt:lpstr>Summary</vt:lpstr>
      <vt:lpstr>Background</vt:lpstr>
      <vt:lpstr>Review of CA_1A-28A work</vt:lpstr>
      <vt:lpstr>Detail Review of CA_1A-28A work</vt:lpstr>
      <vt:lpstr>Outcome of CA_1A-28A discussion</vt:lpstr>
      <vt:lpstr>Proposals/Conclusions</vt:lpstr>
      <vt:lpstr>Example on Class A2 Framework</vt:lpstr>
    </vt:vector>
  </TitlesOfParts>
  <Company>KDDI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OM</dc:creator>
  <cp:lastModifiedBy>OM</cp:lastModifiedBy>
  <cp:revision>23</cp:revision>
  <dcterms:created xsi:type="dcterms:W3CDTF">2015-01-05T09:38:53Z</dcterms:created>
  <dcterms:modified xsi:type="dcterms:W3CDTF">2015-01-30T07:19:56Z</dcterms:modified>
</cp:coreProperties>
</file>