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50" d="100"/>
          <a:sy n="150" d="100"/>
        </p:scale>
        <p:origin x="-1296" y="14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806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9493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504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19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5169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3824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9343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4366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6648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290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676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A2124-F8CA-42E9-8FA2-D43E5F1D8635}" type="datetimeFigureOut">
              <a:rPr kumimoji="1" lang="ja-JP" altLang="en-US" smtClean="0"/>
              <a:t>2014/11/22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232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b="1" dirty="0"/>
              <a:t>WF on harmonic filter handling on CA_3A-42A and CA_3A-42C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724128" y="18864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dirty="0"/>
              <a:t>R4-147285</a:t>
            </a:r>
            <a:endParaRPr lang="en-US" altLang="ja-JP" dirty="0" smtClean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4925" y="44450"/>
            <a:ext cx="553452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GB" altLang="ja-JP" sz="2400" dirty="0">
                <a:cs typeface="Arial" pitchFamily="34" charset="0"/>
              </a:rPr>
              <a:t>3GPP TSG-RAN WG4 Meeting #</a:t>
            </a:r>
            <a:r>
              <a:rPr lang="en-GB" altLang="ja-JP" sz="2400" dirty="0" smtClean="0">
                <a:cs typeface="Arial" pitchFamily="34" charset="0"/>
              </a:rPr>
              <a:t>73</a:t>
            </a:r>
            <a:endParaRPr lang="en-GB" altLang="ja-JP" sz="2400" dirty="0">
              <a:cs typeface="Arial" pitchFamily="34" charset="0"/>
            </a:endParaRPr>
          </a:p>
          <a:p>
            <a:pPr eaLnBrk="1" hangingPunct="1"/>
            <a:r>
              <a:rPr lang="en-GB" altLang="ja-JP" sz="2400" dirty="0" smtClean="0"/>
              <a:t>San Francisco, 17</a:t>
            </a:r>
            <a:r>
              <a:rPr lang="en-GB" altLang="ja-JP" sz="2400" baseline="30000" dirty="0" smtClean="0"/>
              <a:t>th</a:t>
            </a:r>
            <a:r>
              <a:rPr lang="en-GB" altLang="ja-JP" sz="2400" dirty="0" smtClean="0"/>
              <a:t> </a:t>
            </a:r>
            <a:r>
              <a:rPr lang="en-GB" altLang="ja-JP" sz="2400" dirty="0"/>
              <a:t>to </a:t>
            </a:r>
            <a:r>
              <a:rPr lang="en-GB" altLang="ja-JP" sz="2400" dirty="0" smtClean="0"/>
              <a:t>21</a:t>
            </a:r>
            <a:r>
              <a:rPr lang="en-GB" altLang="ja-JP" sz="2400" baseline="30000" dirty="0" smtClean="0"/>
              <a:t>th</a:t>
            </a:r>
            <a:r>
              <a:rPr lang="en-GB" altLang="ja-JP" sz="2400" dirty="0"/>
              <a:t>, </a:t>
            </a:r>
            <a:r>
              <a:rPr lang="en-GB" altLang="ja-JP" sz="2400" dirty="0" smtClean="0"/>
              <a:t>November </a:t>
            </a:r>
            <a:r>
              <a:rPr lang="en-GB" altLang="ja-JP" sz="2400" dirty="0"/>
              <a:t>2014</a:t>
            </a:r>
            <a:endParaRPr lang="ja-JP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22194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052736"/>
            <a:ext cx="9001000" cy="5616624"/>
          </a:xfrm>
        </p:spPr>
        <p:txBody>
          <a:bodyPr>
            <a:noAutofit/>
          </a:bodyPr>
          <a:lstStyle/>
          <a:p>
            <a:pPr lvl="0">
              <a:spcAft>
                <a:spcPts val="900"/>
              </a:spcAft>
              <a:buFont typeface="Wingdings"/>
              <a:buChar char=""/>
            </a:pPr>
            <a:r>
              <a:rPr lang="en-US" altLang="ja-JP" sz="2800" dirty="0" smtClean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Mainly the following aspects were discussed in the AH meeting (R4-148024).</a:t>
            </a:r>
          </a:p>
          <a:p>
            <a:pPr lvl="0">
              <a:spcAft>
                <a:spcPts val="900"/>
              </a:spcAft>
              <a:buFont typeface="Wingdings"/>
              <a:buChar char=""/>
            </a:pPr>
            <a:r>
              <a:rPr lang="en-US" altLang="ja-JP" sz="2800" dirty="0" smtClean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The trade-off </a:t>
            </a:r>
          </a:p>
          <a:p>
            <a:pPr lvl="1">
              <a:spcAft>
                <a:spcPts val="900"/>
              </a:spcAft>
              <a:buFont typeface="Wingdings"/>
              <a:buChar char=""/>
            </a:pPr>
            <a:r>
              <a:rPr lang="en-US" altLang="ja-JP" sz="24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Between MSD values for B42 and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DT</a:t>
            </a:r>
            <a:r>
              <a:rPr lang="en-US" altLang="ja-JP" sz="2400" baseline="-25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IB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and </a:t>
            </a:r>
            <a:r>
              <a:rPr lang="en-US" altLang="ja-JP" sz="24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DR</a:t>
            </a:r>
            <a:r>
              <a:rPr lang="en-US" altLang="ja-JP" sz="2400" baseline="-25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IB</a:t>
            </a:r>
            <a:r>
              <a:rPr lang="en-US" altLang="ja-JP" sz="24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for B3</a:t>
            </a:r>
          </a:p>
          <a:p>
            <a:pPr lvl="2">
              <a:spcAft>
                <a:spcPts val="900"/>
              </a:spcAft>
              <a:buFont typeface="Wingdings"/>
              <a:buChar char=""/>
            </a:pP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Smaller MSD becomes, larger the DT</a:t>
            </a:r>
            <a:r>
              <a:rPr lang="en-US" altLang="ja-JP" sz="2000" baseline="-25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IB</a:t>
            </a: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and DR</a:t>
            </a:r>
            <a:r>
              <a:rPr lang="en-US" altLang="ja-JP" sz="2000" baseline="-25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IB </a:t>
            </a:r>
            <a:r>
              <a:rPr lang="en-US" altLang="ja-JP" sz="2000" baseline="-25000" dirty="0" smtClean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000" dirty="0" smtClean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become</a:t>
            </a:r>
          </a:p>
          <a:p>
            <a:pPr lvl="3">
              <a:spcAft>
                <a:spcPts val="900"/>
              </a:spcAft>
              <a:buFont typeface="Wingdings"/>
              <a:buChar char=""/>
            </a:pPr>
            <a:r>
              <a:rPr lang="en-US" altLang="ja-JP" sz="16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Smaller MSD becomes, larger </a:t>
            </a:r>
            <a:r>
              <a:rPr lang="en-US" altLang="ja-JP" sz="1600" b="1" dirty="0" smtClean="0">
                <a:solidFill>
                  <a:srgbClr val="0000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both</a:t>
            </a:r>
            <a:r>
              <a:rPr lang="en-US" altLang="ja-JP" sz="16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PCB 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isolation and filter attenuation </a:t>
            </a:r>
            <a:r>
              <a:rPr lang="en-US" altLang="ja-JP" sz="16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become</a:t>
            </a:r>
          </a:p>
          <a:p>
            <a:pPr lvl="3">
              <a:spcAft>
                <a:spcPts val="900"/>
              </a:spcAft>
              <a:buFont typeface="Wingdings"/>
              <a:buChar char=""/>
            </a:pPr>
            <a:r>
              <a:rPr lang="en-US" altLang="ja-JP" sz="16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Without large attenuation and 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DT</a:t>
            </a:r>
            <a:r>
              <a:rPr lang="en-US" altLang="ja-JP" sz="1600" baseline="-25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IB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and DR</a:t>
            </a:r>
            <a:r>
              <a:rPr lang="en-US" altLang="ja-JP" sz="1600" baseline="-25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IB </a:t>
            </a:r>
            <a:r>
              <a:rPr lang="en-US" altLang="ja-JP" sz="16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large PCB isolation isn’t useful</a:t>
            </a:r>
          </a:p>
          <a:p>
            <a:pPr lvl="1">
              <a:spcAft>
                <a:spcPts val="900"/>
              </a:spcAft>
              <a:buFont typeface="Wingdings"/>
              <a:buChar char=""/>
            </a:pPr>
            <a:r>
              <a:rPr lang="en-US" altLang="ja-JP" sz="24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With or without harmonic trap filter(HTF) and its position</a:t>
            </a:r>
            <a:endParaRPr lang="en-US" altLang="ja-JP" dirty="0" smtClean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spcAft>
                <a:spcPts val="900"/>
              </a:spcAft>
              <a:buFont typeface="Wingdings"/>
              <a:buChar char=""/>
            </a:pPr>
            <a:r>
              <a:rPr lang="en-US" altLang="ja-JP" sz="2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MSD</a:t>
            </a:r>
          </a:p>
          <a:p>
            <a:pPr lvl="1">
              <a:spcAft>
                <a:spcPts val="900"/>
              </a:spcAft>
              <a:buFont typeface="Wingdings"/>
              <a:buChar char=""/>
            </a:pPr>
            <a:r>
              <a:rPr lang="en-US" altLang="ja-JP" sz="24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MSD for channels where 2</a:t>
            </a:r>
            <a:r>
              <a:rPr lang="en-US" altLang="ja-JP" sz="24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nd</a:t>
            </a:r>
            <a:r>
              <a:rPr lang="en-US" altLang="ja-JP" sz="24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harmonic (H2) directly hits and does not hit.</a:t>
            </a:r>
          </a:p>
          <a:p>
            <a:pPr lvl="1">
              <a:spcAft>
                <a:spcPts val="900"/>
              </a:spcAft>
              <a:buFont typeface="Wingdings"/>
              <a:buChar char=""/>
            </a:pPr>
            <a:endParaRPr lang="en-US" altLang="ja-JP" sz="2400" dirty="0" smtClean="0">
              <a:latin typeface="Arial" panose="020B0604020202020204" pitchFamily="34" charset="0"/>
              <a:ea typeface="ＭＳ 明朝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42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Way forward(1)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052736"/>
            <a:ext cx="9001000" cy="5616624"/>
          </a:xfrm>
        </p:spPr>
        <p:txBody>
          <a:bodyPr>
            <a:noAutofit/>
          </a:bodyPr>
          <a:lstStyle/>
          <a:p>
            <a:pPr lvl="0">
              <a:spcAft>
                <a:spcPts val="900"/>
              </a:spcAft>
              <a:buFont typeface="Wingdings"/>
              <a:buChar char=""/>
            </a:pPr>
            <a:r>
              <a:rPr lang="en-US" altLang="ja-JP" sz="2000" dirty="0" smtClean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Companies are encouraged to study MSD with harmonic trap filter(HTF) and without HTF.</a:t>
            </a:r>
          </a:p>
          <a:p>
            <a:pPr lvl="1">
              <a:spcAft>
                <a:spcPts val="900"/>
              </a:spcAft>
              <a:buFont typeface="Wingdings"/>
              <a:buChar char=""/>
            </a:pPr>
            <a:r>
              <a:rPr lang="en-US" altLang="ja-JP" sz="1800" dirty="0" smtClean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With HTF, the following two positions of it should be considered.</a:t>
            </a:r>
          </a:p>
          <a:p>
            <a:pPr lvl="2">
              <a:spcAft>
                <a:spcPts val="900"/>
              </a:spcAft>
              <a:buFont typeface="Wingdings"/>
              <a:buChar char=""/>
            </a:pPr>
            <a:r>
              <a:rPr lang="en-US" altLang="ja-JP" sz="1600" dirty="0" smtClean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Between PA and Duplexer and between Duplexer and switch</a:t>
            </a:r>
          </a:p>
          <a:p>
            <a:pPr lvl="1">
              <a:spcAft>
                <a:spcPts val="900"/>
              </a:spcAft>
              <a:buFont typeface="Wingdings"/>
              <a:buChar char=""/>
            </a:pPr>
            <a:r>
              <a:rPr lang="en-US" altLang="ja-JP" sz="1800" dirty="0" smtClean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If the HTF is introduced, 0.6 dB for </a:t>
            </a:r>
            <a:r>
              <a:rPr lang="en-US" altLang="ja-JP" sz="18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DT</a:t>
            </a:r>
            <a:r>
              <a:rPr lang="en-US" altLang="ja-JP" sz="1800" baseline="-250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IB</a:t>
            </a:r>
            <a:r>
              <a:rPr lang="en-US" altLang="ja-JP" sz="1800" dirty="0" smtClean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 </a:t>
            </a:r>
            <a:r>
              <a:rPr lang="en-US" altLang="ja-JP" sz="18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and </a:t>
            </a:r>
            <a:r>
              <a:rPr lang="en-US" altLang="ja-JP" sz="18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0.2 dB for DR</a:t>
            </a:r>
            <a:r>
              <a:rPr lang="en-US" altLang="ja-JP" sz="1800" baseline="-250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IB</a:t>
            </a:r>
            <a:endParaRPr lang="ja-JP" altLang="ja-JP" sz="1800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>
              <a:spcAft>
                <a:spcPts val="900"/>
              </a:spcAft>
              <a:buFont typeface="Wingdings" panose="05000000000000000000" pitchFamily="2" charset="2"/>
              <a:buChar char="l"/>
            </a:pPr>
            <a:endParaRPr lang="en-US" altLang="ja-JP" sz="2000" dirty="0" smtClean="0">
              <a:latin typeface="Arial" panose="020B0604020202020204" pitchFamily="34" charset="0"/>
              <a:ea typeface="ＭＳ 明朝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49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Way forward(2)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052736"/>
            <a:ext cx="9001000" cy="5616624"/>
          </a:xfrm>
        </p:spPr>
        <p:txBody>
          <a:bodyPr>
            <a:noAutofit/>
          </a:bodyPr>
          <a:lstStyle/>
          <a:p>
            <a:pPr>
              <a:spcAft>
                <a:spcPts val="900"/>
              </a:spcAft>
              <a:buFont typeface="Wingdings" panose="05000000000000000000" pitchFamily="2" charset="2"/>
              <a:buChar char="l"/>
            </a:pPr>
            <a:r>
              <a:rPr lang="en-US" altLang="ja-JP" sz="2000" dirty="0" smtClean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Channel conditions for MSD study</a:t>
            </a:r>
            <a:endParaRPr lang="en-US" altLang="ja-JP" sz="2800" dirty="0" smtClean="0">
              <a:latin typeface="Arial" panose="020B0604020202020204" pitchFamily="34" charset="0"/>
              <a:ea typeface="ＭＳ 明朝"/>
              <a:cs typeface="Arial" panose="020B0604020202020204" pitchFamily="34" charset="0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058848" y="2069160"/>
            <a:ext cx="7200000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82784" y="2564904"/>
            <a:ext cx="1138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3400 MHz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682019" y="2564904"/>
            <a:ext cx="1138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3600 MHz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4139952" y="2069160"/>
            <a:ext cx="720000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4860032" y="2069160"/>
            <a:ext cx="360000" cy="50405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3779912" y="2073216"/>
            <a:ext cx="360000" cy="50405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右中かっこ 9"/>
          <p:cNvSpPr/>
          <p:nvPr/>
        </p:nvSpPr>
        <p:spPr>
          <a:xfrm rot="16200000">
            <a:off x="4373948" y="1191149"/>
            <a:ext cx="252048" cy="14401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588224" y="3779748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MSD B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/>
        </p:nvSpPr>
        <p:spPr>
          <a:xfrm>
            <a:off x="5217996" y="2793296"/>
            <a:ext cx="720000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14" name="直線コネクタ 13"/>
          <p:cNvCxnSpPr>
            <a:stCxn id="8" idx="3"/>
          </p:cNvCxnSpPr>
          <p:nvPr/>
        </p:nvCxnSpPr>
        <p:spPr>
          <a:xfrm flipH="1">
            <a:off x="5218036" y="2321188"/>
            <a:ext cx="1996" cy="29080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>
            <a:stCxn id="9" idx="1"/>
          </p:cNvCxnSpPr>
          <p:nvPr/>
        </p:nvCxnSpPr>
        <p:spPr>
          <a:xfrm flipH="1">
            <a:off x="3772292" y="2325244"/>
            <a:ext cx="7620" cy="29039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正方形/長方形 15"/>
          <p:cNvSpPr/>
          <p:nvPr/>
        </p:nvSpPr>
        <p:spPr>
          <a:xfrm>
            <a:off x="3059912" y="2793296"/>
            <a:ext cx="720000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5217996" y="3441368"/>
            <a:ext cx="540000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3239912" y="3441368"/>
            <a:ext cx="540000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3419912" y="4089440"/>
            <a:ext cx="360000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5217996" y="4089440"/>
            <a:ext cx="360000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3599912" y="4725144"/>
            <a:ext cx="180000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5217996" y="4725144"/>
            <a:ext cx="180000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979712" y="2924944"/>
            <a:ext cx="100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/>
              <a:t>2</a:t>
            </a:r>
            <a:r>
              <a:rPr kumimoji="1" lang="en-US" altLang="ja-JP" sz="1200" dirty="0" smtClean="0"/>
              <a:t>0 MHz CBW</a:t>
            </a:r>
            <a:endParaRPr kumimoji="1" lang="ja-JP" altLang="en-US" sz="1200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979712" y="3584049"/>
            <a:ext cx="100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15</a:t>
            </a:r>
            <a:r>
              <a:rPr kumimoji="1" lang="en-US" altLang="ja-JP" sz="1200" dirty="0" smtClean="0"/>
              <a:t> MHz CBW</a:t>
            </a:r>
            <a:endParaRPr kumimoji="1" lang="ja-JP" altLang="en-US" sz="1200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979712" y="4202968"/>
            <a:ext cx="100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1</a:t>
            </a:r>
            <a:r>
              <a:rPr kumimoji="1" lang="en-US" altLang="ja-JP" sz="1200" dirty="0" smtClean="0"/>
              <a:t>0 MHz CBW</a:t>
            </a:r>
            <a:endParaRPr kumimoji="1" lang="ja-JP" altLang="en-US" sz="1200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2058259" y="4838672"/>
            <a:ext cx="921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/>
              <a:t>5</a:t>
            </a:r>
            <a:r>
              <a:rPr kumimoji="1" lang="en-US" altLang="ja-JP" sz="1200" dirty="0" smtClean="0"/>
              <a:t> MHz CBW</a:t>
            </a:r>
            <a:endParaRPr kumimoji="1" lang="ja-JP" altLang="en-US" sz="1200" dirty="0"/>
          </a:p>
        </p:txBody>
      </p:sp>
      <p:sp>
        <p:nvSpPr>
          <p:cNvPr id="29" name="正方形/長方形 28"/>
          <p:cNvSpPr/>
          <p:nvPr/>
        </p:nvSpPr>
        <p:spPr>
          <a:xfrm>
            <a:off x="611560" y="5445224"/>
            <a:ext cx="720000" cy="3600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395536" y="5373216"/>
            <a:ext cx="8280920" cy="13681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1410485" y="5423128"/>
            <a:ext cx="6978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Channel where 2</a:t>
            </a:r>
            <a:r>
              <a:rPr lang="en-US" altLang="ja-JP" baseline="30000" dirty="0" smtClean="0"/>
              <a:t>nd</a:t>
            </a:r>
            <a:r>
              <a:rPr lang="en-US" altLang="ja-JP" dirty="0" smtClean="0"/>
              <a:t> harmonic directly hits. They are 5, 10, 15 and 20 MHz</a:t>
            </a:r>
            <a:endParaRPr kumimoji="1" lang="ja-JP" altLang="en-US" dirty="0"/>
          </a:p>
        </p:txBody>
      </p:sp>
      <p:sp>
        <p:nvSpPr>
          <p:cNvPr id="32" name="正方形/長方形 31"/>
          <p:cNvSpPr/>
          <p:nvPr/>
        </p:nvSpPr>
        <p:spPr>
          <a:xfrm>
            <a:off x="611560" y="5877272"/>
            <a:ext cx="720000" cy="36004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1403648" y="5877272"/>
            <a:ext cx="1729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Offset: </a:t>
            </a:r>
            <a:r>
              <a:rPr lang="en-US" altLang="ja-JP" dirty="0" smtClean="0"/>
              <a:t>[10] </a:t>
            </a:r>
            <a:r>
              <a:rPr lang="en-US" altLang="ja-JP" dirty="0" smtClean="0"/>
              <a:t>MHz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/>
        </p:nvSpPr>
        <p:spPr>
          <a:xfrm>
            <a:off x="611560" y="6309320"/>
            <a:ext cx="720000" cy="36004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1403648" y="6309320"/>
            <a:ext cx="5043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Channels where 2</a:t>
            </a:r>
            <a:r>
              <a:rPr lang="en-US" altLang="ja-JP" baseline="30000" dirty="0" smtClean="0"/>
              <a:t>nd</a:t>
            </a:r>
            <a:r>
              <a:rPr lang="en-US" altLang="ja-JP" dirty="0" smtClean="0"/>
              <a:t> harmonic does not directly hits.</a:t>
            </a:r>
            <a:endParaRPr kumimoji="1" lang="ja-JP" altLang="en-US" dirty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4196055" y="1565176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MSD A</a:t>
            </a:r>
            <a:endParaRPr kumimoji="1" lang="ja-JP" altLang="en-US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683568" y="3851756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MSD B</a:t>
            </a:r>
            <a:endParaRPr kumimoji="1" lang="ja-JP" altLang="en-US" dirty="0"/>
          </a:p>
        </p:txBody>
      </p:sp>
      <p:sp>
        <p:nvSpPr>
          <p:cNvPr id="39" name="左中かっこ 38"/>
          <p:cNvSpPr/>
          <p:nvPr/>
        </p:nvSpPr>
        <p:spPr>
          <a:xfrm>
            <a:off x="1621237" y="2793296"/>
            <a:ext cx="437022" cy="23223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左中かっこ 39"/>
          <p:cNvSpPr/>
          <p:nvPr/>
        </p:nvSpPr>
        <p:spPr>
          <a:xfrm flipH="1">
            <a:off x="6100084" y="2767012"/>
            <a:ext cx="488140" cy="2322375"/>
          </a:xfrm>
          <a:prstGeom prst="leftBrace">
            <a:avLst>
              <a:gd name="adj1" fmla="val 8333"/>
              <a:gd name="adj2" fmla="val 5164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207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Way forward(3)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052736"/>
            <a:ext cx="9001000" cy="561662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following MSDs are evaluated.</a:t>
            </a:r>
          </a:p>
          <a:p>
            <a:pPr lvl="1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MSD A:</a:t>
            </a:r>
          </a:p>
          <a:p>
            <a:pPr lvl="2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MSDs for channels where H2 directly hits are applicable to the adjacent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[10]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MHz offset regions as well.</a:t>
            </a:r>
          </a:p>
          <a:p>
            <a:pPr lvl="1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MSD B:</a:t>
            </a:r>
          </a:p>
          <a:p>
            <a:pPr lvl="2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MSDs with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[10] 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MHz offset: </a:t>
            </a:r>
            <a:endParaRPr lang="en-US" altLang="ja-JP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900"/>
              </a:spcAft>
              <a:buFont typeface="Wingdings" panose="05000000000000000000" pitchFamily="2" charset="2"/>
              <a:buChar char="l"/>
            </a:pPr>
            <a:endParaRPr lang="en-US" altLang="ja-JP" sz="2000" dirty="0" smtClean="0">
              <a:latin typeface="Arial" panose="020B0604020202020204" pitchFamily="34" charset="0"/>
              <a:ea typeface="ＭＳ 明朝"/>
              <a:cs typeface="Arial" panose="020B0604020202020204" pitchFamily="34" charset="0"/>
            </a:endParaRPr>
          </a:p>
          <a:p>
            <a:pPr>
              <a:spcAft>
                <a:spcPts val="900"/>
              </a:spcAft>
              <a:buFont typeface="Wingdings" panose="05000000000000000000" pitchFamily="2" charset="2"/>
              <a:buChar char="l"/>
            </a:pPr>
            <a:r>
              <a:rPr lang="en-US" altLang="ja-JP" sz="2000" dirty="0" smtClean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Baseline of the conditions </a:t>
            </a:r>
            <a:r>
              <a:rPr lang="en-US" altLang="ja-JP" sz="2000" dirty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to derive </a:t>
            </a:r>
            <a:r>
              <a:rPr lang="en-US" altLang="ja-JP" sz="2000" dirty="0" smtClean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MSD A and B</a:t>
            </a:r>
            <a:endParaRPr lang="en-US" altLang="ja-JP" sz="2800" dirty="0">
              <a:latin typeface="Arial" panose="020B0604020202020204" pitchFamily="34" charset="0"/>
              <a:ea typeface="ＭＳ 明朝"/>
              <a:cs typeface="Arial" panose="020B0604020202020204" pitchFamily="34" charset="0"/>
            </a:endParaRPr>
          </a:p>
          <a:p>
            <a:pPr lvl="1">
              <a:spcAft>
                <a:spcPts val="900"/>
              </a:spcAft>
              <a:buFont typeface="Wingdings"/>
              <a:buChar char=""/>
            </a:pPr>
            <a:r>
              <a:rPr lang="en-US" altLang="ja-JP" sz="1800" dirty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Filter attenuation on the assumption </a:t>
            </a:r>
            <a:r>
              <a:rPr lang="en-US" altLang="ja-JP" sz="1800" dirty="0" smtClean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that </a:t>
            </a:r>
            <a:r>
              <a:rPr lang="en-US" altLang="ja-JP" sz="18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DT</a:t>
            </a:r>
            <a:r>
              <a:rPr lang="en-US" altLang="ja-JP" sz="1800" baseline="-250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IB</a:t>
            </a:r>
            <a:r>
              <a:rPr lang="en-US" altLang="ja-JP" sz="1800" dirty="0" smtClean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 and </a:t>
            </a:r>
            <a:r>
              <a:rPr lang="en-US" altLang="ja-JP" sz="18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DR</a:t>
            </a:r>
            <a:r>
              <a:rPr lang="en-US" altLang="ja-JP" sz="1800" baseline="-250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IB </a:t>
            </a:r>
            <a:r>
              <a:rPr lang="en-US" altLang="ja-JP" sz="18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are 0.6 and 0.2 dB, respectively. </a:t>
            </a:r>
            <a:endParaRPr lang="ja-JP" altLang="ja-JP" sz="1800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lvl="1">
              <a:spcAft>
                <a:spcPts val="900"/>
              </a:spcAft>
              <a:buFont typeface="Wingdings" panose="05000000000000000000" pitchFamily="2" charset="2"/>
              <a:buChar char="l"/>
            </a:pPr>
            <a:r>
              <a:rPr lang="en-US" altLang="ja-JP" sz="1800" dirty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Using other parameters on the assumption that </a:t>
            </a:r>
            <a:r>
              <a:rPr lang="en-US" altLang="ja-JP" sz="1800" dirty="0" smtClean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the MSD B </a:t>
            </a:r>
            <a:r>
              <a:rPr lang="en-US" altLang="ja-JP" sz="1800" dirty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for 20 MHz channel bandwidth </a:t>
            </a:r>
            <a:r>
              <a:rPr lang="en-US" altLang="ja-JP" sz="1800" dirty="0" smtClean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is [0] </a:t>
            </a:r>
            <a:r>
              <a:rPr lang="en-US" altLang="ja-JP" sz="1800" dirty="0" err="1" smtClean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dB.</a:t>
            </a:r>
            <a:endParaRPr lang="en-US" altLang="ja-JP" sz="1800" dirty="0" smtClean="0">
              <a:latin typeface="Arial" panose="020B0604020202020204" pitchFamily="34" charset="0"/>
              <a:ea typeface="ＭＳ 明朝"/>
              <a:cs typeface="Arial" panose="020B0604020202020204" pitchFamily="34" charset="0"/>
            </a:endParaRPr>
          </a:p>
          <a:p>
            <a:pPr lvl="1">
              <a:spcAft>
                <a:spcPts val="900"/>
              </a:spcAft>
              <a:buFont typeface="Wingdings" panose="05000000000000000000" pitchFamily="2" charset="2"/>
              <a:buChar char="l"/>
            </a:pPr>
            <a:r>
              <a:rPr lang="en-US" altLang="ja-JP" sz="1800" dirty="0" smtClean="0">
                <a:latin typeface="Arial" panose="020B0604020202020204" pitchFamily="34" charset="0"/>
                <a:ea typeface="ＭＳ 明朝"/>
                <a:cs typeface="Arial" panose="020B0604020202020204" pitchFamily="34" charset="0"/>
              </a:rPr>
              <a:t>Any other additional considerations are not precluded.</a:t>
            </a:r>
            <a:endParaRPr lang="ja-JP" altLang="ja-JP" sz="1800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51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338</Words>
  <Application>Microsoft Office PowerPoint</Application>
  <PresentationFormat>画面に合わせる (4:3)</PresentationFormat>
  <Paragraphs>45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WF on harmonic filter handling on CA_3A-42A and CA_3A-42C</vt:lpstr>
      <vt:lpstr>Background</vt:lpstr>
      <vt:lpstr>Way forward(1)</vt:lpstr>
      <vt:lpstr>Way forward(2)</vt:lpstr>
      <vt:lpstr>Way forward(3)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エヌ・ティ・ティ・ドコモ情報システム部</cp:lastModifiedBy>
  <cp:revision>45</cp:revision>
  <dcterms:created xsi:type="dcterms:W3CDTF">2014-09-11T13:07:18Z</dcterms:created>
  <dcterms:modified xsi:type="dcterms:W3CDTF">2014-11-21T16:44:41Z</dcterms:modified>
</cp:coreProperties>
</file>