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001EB-760F-478A-96AE-D7FE1226526F}" type="datetimeFigureOut">
              <a:rPr lang="it-IT" smtClean="0"/>
              <a:t>22/11/2014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4295-0F3B-4D06-A573-54BD5CBF9F06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97184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001EB-760F-478A-96AE-D7FE1226526F}" type="datetimeFigureOut">
              <a:rPr lang="it-IT" smtClean="0"/>
              <a:t>22/11/2014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4295-0F3B-4D06-A573-54BD5CBF9F06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8995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001EB-760F-478A-96AE-D7FE1226526F}" type="datetimeFigureOut">
              <a:rPr lang="it-IT" smtClean="0"/>
              <a:t>22/11/2014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4295-0F3B-4D06-A573-54BD5CBF9F06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9753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001EB-760F-478A-96AE-D7FE1226526F}" type="datetimeFigureOut">
              <a:rPr lang="it-IT" smtClean="0"/>
              <a:t>22/11/2014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4295-0F3B-4D06-A573-54BD5CBF9F06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4964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001EB-760F-478A-96AE-D7FE1226526F}" type="datetimeFigureOut">
              <a:rPr lang="it-IT" smtClean="0"/>
              <a:t>22/11/2014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4295-0F3B-4D06-A573-54BD5CBF9F06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9164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001EB-760F-478A-96AE-D7FE1226526F}" type="datetimeFigureOut">
              <a:rPr lang="it-IT" smtClean="0"/>
              <a:t>22/11/2014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4295-0F3B-4D06-A573-54BD5CBF9F06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04578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001EB-760F-478A-96AE-D7FE1226526F}" type="datetimeFigureOut">
              <a:rPr lang="it-IT" smtClean="0"/>
              <a:t>22/11/2014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4295-0F3B-4D06-A573-54BD5CBF9F06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9072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001EB-760F-478A-96AE-D7FE1226526F}" type="datetimeFigureOut">
              <a:rPr lang="it-IT" smtClean="0"/>
              <a:t>22/11/2014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4295-0F3B-4D06-A573-54BD5CBF9F06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14519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001EB-760F-478A-96AE-D7FE1226526F}" type="datetimeFigureOut">
              <a:rPr lang="it-IT" smtClean="0"/>
              <a:t>22/11/2014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4295-0F3B-4D06-A573-54BD5CBF9F06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09611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001EB-760F-478A-96AE-D7FE1226526F}" type="datetimeFigureOut">
              <a:rPr lang="it-IT" smtClean="0"/>
              <a:t>22/11/2014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4295-0F3B-4D06-A573-54BD5CBF9F06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9956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001EB-760F-478A-96AE-D7FE1226526F}" type="datetimeFigureOut">
              <a:rPr lang="it-IT" smtClean="0"/>
              <a:t>22/11/2014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4295-0F3B-4D06-A573-54BD5CBF9F06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2118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001EB-760F-478A-96AE-D7FE1226526F}" type="datetimeFigureOut">
              <a:rPr lang="it-IT" smtClean="0"/>
              <a:t>22/11/2014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44295-0F3B-4D06-A573-54BD5CBF9F06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62247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err="1" smtClean="0"/>
              <a:t>Agreements</a:t>
            </a:r>
            <a:r>
              <a:rPr lang="it-IT" dirty="0" smtClean="0"/>
              <a:t> on UTRA LEE notebook TRP/TRS </a:t>
            </a:r>
            <a:r>
              <a:rPr lang="it-IT" dirty="0" err="1" smtClean="0"/>
              <a:t>requirements</a:t>
            </a:r>
            <a:endParaRPr lang="it-IT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[Vodafone, Orange, Telecom Italia, NTT </a:t>
            </a:r>
            <a:r>
              <a:rPr lang="it-IT" dirty="0" err="1" smtClean="0"/>
              <a:t>DoCoMo</a:t>
            </a:r>
            <a:r>
              <a:rPr lang="it-IT" dirty="0" smtClean="0"/>
              <a:t>, Sony, Microsoft, Samsung, Ericsson, Intel,…]</a:t>
            </a:r>
            <a:endParaRPr lang="it-IT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934200" y="304800"/>
            <a:ext cx="1676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2400" dirty="0" smtClean="0"/>
              <a:t>R4-148113</a:t>
            </a:r>
            <a:endParaRPr lang="en-US" altLang="en-US" sz="2400" dirty="0"/>
          </a:p>
        </p:txBody>
      </p:sp>
      <p:sp>
        <p:nvSpPr>
          <p:cNvPr id="5" name="正方形/長方形 6"/>
          <p:cNvSpPr>
            <a:spLocks noChangeArrowheads="1"/>
          </p:cNvSpPr>
          <p:nvPr/>
        </p:nvSpPr>
        <p:spPr bwMode="auto">
          <a:xfrm>
            <a:off x="381000" y="304800"/>
            <a:ext cx="5040313" cy="131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GB" altLang="zh-CN" sz="2400" dirty="0">
                <a:ea typeface="Batang" pitchFamily="18" charset="-127"/>
                <a:cs typeface="Times New Roman" pitchFamily="18" charset="0"/>
              </a:rPr>
              <a:t>TSG RAN WG4 meeting #73</a:t>
            </a:r>
            <a:br>
              <a:rPr lang="en-GB" altLang="zh-CN" sz="2400" dirty="0">
                <a:ea typeface="Batang" pitchFamily="18" charset="-127"/>
                <a:cs typeface="Times New Roman" pitchFamily="18" charset="0"/>
              </a:rPr>
            </a:br>
            <a:r>
              <a:rPr lang="en-US" altLang="zh-CN" sz="2400" dirty="0">
                <a:ea typeface="Batang" pitchFamily="18" charset="-127"/>
                <a:cs typeface="Times New Roman" pitchFamily="18" charset="0"/>
              </a:rPr>
              <a:t>San Francisco, 17 - 21 Nov, 2014</a:t>
            </a:r>
          </a:p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altLang="ja-JP" sz="2400" dirty="0">
                <a:ea typeface="Batang" pitchFamily="18" charset="-127"/>
                <a:cs typeface="Times New Roman" pitchFamily="18" charset="0"/>
              </a:rPr>
              <a:t>Document for: Approval</a:t>
            </a:r>
            <a:endParaRPr lang="en-GB" altLang="ja-JP" sz="24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155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UTRA LEE notebook</a:t>
            </a:r>
            <a:br>
              <a:rPr lang="en-US" dirty="0" smtClean="0"/>
            </a:br>
            <a:r>
              <a:rPr lang="en-US" dirty="0" smtClean="0"/>
              <a:t>TRP/TRS requirements</a:t>
            </a:r>
            <a:endParaRPr lang="it-IT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647528"/>
              </p:ext>
            </p:extLst>
          </p:nvPr>
        </p:nvGraphicFramePr>
        <p:xfrm>
          <a:off x="1331640" y="1844824"/>
          <a:ext cx="6408715" cy="165618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247995"/>
                <a:gridCol w="1208393"/>
                <a:gridCol w="1296144"/>
                <a:gridCol w="1656183"/>
              </a:tblGrid>
              <a:tr h="324036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Operating band</a:t>
                      </a:r>
                      <a:endParaRPr lang="it-IT" sz="1600" b="1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Power class  3</a:t>
                      </a:r>
                      <a:endParaRPr lang="it-IT" sz="1600" b="1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it-IT" sz="900" b="1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403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TRP(dBm</a:t>
                      </a:r>
                      <a:r>
                        <a:rPr lang="en-GB" sz="1600" dirty="0">
                          <a:effectLst/>
                        </a:rPr>
                        <a:t>)</a:t>
                      </a:r>
                      <a:endParaRPr lang="it-IT" sz="1600" b="1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it-IT" sz="900" b="1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004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Average</a:t>
                      </a:r>
                      <a:endParaRPr lang="it-IT" sz="1600" b="1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Min</a:t>
                      </a:r>
                      <a:endParaRPr lang="it-IT" sz="1600" b="1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dirty="0" err="1" smtClean="0">
                          <a:effectLst/>
                        </a:rPr>
                        <a:t>Recommended</a:t>
                      </a:r>
                      <a:endParaRPr lang="it-IT" sz="1600" b="1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40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I</a:t>
                      </a:r>
                      <a:endParaRPr lang="it-IT" sz="160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dirty="0" smtClean="0">
                          <a:effectLst/>
                          <a:latin typeface="+mj-lt"/>
                          <a:ea typeface="SimSun"/>
                          <a:cs typeface="Times New Roman"/>
                        </a:rPr>
                        <a:t>19.0</a:t>
                      </a:r>
                      <a:endParaRPr lang="it-IT" sz="16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dirty="0" smtClean="0">
                          <a:effectLst/>
                          <a:latin typeface="+mj-lt"/>
                          <a:ea typeface="SimSun"/>
                          <a:cs typeface="Times New Roman"/>
                        </a:rPr>
                        <a:t>17.5</a:t>
                      </a:r>
                      <a:endParaRPr lang="it-IT" sz="16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dirty="0" smtClean="0">
                          <a:effectLst/>
                        </a:rPr>
                        <a:t>21.5</a:t>
                      </a:r>
                      <a:endParaRPr lang="it-IT" sz="16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40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VIII</a:t>
                      </a:r>
                      <a:endParaRPr lang="it-IT" sz="16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18.5</a:t>
                      </a:r>
                      <a:endParaRPr lang="it-IT" sz="16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dirty="0" smtClean="0">
                          <a:effectLst/>
                          <a:latin typeface="+mj-lt"/>
                          <a:ea typeface="SimSun"/>
                          <a:cs typeface="Times New Roman"/>
                        </a:rPr>
                        <a:t>16.5</a:t>
                      </a:r>
                      <a:endParaRPr lang="it-IT" sz="16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dirty="0" smtClean="0">
                          <a:effectLst/>
                        </a:rPr>
                        <a:t>21.0</a:t>
                      </a:r>
                      <a:endParaRPr lang="it-IT" sz="16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17453"/>
              </p:ext>
            </p:extLst>
          </p:nvPr>
        </p:nvGraphicFramePr>
        <p:xfrm>
          <a:off x="827584" y="3825044"/>
          <a:ext cx="7560839" cy="133214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1774483"/>
                <a:gridCol w="1388726"/>
                <a:gridCol w="1465877"/>
                <a:gridCol w="1311574"/>
                <a:gridCol w="1620179"/>
              </a:tblGrid>
              <a:tr h="32403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Operating band</a:t>
                      </a:r>
                      <a:endParaRPr lang="it-IT" sz="1600" b="1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Unit</a:t>
                      </a:r>
                      <a:endParaRPr lang="it-IT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&lt;</a:t>
                      </a:r>
                      <a:r>
                        <a:rPr lang="en-GB" sz="1600" dirty="0" err="1" smtClean="0">
                          <a:effectLst/>
                        </a:rPr>
                        <a:t>REFI</a:t>
                      </a:r>
                      <a:r>
                        <a:rPr lang="en-GB" sz="1600" baseline="-25000" dirty="0" err="1" smtClean="0">
                          <a:effectLst/>
                        </a:rPr>
                        <a:t>or</a:t>
                      </a:r>
                      <a:r>
                        <a:rPr lang="en-GB" sz="1600" dirty="0" smtClean="0">
                          <a:effectLst/>
                        </a:rPr>
                        <a:t>&gt;</a:t>
                      </a:r>
                      <a:endParaRPr lang="it-IT" sz="1600" b="1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it-IT" sz="900" b="1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004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Average</a:t>
                      </a:r>
                      <a:endParaRPr lang="it-IT" sz="1600" b="1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Max</a:t>
                      </a:r>
                      <a:endParaRPr lang="it-IT" sz="1600" b="1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dirty="0" err="1" smtClean="0">
                          <a:effectLst/>
                        </a:rPr>
                        <a:t>Recommended</a:t>
                      </a:r>
                      <a:endParaRPr lang="it-IT" sz="1600" b="1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40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I</a:t>
                      </a:r>
                      <a:endParaRPr lang="it-IT" sz="160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dBm/3.84 MHz</a:t>
                      </a:r>
                      <a:endParaRPr lang="it-IT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dirty="0" smtClean="0">
                          <a:effectLst/>
                          <a:latin typeface="+mj-lt"/>
                          <a:ea typeface="SimSun"/>
                          <a:cs typeface="Times New Roman"/>
                        </a:rPr>
                        <a:t>-103.5</a:t>
                      </a:r>
                      <a:endParaRPr lang="it-IT" sz="16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dirty="0" smtClean="0">
                          <a:effectLst/>
                          <a:latin typeface="+mj-lt"/>
                          <a:ea typeface="SimSun"/>
                          <a:cs typeface="Times New Roman"/>
                        </a:rPr>
                        <a:t>-102</a:t>
                      </a:r>
                      <a:endParaRPr lang="it-IT" sz="16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dirty="0" smtClean="0">
                          <a:effectLst/>
                          <a:latin typeface="+mj-lt"/>
                          <a:ea typeface="SimSun"/>
                          <a:cs typeface="Times New Roman"/>
                        </a:rPr>
                        <a:t>-106.5</a:t>
                      </a:r>
                      <a:endParaRPr lang="it-IT" sz="16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40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VIII</a:t>
                      </a:r>
                      <a:endParaRPr lang="it-IT" sz="16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dBm/3.84 MHz</a:t>
                      </a:r>
                      <a:endParaRPr lang="it-IT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dirty="0" smtClean="0">
                          <a:effectLst/>
                          <a:latin typeface="+mj-lt"/>
                          <a:ea typeface="SimSun"/>
                          <a:cs typeface="Times New Roman"/>
                        </a:rPr>
                        <a:t>-101.5</a:t>
                      </a:r>
                      <a:endParaRPr lang="it-IT" sz="16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dirty="0" smtClean="0">
                          <a:effectLst/>
                          <a:latin typeface="+mj-lt"/>
                          <a:ea typeface="SimSun"/>
                          <a:cs typeface="Times New Roman"/>
                        </a:rPr>
                        <a:t>-99.5</a:t>
                      </a:r>
                      <a:endParaRPr lang="it-IT" sz="16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dirty="0" smtClean="0">
                          <a:effectLst/>
                          <a:latin typeface="+mj-lt"/>
                          <a:ea typeface="SimSun"/>
                          <a:cs typeface="Times New Roman"/>
                        </a:rPr>
                        <a:t>-104.5</a:t>
                      </a:r>
                      <a:endParaRPr lang="it-IT" sz="16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539552" y="5589240"/>
            <a:ext cx="82134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it-IT" altLang="zh-CN" sz="2000" dirty="0" smtClean="0">
                <a:ea typeface="Batang" pitchFamily="18" charset="-127"/>
                <a:cs typeface="Times New Roman" pitchFamily="18" charset="0"/>
              </a:rPr>
              <a:t>NOTE: </a:t>
            </a:r>
            <a:r>
              <a:rPr lang="it-IT" altLang="zh-CN" sz="2000" dirty="0" err="1" smtClean="0">
                <a:ea typeface="Batang" pitchFamily="18" charset="-127"/>
                <a:cs typeface="Times New Roman" pitchFamily="18" charset="0"/>
              </a:rPr>
              <a:t>Corresponding</a:t>
            </a:r>
            <a:r>
              <a:rPr lang="it-IT" altLang="zh-CN" sz="2000" dirty="0" smtClean="0">
                <a:ea typeface="Batang" pitchFamily="18" charset="-127"/>
                <a:cs typeface="Times New Roman" pitchFamily="18" charset="0"/>
              </a:rPr>
              <a:t> TP and CR for 37.144 and 25.144 </a:t>
            </a:r>
            <a:r>
              <a:rPr lang="it-IT" altLang="zh-CN" sz="2000" dirty="0" err="1" smtClean="0">
                <a:ea typeface="Batang" pitchFamily="18" charset="-127"/>
                <a:cs typeface="Times New Roman" pitchFamily="18" charset="0"/>
              </a:rPr>
              <a:t>will</a:t>
            </a:r>
            <a:r>
              <a:rPr lang="it-IT" altLang="zh-CN" sz="2000" dirty="0" smtClean="0">
                <a:ea typeface="Batang" pitchFamily="18" charset="-127"/>
                <a:cs typeface="Times New Roman" pitchFamily="18" charset="0"/>
              </a:rPr>
              <a:t> be </a:t>
            </a:r>
            <a:r>
              <a:rPr lang="it-IT" altLang="zh-CN" sz="2000" dirty="0" err="1" smtClean="0">
                <a:ea typeface="Batang" pitchFamily="18" charset="-127"/>
                <a:cs typeface="Times New Roman" pitchFamily="18" charset="0"/>
              </a:rPr>
              <a:t>provided</a:t>
            </a:r>
            <a:r>
              <a:rPr lang="it-IT" altLang="zh-CN" sz="2000" dirty="0" smtClean="0">
                <a:ea typeface="Batang" pitchFamily="18" charset="-127"/>
                <a:cs typeface="Times New Roman" pitchFamily="18" charset="0"/>
              </a:rPr>
              <a:t> </a:t>
            </a:r>
            <a:r>
              <a:rPr lang="it-IT" altLang="zh-CN" sz="2000" dirty="0" err="1" smtClean="0">
                <a:ea typeface="Batang" pitchFamily="18" charset="-127"/>
                <a:cs typeface="Times New Roman" pitchFamily="18" charset="0"/>
              </a:rPr>
              <a:t>later</a:t>
            </a:r>
            <a:r>
              <a:rPr lang="it-IT" altLang="zh-CN" sz="2000" smtClean="0">
                <a:ea typeface="Batang" pitchFamily="18" charset="-127"/>
                <a:cs typeface="Times New Roman" pitchFamily="18" charset="0"/>
              </a:rPr>
              <a:t>. </a:t>
            </a:r>
            <a:endParaRPr lang="en-GB" altLang="ja-JP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75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</Words>
  <Application>Microsoft Office PowerPoint</Application>
  <PresentationFormat>On-screen Show (4:3)</PresentationFormat>
  <Paragraphs>37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Agreements on UTRA LEE notebook TRP/TRS requirements</vt:lpstr>
      <vt:lpstr>UTRA LEE notebook TRP/TRS requirements</vt:lpstr>
    </vt:vector>
  </TitlesOfParts>
  <Company>Telecom Italia S.p.A.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UTRA LEE notebook TRP/TRS requirements</dc:title>
  <dc:creator>Paolo Goria</dc:creator>
  <cp:lastModifiedBy>Anaya, Luis, Vodafone Group (lanayac)</cp:lastModifiedBy>
  <cp:revision>8</cp:revision>
  <dcterms:created xsi:type="dcterms:W3CDTF">2014-11-21T22:15:47Z</dcterms:created>
  <dcterms:modified xsi:type="dcterms:W3CDTF">2014-11-22T00:06:45Z</dcterms:modified>
</cp:coreProperties>
</file>