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1" r:id="rId3"/>
    <p:sldId id="266" r:id="rId4"/>
    <p:sldId id="262" r:id="rId5"/>
    <p:sldId id="265" r:id="rId6"/>
    <p:sldId id="267" r:id="rId7"/>
    <p:sldId id="264" r:id="rId8"/>
    <p:sldId id="258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42D07-F663-4D68-A643-A844844BF5EE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4743C-5692-40B5-B5A2-D94F715CBC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49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4743C-5692-40B5-B5A2-D94F715CBC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05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1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59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7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1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42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03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72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0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29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870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83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94976-E2DB-48F7-8D54-CC4ABEBE593A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AEB06-C7E7-49D9-B784-83E370D04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9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en-US" dirty="0" smtClean="0"/>
              <a:t>for D2D RRM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24328" y="13191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R4-146676</a:t>
            </a:r>
            <a:endParaRPr lang="en-US" altLang="zh-CN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-98921"/>
            <a:ext cx="35433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72bis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Singapore, Oct.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10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2014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7578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for UEs in RRC_IDLE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/>
              <a:t>PCell</a:t>
            </a:r>
            <a:r>
              <a:rPr lang="en-US" dirty="0"/>
              <a:t> interruption requirements due to switching reception between D2D-to-WAN or </a:t>
            </a:r>
            <a:r>
              <a:rPr lang="en-US" dirty="0" smtClean="0"/>
              <a:t>WAN-to-D2D </a:t>
            </a:r>
            <a:r>
              <a:rPr lang="en-US" dirty="0"/>
              <a:t>needs be defined </a:t>
            </a:r>
            <a:r>
              <a:rPr lang="en-US" dirty="0" smtClean="0"/>
              <a:t>in RRC IDLE state.</a:t>
            </a:r>
          </a:p>
          <a:p>
            <a:r>
              <a:rPr lang="en-US" dirty="0" smtClean="0"/>
              <a:t>UE capable of D2D discovery and D2D communication in RRC_IDLE state is allowed to interrupt </a:t>
            </a:r>
            <a:r>
              <a:rPr lang="en-US" dirty="0" err="1" smtClean="0"/>
              <a:t>PCell</a:t>
            </a:r>
            <a:r>
              <a:rPr lang="en-US" dirty="0" smtClean="0"/>
              <a:t> in UL and DL on 1 </a:t>
            </a:r>
            <a:r>
              <a:rPr lang="en-US" dirty="0" err="1" smtClean="0"/>
              <a:t>subframe</a:t>
            </a:r>
            <a:r>
              <a:rPr lang="en-US" dirty="0" smtClean="0"/>
              <a:t> </a:t>
            </a:r>
            <a:r>
              <a:rPr lang="en-GB" dirty="0" smtClean="0"/>
              <a:t>during the RRC reconfiguration procedure that includes the configuration message </a:t>
            </a:r>
            <a:r>
              <a:rPr lang="en-GB" i="1" dirty="0" err="1" smtClean="0"/>
              <a:t>proseDiscConfig</a:t>
            </a:r>
            <a:r>
              <a:rPr lang="en-GB" i="1" dirty="0" smtClean="0"/>
              <a:t> or </a:t>
            </a:r>
            <a:r>
              <a:rPr lang="en-US" i="1" dirty="0" err="1" smtClean="0"/>
              <a:t>proseCommConfig</a:t>
            </a:r>
            <a:endParaRPr lang="en-US" i="1" dirty="0" smtClean="0"/>
          </a:p>
          <a:p>
            <a:endParaRPr lang="en-US" i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861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Requirements for UEs in RRC_IDLE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The D2D capable UE shall prioritize the monitoring of paging </a:t>
            </a:r>
            <a:r>
              <a:rPr lang="en-GB" dirty="0" smtClean="0"/>
              <a:t>reception</a:t>
            </a:r>
            <a:r>
              <a:rPr lang="en-GB" dirty="0" smtClean="0">
                <a:solidFill>
                  <a:srgbClr val="C00000"/>
                </a:solidFill>
              </a:rPr>
              <a:t> </a:t>
            </a:r>
            <a:r>
              <a:rPr lang="en-GB" dirty="0" smtClean="0"/>
              <a:t>and acquisition of SI (MIB, SIBs) over </a:t>
            </a:r>
            <a:r>
              <a:rPr lang="en-GB" dirty="0"/>
              <a:t>reception of discovery signals in case both occur simultaneously.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845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Requirements for UEs in RRC_CONNECCTED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requirements shall apply when the D2D capable UE is configured with only </a:t>
            </a:r>
            <a:r>
              <a:rPr lang="en-US" dirty="0" err="1" smtClean="0"/>
              <a:t>PCell</a:t>
            </a:r>
            <a:endParaRPr lang="en-US" dirty="0" smtClean="0"/>
          </a:p>
          <a:p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/>
              <a:t>interruption requirements due to switching reception between D2D-to-WAN or WAN-to-D2D also needs be defined RRC </a:t>
            </a:r>
            <a:r>
              <a:rPr lang="en-US" dirty="0" smtClean="0"/>
              <a:t>CONNECTED state.</a:t>
            </a:r>
          </a:p>
          <a:p>
            <a:pPr lvl="1"/>
            <a:r>
              <a:rPr lang="en-US" sz="2200" dirty="0" smtClean="0"/>
              <a:t>UE capable of D2D discovery and D2D communication in RRC_CONNECTED state is allowed to interrupt </a:t>
            </a:r>
            <a:r>
              <a:rPr lang="en-US" sz="2200" dirty="0" err="1" smtClean="0"/>
              <a:t>PCell</a:t>
            </a:r>
            <a:r>
              <a:rPr lang="en-US" sz="2200" dirty="0" smtClean="0"/>
              <a:t> in UL and DL on 1 </a:t>
            </a:r>
            <a:r>
              <a:rPr lang="en-US" sz="2200" dirty="0" err="1" smtClean="0"/>
              <a:t>subframe</a:t>
            </a:r>
            <a:r>
              <a:rPr lang="en-US" sz="2200" dirty="0" smtClean="0"/>
              <a:t> </a:t>
            </a:r>
            <a:r>
              <a:rPr lang="en-GB" sz="2200" dirty="0" smtClean="0"/>
              <a:t>during the RRC reconfiguration procedure that includes the configuration message </a:t>
            </a:r>
            <a:r>
              <a:rPr lang="en-GB" sz="2200" i="1" dirty="0" err="1" smtClean="0"/>
              <a:t>proseDiscConfig</a:t>
            </a:r>
            <a:r>
              <a:rPr lang="en-GB" sz="2200" i="1" dirty="0" smtClean="0"/>
              <a:t> or </a:t>
            </a:r>
            <a:r>
              <a:rPr lang="en-US" sz="2200" i="1" dirty="0" err="1" smtClean="0"/>
              <a:t>proseCommConfig</a:t>
            </a:r>
            <a:endParaRPr lang="en-US" sz="2200" i="1" dirty="0" smtClean="0"/>
          </a:p>
          <a:p>
            <a:pPr marL="800100" lvl="3" indent="-342900"/>
            <a:r>
              <a:rPr lang="en-US" sz="2200" dirty="0" smtClean="0"/>
              <a:t>Additional </a:t>
            </a:r>
            <a:r>
              <a:rPr lang="en-US" sz="2200" dirty="0" err="1" smtClean="0"/>
              <a:t>PCell</a:t>
            </a:r>
            <a:r>
              <a:rPr lang="en-US" sz="2200" dirty="0" smtClean="0"/>
              <a:t> interruption of 1 </a:t>
            </a:r>
            <a:r>
              <a:rPr lang="en-US" sz="2200" dirty="0" err="1" smtClean="0"/>
              <a:t>ms</a:t>
            </a:r>
            <a:r>
              <a:rPr lang="en-US" sz="2200" dirty="0" smtClean="0"/>
              <a:t> due </a:t>
            </a:r>
            <a:r>
              <a:rPr lang="en-US" sz="2200" dirty="0"/>
              <a:t>to </a:t>
            </a:r>
            <a:r>
              <a:rPr lang="en-US" sz="2200" dirty="0" smtClean="0"/>
              <a:t>switching reception between D2D and WAN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is allowed for  D2D Discovery capable UE</a:t>
            </a:r>
            <a:endParaRPr lang="en-US" sz="2200" i="1" dirty="0" smtClean="0"/>
          </a:p>
          <a:p>
            <a:endParaRPr lang="en-US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266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Requirements for UEs in RRC_CONNECCTED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The D2D capable UE shall prioritize the </a:t>
            </a:r>
            <a:r>
              <a:rPr lang="en-US" dirty="0" smtClean="0"/>
              <a:t>WAN measurement procedure </a:t>
            </a:r>
            <a:r>
              <a:rPr lang="en-US" dirty="0"/>
              <a:t>over D2D operation</a:t>
            </a:r>
            <a:r>
              <a:rPr lang="en-US" dirty="0" smtClean="0"/>
              <a:t>. </a:t>
            </a:r>
            <a:endParaRPr lang="en-US" dirty="0"/>
          </a:p>
          <a:p>
            <a:pPr lvl="0"/>
            <a:r>
              <a:rPr lang="en-US" dirty="0" smtClean="0"/>
              <a:t>For the following WAN measurements additional clarification is needed</a:t>
            </a:r>
          </a:p>
          <a:p>
            <a:pPr lvl="1"/>
            <a:r>
              <a:rPr lang="en-GB" dirty="0"/>
              <a:t>At least one cellular DL </a:t>
            </a:r>
            <a:r>
              <a:rPr lang="en-GB" dirty="0" err="1"/>
              <a:t>subframe</a:t>
            </a:r>
            <a:r>
              <a:rPr lang="en-GB" dirty="0"/>
              <a:t>,  </a:t>
            </a:r>
            <a:r>
              <a:rPr lang="en-GB" dirty="0" err="1"/>
              <a:t>subframe</a:t>
            </a:r>
            <a:r>
              <a:rPr lang="en-GB" dirty="0"/>
              <a:t> 0 or 5, is available in every radio frame for cell identification purpose.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UE </a:t>
            </a:r>
            <a:r>
              <a:rPr lang="en-US" dirty="0"/>
              <a:t>Rx-</a:t>
            </a:r>
            <a:r>
              <a:rPr lang="en-US" dirty="0" err="1"/>
              <a:t>Tx</a:t>
            </a:r>
            <a:r>
              <a:rPr lang="en-US" dirty="0"/>
              <a:t> time difference measurement </a:t>
            </a:r>
            <a:r>
              <a:rPr lang="en-US" dirty="0" smtClean="0"/>
              <a:t>requirement shall apply provided </a:t>
            </a:r>
            <a:r>
              <a:rPr lang="en-US" dirty="0"/>
              <a:t>at least one </a:t>
            </a:r>
            <a:r>
              <a:rPr lang="en-US" dirty="0" smtClean="0"/>
              <a:t>UL WAN </a:t>
            </a:r>
            <a:r>
              <a:rPr lang="en-US" dirty="0" err="1" smtClean="0"/>
              <a:t>subframe</a:t>
            </a:r>
            <a:r>
              <a:rPr lang="en-US" dirty="0" smtClean="0"/>
              <a:t> </a:t>
            </a:r>
            <a:r>
              <a:rPr lang="en-US" dirty="0"/>
              <a:t>per radio frame is available at the </a:t>
            </a:r>
            <a:r>
              <a:rPr lang="en-US" dirty="0" smtClean="0"/>
              <a:t>UE over </a:t>
            </a:r>
            <a:r>
              <a:rPr lang="en-US" dirty="0"/>
              <a:t>L1 measurement </a:t>
            </a:r>
            <a:r>
              <a:rPr lang="en-US" dirty="0" smtClean="0"/>
              <a:t>period.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D2D capable UE shall prioritize the </a:t>
            </a:r>
            <a:r>
              <a:rPr lang="en-US" dirty="0" smtClean="0"/>
              <a:t>WAN measurement </a:t>
            </a:r>
            <a:r>
              <a:rPr lang="en-US" dirty="0"/>
              <a:t>reporting over D2D operation. </a:t>
            </a:r>
            <a:endParaRPr lang="en-US" dirty="0" smtClean="0"/>
          </a:p>
          <a:p>
            <a:pPr lvl="2"/>
            <a:r>
              <a:rPr lang="en-GB" dirty="0" smtClean="0"/>
              <a:t>Due to D2D operation an additional delay in WAN measurement reporting can be expected.</a:t>
            </a:r>
            <a:endParaRPr lang="en-US" dirty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D2D capable </a:t>
            </a:r>
            <a:r>
              <a:rPr lang="en-US" dirty="0" smtClean="0"/>
              <a:t>UE when </a:t>
            </a:r>
            <a:r>
              <a:rPr lang="en-US" dirty="0"/>
              <a:t>configured with </a:t>
            </a:r>
            <a:r>
              <a:rPr lang="en-US" dirty="0" smtClean="0"/>
              <a:t>WAN measurement gaps:</a:t>
            </a:r>
          </a:p>
          <a:p>
            <a:pPr lvl="2"/>
            <a:r>
              <a:rPr lang="en-US" dirty="0" smtClean="0"/>
              <a:t>UE shall not perform D2D operation in the gaps while performing the WAN measurements during the gaps</a:t>
            </a:r>
          </a:p>
          <a:p>
            <a:pPr lvl="2"/>
            <a:r>
              <a:rPr lang="en-US" dirty="0"/>
              <a:t>UE </a:t>
            </a:r>
            <a:r>
              <a:rPr lang="en-US" dirty="0" smtClean="0"/>
              <a:t>is allowed to perform </a:t>
            </a:r>
            <a:r>
              <a:rPr lang="en-US" dirty="0"/>
              <a:t>D2D operation in the gaps </a:t>
            </a:r>
            <a:r>
              <a:rPr lang="en-US" dirty="0" smtClean="0"/>
              <a:t>when the gaps are not used for the WAN measurement. </a:t>
            </a:r>
            <a:endParaRPr lang="en-US" dirty="0"/>
          </a:p>
          <a:p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722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for UEs in </a:t>
            </a:r>
            <a:r>
              <a:rPr lang="en-US" dirty="0" err="1" smtClean="0"/>
              <a:t>OoC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Requirements in </a:t>
            </a:r>
            <a:r>
              <a:rPr lang="en-US" dirty="0" err="1" smtClean="0"/>
              <a:t>OoC</a:t>
            </a:r>
            <a:r>
              <a:rPr lang="en-US" dirty="0" smtClean="0"/>
              <a:t> are FFS subject to RAN1 agreement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719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D2D UE </a:t>
            </a:r>
            <a:r>
              <a:rPr lang="en-US" dirty="0" err="1" smtClean="0"/>
              <a:t>Tx</a:t>
            </a:r>
            <a:r>
              <a:rPr lang="en-US" dirty="0" smtClean="0"/>
              <a:t>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4500" dirty="0" smtClean="0"/>
              <a:t>RRC_IDLE</a:t>
            </a:r>
          </a:p>
          <a:p>
            <a:pPr lvl="1"/>
            <a:r>
              <a:rPr lang="en-US" sz="4500" dirty="0" smtClean="0"/>
              <a:t>D2D capable UE for D2D transmission shall use </a:t>
            </a:r>
            <a:r>
              <a:rPr lang="en-US" sz="4500" dirty="0" err="1" smtClean="0"/>
              <a:t>eNB</a:t>
            </a:r>
            <a:r>
              <a:rPr lang="en-US" sz="4500" dirty="0" smtClean="0"/>
              <a:t> DL timing</a:t>
            </a:r>
          </a:p>
          <a:p>
            <a:pPr lvl="1"/>
            <a:endParaRPr lang="en-US" sz="4500" dirty="0"/>
          </a:p>
          <a:p>
            <a:r>
              <a:rPr lang="en-US" sz="4500" dirty="0" smtClean="0"/>
              <a:t>RRC_CONNECTED</a:t>
            </a:r>
          </a:p>
          <a:p>
            <a:pPr lvl="1"/>
            <a:r>
              <a:rPr lang="en-US" sz="4500" dirty="0"/>
              <a:t>D2D capable UE for D2D transmission shall use </a:t>
            </a:r>
            <a:r>
              <a:rPr lang="en-US" sz="4500" dirty="0" err="1"/>
              <a:t>eNB</a:t>
            </a:r>
            <a:r>
              <a:rPr lang="en-US" sz="4500" dirty="0"/>
              <a:t> DL </a:t>
            </a:r>
            <a:r>
              <a:rPr lang="en-US" sz="4500" dirty="0" smtClean="0"/>
              <a:t>timing provided valid Timing Advance (TA) is not available</a:t>
            </a:r>
          </a:p>
          <a:p>
            <a:pPr lvl="2"/>
            <a:r>
              <a:rPr lang="en-US" sz="4500" dirty="0"/>
              <a:t>If DL timing is used, requirement as specified for PRACH shall apply</a:t>
            </a:r>
          </a:p>
          <a:p>
            <a:pPr lvl="2"/>
            <a:endParaRPr lang="en-US" sz="4100" dirty="0" smtClean="0"/>
          </a:p>
          <a:p>
            <a:pPr lvl="1"/>
            <a:r>
              <a:rPr lang="en-US" sz="4500" dirty="0"/>
              <a:t>D2D capable UE for D2D transmission shall use </a:t>
            </a:r>
            <a:r>
              <a:rPr lang="en-US" sz="4500" dirty="0" smtClean="0"/>
              <a:t>TA for UL timing </a:t>
            </a:r>
            <a:r>
              <a:rPr lang="en-US" sz="4500" dirty="0"/>
              <a:t>provided </a:t>
            </a:r>
            <a:r>
              <a:rPr lang="en-US" sz="4500" dirty="0" smtClean="0"/>
              <a:t>valid TA is available</a:t>
            </a:r>
          </a:p>
          <a:p>
            <a:pPr lvl="2"/>
            <a:r>
              <a:rPr lang="en-US" sz="4000" dirty="0" smtClean="0"/>
              <a:t>If </a:t>
            </a:r>
            <a:r>
              <a:rPr lang="en-US" sz="4000" dirty="0"/>
              <a:t>UL timing is used, requirement as specified for PUSCH shall apply</a:t>
            </a:r>
          </a:p>
          <a:p>
            <a:pPr lvl="1"/>
            <a:endParaRPr lang="en-US" sz="4500" dirty="0"/>
          </a:p>
          <a:p>
            <a:pPr lvl="1"/>
            <a:endParaRPr lang="en-US" sz="4500" dirty="0" smtClean="0"/>
          </a:p>
          <a:p>
            <a:pPr lvl="1"/>
            <a:endParaRPr lang="en-US" sz="4500" dirty="0"/>
          </a:p>
          <a:p>
            <a:r>
              <a:rPr lang="en-US" sz="4500" dirty="0" err="1" smtClean="0"/>
              <a:t>OoC</a:t>
            </a:r>
            <a:endParaRPr lang="en-US" sz="4500" dirty="0" smtClean="0"/>
          </a:p>
          <a:p>
            <a:pPr lvl="1"/>
            <a:r>
              <a:rPr lang="en-US" sz="4500" dirty="0" smtClean="0"/>
              <a:t>Timing is FFS subject to RAN1</a:t>
            </a:r>
          </a:p>
          <a:p>
            <a:pPr lvl="1"/>
            <a:endParaRPr lang="en-US" dirty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4512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Interruption in DRX in RRC_CONNECTED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PCell</a:t>
            </a:r>
            <a:r>
              <a:rPr lang="en-US" dirty="0" smtClean="0"/>
              <a:t> interruption due to D2D operation allowed when D2D UE is configured in DRX mode.</a:t>
            </a:r>
          </a:p>
          <a:p>
            <a:pPr lvl="1"/>
            <a:r>
              <a:rPr lang="en-US" dirty="0" smtClean="0"/>
              <a:t>D2D operation can be performed during DRX-OFF duration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6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to capture the requirements…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Requirements shall be defined for UEs in each state</a:t>
            </a:r>
          </a:p>
          <a:p>
            <a:pPr lvl="1"/>
            <a:r>
              <a:rPr lang="en-US" dirty="0" smtClean="0"/>
              <a:t>RRC_IDLE, RRC_CONNECTED, Out-of-Coverage</a:t>
            </a:r>
          </a:p>
          <a:p>
            <a:pPr lvl="0"/>
            <a:r>
              <a:rPr lang="en-GB" dirty="0"/>
              <a:t>All new D2D RRM requirements are specified in a separate clause of the relevant requirements group section in TS 36.133, e.g.:</a:t>
            </a:r>
            <a:endParaRPr lang="en-US" sz="2400" dirty="0"/>
          </a:p>
          <a:p>
            <a:pPr lvl="1"/>
            <a:r>
              <a:rPr lang="en-GB" dirty="0"/>
              <a:t>D2D requirements for UEs in RRC_IDLE in a new clause 4.4,</a:t>
            </a:r>
            <a:endParaRPr lang="en-US" sz="2000" dirty="0"/>
          </a:p>
          <a:p>
            <a:pPr lvl="1"/>
            <a:r>
              <a:rPr lang="en-GB" dirty="0"/>
              <a:t>D2D measurement requirements for UEs in RRC_CONNECTED in a new clause 8.X (i.e. one available after 8.4)</a:t>
            </a:r>
            <a:r>
              <a:rPr lang="en-GB" sz="3600" dirty="0"/>
              <a:t>,</a:t>
            </a:r>
            <a:endParaRPr lang="en-US" dirty="0"/>
          </a:p>
          <a:p>
            <a:pPr lvl="1"/>
            <a:r>
              <a:rPr lang="en-GB" dirty="0"/>
              <a:t>D2D measurement accuracy requirements for UEs in RRC_CONNECTED in a new clause 9.7,</a:t>
            </a:r>
            <a:endParaRPr lang="en-US" sz="2000" dirty="0"/>
          </a:p>
          <a:p>
            <a:pPr lvl="1"/>
            <a:r>
              <a:rPr lang="en-GB" dirty="0"/>
              <a:t>All D2D requirements in out-of-coverage in a new section 11</a:t>
            </a:r>
            <a:r>
              <a:rPr lang="en-GB" dirty="0" smtClean="0"/>
              <a:t>.</a:t>
            </a:r>
          </a:p>
          <a:p>
            <a:r>
              <a:rPr lang="en-GB" dirty="0"/>
              <a:t>Cellular requirements for D2D-capable UEs are specified in a separate </a:t>
            </a:r>
            <a:r>
              <a:rPr lang="en-GB" dirty="0" err="1"/>
              <a:t>subclause</a:t>
            </a:r>
            <a:r>
              <a:rPr lang="en-GB" dirty="0"/>
              <a:t> of the relevant cellular requirements section in TS 36.133.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153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630</Words>
  <Application>Microsoft Office PowerPoint</Application>
  <PresentationFormat>On-screen Show (4:3)</PresentationFormat>
  <Paragraphs>60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WF for D2D RRM</vt:lpstr>
      <vt:lpstr>Requirements for UEs in RRC_IDLE</vt:lpstr>
      <vt:lpstr>Requirements for UEs in RRC_IDLE cont.</vt:lpstr>
      <vt:lpstr>Requirements for UEs in RRC_CONNECCTED</vt:lpstr>
      <vt:lpstr>Requirements for UEs in RRC_CONNECCTED cont.</vt:lpstr>
      <vt:lpstr>Requirements for UEs in OoC</vt:lpstr>
      <vt:lpstr>D2D UE Tx timing</vt:lpstr>
      <vt:lpstr>Interruption in DRX in RRC_CONNECTED</vt:lpstr>
      <vt:lpstr>Where to capture the requirements…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Impact to E-UTRA RRM Requirements</dc:title>
  <dc:creator>Santhan Thangarasa</dc:creator>
  <cp:lastModifiedBy>Santhan Thangarasa</cp:lastModifiedBy>
  <cp:revision>71</cp:revision>
  <dcterms:created xsi:type="dcterms:W3CDTF">2014-10-09T04:21:26Z</dcterms:created>
  <dcterms:modified xsi:type="dcterms:W3CDTF">2014-10-10T05:02:06Z</dcterms:modified>
</cp:coreProperties>
</file>