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7" r:id="rId4"/>
    <p:sldId id="265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33" autoAdjust="0"/>
  </p:normalViewPr>
  <p:slideViewPr>
    <p:cSldViewPr snapToGrid="0" snapToObjects="1">
      <p:cViewPr varScale="1">
        <p:scale>
          <a:sx n="83" d="100"/>
          <a:sy n="83" d="100"/>
        </p:scale>
        <p:origin x="-21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4593A-522E-124C-8507-7BA1180A0E9C}" type="datetimeFigureOut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41EFB-C190-5B46-8114-6BED1C65DD3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4386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7CA94-6210-254F-9511-39EDB3741348}" type="datetimeFigureOut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9EC78-BC0E-2045-BA0B-AF7726DAF8D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65244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BA691-F0EE-5644-9EB6-E32FCD819806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01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A887-D697-3849-9DA3-55CD0623B613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71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DB67E-E9B6-804B-80B3-792E39DB390E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42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8382D-155D-2644-A0D1-4F06617AC908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23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F03A-9AE3-5A4C-9D15-22BB60A88FA5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6EF3-D188-C844-92DC-37E7B984AF24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341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F5A-4CF0-5543-8DDD-B7FB2E76BA7C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7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0ABD-101B-2C4E-9B25-02E4E0700E80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79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0196-F559-7D4F-980E-78921E69F138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4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967A4-D20D-354A-B74D-AC6B7B3708CA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37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838B-919F-CB4C-9D92-BE1B47F073E7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90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E00BF-676C-AD49-A000-3E8A58A0E573}" type="datetime1">
              <a:rPr kumimoji="1" lang="ja-JP" altLang="en-US" smtClean="0"/>
              <a:pPr/>
              <a:t>2014/10/09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C5F54-2B9C-A146-8F75-977A517E51A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8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436988"/>
            <a:ext cx="88244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200" dirty="0" smtClean="0"/>
              <a:t>3GPP TSG-RAN WG4 Meeting#72bis	</a:t>
            </a:r>
            <a:r>
              <a:rPr lang="en-GB" altLang="ja-JP" sz="3200" b="1" dirty="0" smtClean="0"/>
              <a:t>	</a:t>
            </a:r>
            <a:r>
              <a:rPr lang="en-GB" altLang="ja-JP" sz="3200" b="1" u="sng" dirty="0" smtClean="0"/>
              <a:t>R4-145820 </a:t>
            </a:r>
            <a:r>
              <a:rPr lang="en-GB" altLang="ja-JP" sz="3200" dirty="0" smtClean="0"/>
              <a:t>Singapore, 5</a:t>
            </a:r>
            <a:r>
              <a:rPr lang="en-GB" altLang="ja-JP" sz="3200" baseline="30000" dirty="0" smtClean="0"/>
              <a:t>th</a:t>
            </a:r>
            <a:r>
              <a:rPr lang="en-GB" altLang="ja-JP" sz="3200" dirty="0" smtClean="0"/>
              <a:t> – 10</a:t>
            </a:r>
            <a:r>
              <a:rPr lang="en-GB" altLang="ja-JP" sz="3200" baseline="30000" dirty="0" smtClean="0"/>
              <a:t>th</a:t>
            </a:r>
            <a:r>
              <a:rPr lang="en-GB" altLang="ja-JP" sz="3200" dirty="0" smtClean="0"/>
              <a:t> October, 2014</a:t>
            </a:r>
            <a:endParaRPr lang="ja-JP" altLang="ja-JP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286000" y="48412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3200" b="1" dirty="0" smtClean="0"/>
              <a:t>Agenda item:	7.25.1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Source: KDDI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Document for:</a:t>
            </a:r>
            <a:r>
              <a:rPr lang="en-GB" altLang="ja-JP" sz="3200" b="1" dirty="0"/>
              <a:t> </a:t>
            </a:r>
            <a:r>
              <a:rPr lang="en-GB" altLang="ja-JP" sz="3200" b="1" dirty="0" smtClean="0"/>
              <a:t>Approval</a:t>
            </a:r>
            <a:endParaRPr lang="ja-JP" altLang="ja-JP" sz="3200" dirty="0"/>
          </a:p>
        </p:txBody>
      </p:sp>
      <p:sp>
        <p:nvSpPr>
          <p:cNvPr id="7" name="正方形/長方形 6"/>
          <p:cNvSpPr/>
          <p:nvPr/>
        </p:nvSpPr>
        <p:spPr>
          <a:xfrm>
            <a:off x="362873" y="2465936"/>
            <a:ext cx="862649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4400" b="1" dirty="0" smtClean="0"/>
              <a:t>Title:</a:t>
            </a:r>
            <a:r>
              <a:rPr lang="en-GB" altLang="ja-JP" sz="4400" b="1" dirty="0"/>
              <a:t> </a:t>
            </a:r>
            <a:r>
              <a:rPr lang="en-GB" altLang="ja-JP" sz="4400" b="1" dirty="0" smtClean="0"/>
              <a:t>Way Forward on MSD for CA_B1_B28</a:t>
            </a:r>
            <a:endParaRPr lang="ja-JP" altLang="ja-JP" sz="4400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181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MSD 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7090" y="1478435"/>
            <a:ext cx="8855769" cy="4525963"/>
          </a:xfrm>
        </p:spPr>
        <p:txBody>
          <a:bodyPr lIns="36000" rIns="36000">
            <a:normAutofit fontScale="92500"/>
          </a:bodyPr>
          <a:lstStyle/>
          <a:p>
            <a:r>
              <a:rPr lang="en-US" altLang="ja-JP" sz="4000" dirty="0" smtClean="0"/>
              <a:t>Given that situation in certain region is unclear, most of parties prefer flexibility.</a:t>
            </a:r>
          </a:p>
          <a:p>
            <a:pPr lvl="1"/>
            <a:r>
              <a:rPr kumimoji="1" lang="en-US" altLang="ja-JP" sz="3600" dirty="0" smtClean="0"/>
              <a:t>Requirements for UEs with HTF</a:t>
            </a:r>
          </a:p>
          <a:p>
            <a:pPr lvl="1"/>
            <a:r>
              <a:rPr lang="en-US" altLang="ja-JP" sz="3600" dirty="0" smtClean="0"/>
              <a:t>Requirements for UEs without HTF</a:t>
            </a:r>
          </a:p>
          <a:p>
            <a:endParaRPr kumimoji="1" lang="en-US" altLang="ja-JP" sz="4000" dirty="0"/>
          </a:p>
          <a:p>
            <a:pPr marL="0" indent="0">
              <a:buNone/>
            </a:pPr>
            <a:r>
              <a:rPr lang="en-US" altLang="ja-JP" sz="5400" dirty="0" smtClean="0">
                <a:sym typeface="Wingdings"/>
              </a:rPr>
              <a:t> How to capture in TS36.101?</a:t>
            </a:r>
            <a:endParaRPr kumimoji="1" lang="ja-JP" altLang="en-US" sz="54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1771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</a:t>
            </a:r>
            <a:r>
              <a:rPr kumimoji="1" lang="en-US" altLang="ja-JP" dirty="0" err="1" smtClean="0"/>
              <a:t>i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83545" y="1600200"/>
            <a:ext cx="9006151" cy="1207339"/>
          </a:xfrm>
        </p:spPr>
        <p:txBody>
          <a:bodyPr lIns="36000" rIns="36000">
            <a:noAutofit/>
          </a:bodyPr>
          <a:lstStyle/>
          <a:p>
            <a:r>
              <a:rPr kumimoji="1" lang="en-US" altLang="ja-JP" sz="4000" dirty="0" smtClean="0"/>
              <a:t>Specify relaxed values in MSD table.   This implies values for </a:t>
            </a:r>
            <a:r>
              <a:rPr kumimoji="1" lang="en-US" altLang="ja-JP" sz="4000" b="1" u="sng" dirty="0" smtClean="0">
                <a:solidFill>
                  <a:srgbClr val="FF0000"/>
                </a:solidFill>
              </a:rPr>
              <a:t>UEs </a:t>
            </a:r>
            <a:r>
              <a:rPr lang="en-US" altLang="ja-JP" sz="4000" b="1" u="sng" dirty="0" smtClean="0">
                <a:solidFill>
                  <a:srgbClr val="FF0000"/>
                </a:solidFill>
              </a:rPr>
              <a:t>without HTF</a:t>
            </a:r>
            <a:r>
              <a:rPr lang="en-US" altLang="ja-JP" sz="4000" dirty="0" smtClean="0"/>
              <a:t>.</a:t>
            </a:r>
            <a:endParaRPr kumimoji="1" lang="ja-JP" altLang="en-US" sz="4000" dirty="0"/>
          </a:p>
        </p:txBody>
      </p:sp>
      <p:sp>
        <p:nvSpPr>
          <p:cNvPr id="8" name="正方形/長方形 7"/>
          <p:cNvSpPr/>
          <p:nvPr/>
        </p:nvSpPr>
        <p:spPr>
          <a:xfrm>
            <a:off x="1125560" y="5138197"/>
            <a:ext cx="669426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* Values from proposal in R4-146385.</a:t>
            </a:r>
            <a:endParaRPr lang="ja-JP" altLang="en-US" sz="3200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297322"/>
              </p:ext>
            </p:extLst>
          </p:nvPr>
        </p:nvGraphicFramePr>
        <p:xfrm>
          <a:off x="316993" y="3298920"/>
          <a:ext cx="8644127" cy="1754918"/>
        </p:xfrm>
        <a:graphic>
          <a:graphicData uri="http://schemas.openxmlformats.org/drawingml/2006/table">
            <a:tbl>
              <a:tblPr/>
              <a:tblGrid>
                <a:gridCol w="1500595"/>
                <a:gridCol w="985925"/>
                <a:gridCol w="985925"/>
                <a:gridCol w="851151"/>
                <a:gridCol w="852056"/>
                <a:gridCol w="852056"/>
                <a:gridCol w="865624"/>
                <a:gridCol w="865624"/>
                <a:gridCol w="885171"/>
              </a:tblGrid>
              <a:tr h="310653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Channel bandwidth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605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EUTRA CA Configuration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EUTRA band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1.4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3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5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10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15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20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Duplex mode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5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CA_1A-28A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-81.6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-81.6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-81.5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-81.5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FDD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5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28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-98.5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-95.5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-93.7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>
                          <a:effectLst/>
                          <a:latin typeface="Times New Roman"/>
                          <a:ea typeface="ＭＳ 明朝"/>
                        </a:rPr>
                        <a:t>-91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495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(ii)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83545" y="1600200"/>
            <a:ext cx="9006151" cy="1207339"/>
          </a:xfrm>
        </p:spPr>
        <p:txBody>
          <a:bodyPr lIns="36000" rIns="36000">
            <a:noAutofit/>
          </a:bodyPr>
          <a:lstStyle/>
          <a:p>
            <a:r>
              <a:rPr lang="en-US" altLang="ja-JP" sz="4000" dirty="0" smtClean="0"/>
              <a:t>Make</a:t>
            </a:r>
            <a:r>
              <a:rPr kumimoji="1" lang="en-US" altLang="ja-JP" sz="4000" dirty="0" smtClean="0"/>
              <a:t> </a:t>
            </a:r>
            <a:r>
              <a:rPr lang="en-US" altLang="ja-JP" sz="4000" b="1" u="sng" dirty="0" smtClean="0">
                <a:solidFill>
                  <a:srgbClr val="0000FF"/>
                </a:solidFill>
              </a:rPr>
              <a:t>informative</a:t>
            </a:r>
            <a:r>
              <a:rPr lang="en-US" altLang="ja-JP" sz="4000" dirty="0" smtClean="0"/>
              <a:t> annex in TS36.101</a:t>
            </a:r>
            <a:r>
              <a:rPr kumimoji="1" lang="en-US" altLang="ja-JP" sz="4000" dirty="0" smtClean="0"/>
              <a:t>.  This implies values for </a:t>
            </a:r>
            <a:r>
              <a:rPr kumimoji="1" lang="en-US" altLang="ja-JP" sz="4000" b="1" u="sng" dirty="0" smtClean="0">
                <a:solidFill>
                  <a:srgbClr val="0000FF"/>
                </a:solidFill>
              </a:rPr>
              <a:t>UEs </a:t>
            </a:r>
            <a:r>
              <a:rPr lang="en-US" altLang="ja-JP" sz="4000" b="1" u="sng" dirty="0" smtClean="0">
                <a:solidFill>
                  <a:srgbClr val="0000FF"/>
                </a:solidFill>
              </a:rPr>
              <a:t>with HTF</a:t>
            </a:r>
            <a:r>
              <a:rPr lang="en-US" altLang="ja-JP" sz="4000" dirty="0" smtClean="0"/>
              <a:t>.</a:t>
            </a:r>
            <a:endParaRPr kumimoji="1" lang="ja-JP" altLang="en-US" sz="4000" dirty="0"/>
          </a:p>
        </p:txBody>
      </p:sp>
      <p:sp>
        <p:nvSpPr>
          <p:cNvPr id="8" name="正方形/長方形 7"/>
          <p:cNvSpPr/>
          <p:nvPr/>
        </p:nvSpPr>
        <p:spPr>
          <a:xfrm>
            <a:off x="1125560" y="5138197"/>
            <a:ext cx="64179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* Values from proposal in R4-146492.</a:t>
            </a:r>
            <a:endParaRPr lang="ja-JP" altLang="en-US" sz="3200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350799"/>
              </p:ext>
            </p:extLst>
          </p:nvPr>
        </p:nvGraphicFramePr>
        <p:xfrm>
          <a:off x="316993" y="3298920"/>
          <a:ext cx="8644127" cy="1754918"/>
        </p:xfrm>
        <a:graphic>
          <a:graphicData uri="http://schemas.openxmlformats.org/drawingml/2006/table">
            <a:tbl>
              <a:tblPr/>
              <a:tblGrid>
                <a:gridCol w="1500595"/>
                <a:gridCol w="985925"/>
                <a:gridCol w="985925"/>
                <a:gridCol w="851151"/>
                <a:gridCol w="852056"/>
                <a:gridCol w="852056"/>
                <a:gridCol w="865624"/>
                <a:gridCol w="865624"/>
                <a:gridCol w="885171"/>
              </a:tblGrid>
              <a:tr h="310653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>
                          <a:effectLst/>
                          <a:latin typeface="Times New Roman"/>
                          <a:ea typeface="ＭＳ 明朝"/>
                        </a:rPr>
                        <a:t>Channel bandwidth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605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EUTRA CA Configuration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EUTRA band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1.4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3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5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10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15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20 MHz</a:t>
                      </a:r>
                      <a:br>
                        <a:rPr lang="en-GB" sz="1800">
                          <a:effectLst/>
                          <a:latin typeface="Times New Roman"/>
                          <a:ea typeface="ＭＳ 明朝"/>
                        </a:rPr>
                      </a:b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(dBm)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Duplex mode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5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CA_1A-28A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1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>
                          <a:effectLst/>
                          <a:latin typeface="Times New Roman"/>
                          <a:ea typeface="ＭＳ 明朝"/>
                        </a:rPr>
                        <a:t>-</a:t>
                      </a:r>
                      <a:r>
                        <a:rPr lang="en-GB" sz="1800" dirty="0" smtClean="0">
                          <a:effectLst/>
                          <a:latin typeface="Times New Roman"/>
                          <a:ea typeface="ＭＳ 明朝"/>
                        </a:rPr>
                        <a:t>89.8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>
                          <a:effectLst/>
                          <a:latin typeface="Times New Roman"/>
                          <a:ea typeface="ＭＳ 明朝"/>
                        </a:rPr>
                        <a:t>-</a:t>
                      </a:r>
                      <a:r>
                        <a:rPr lang="en-GB" sz="1800" dirty="0" smtClean="0">
                          <a:effectLst/>
                          <a:latin typeface="Times New Roman"/>
                          <a:ea typeface="ＭＳ 明朝"/>
                        </a:rPr>
                        <a:t>89.4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ＭＳ 明朝"/>
                        </a:rPr>
                        <a:t>-89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>
                          <a:effectLst/>
                          <a:latin typeface="Times New Roman"/>
                          <a:ea typeface="ＭＳ 明朝"/>
                        </a:rPr>
                        <a:t>-</a:t>
                      </a:r>
                      <a:r>
                        <a:rPr lang="en-GB" sz="1800" dirty="0" smtClean="0">
                          <a:effectLst/>
                          <a:latin typeface="Times New Roman"/>
                          <a:ea typeface="ＭＳ 明朝"/>
                        </a:rPr>
                        <a:t>88.7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FDD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5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28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-98.5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-95.5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ＭＳ 明朝"/>
                        </a:rPr>
                        <a:t>-93.7</a:t>
                      </a:r>
                      <a:endParaRPr lang="ja-JP" sz="18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637155" algn="ctr"/>
                          <a:tab pos="5274310" algn="r"/>
                        </a:tabLst>
                      </a:pPr>
                      <a:r>
                        <a:rPr lang="en-GB" sz="1800" dirty="0">
                          <a:effectLst/>
                          <a:latin typeface="Times New Roman"/>
                          <a:ea typeface="ＭＳ 明朝"/>
                        </a:rPr>
                        <a:t>-91</a:t>
                      </a:r>
                      <a:endParaRPr lang="ja-JP" sz="18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438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Signaling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This is out of scope in this contribution  because it relates to generic class A2 topic.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1549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217</Words>
  <Application>Microsoft Macintosh PowerPoint</Application>
  <PresentationFormat>画面に合わせる (4:3)</PresentationFormat>
  <Paragraphs>76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ホワイト</vt:lpstr>
      <vt:lpstr>PowerPoint プレゼンテーション</vt:lpstr>
      <vt:lpstr>MSD requirements</vt:lpstr>
      <vt:lpstr>Proposal (i)</vt:lpstr>
      <vt:lpstr>Proposal (ii)</vt:lpstr>
      <vt:lpstr>Signaling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尾原 誠明</dc:creator>
  <cp:lastModifiedBy>尾原 誠明</cp:lastModifiedBy>
  <cp:revision>36</cp:revision>
  <dcterms:created xsi:type="dcterms:W3CDTF">2014-04-01T15:59:10Z</dcterms:created>
  <dcterms:modified xsi:type="dcterms:W3CDTF">2014-10-09T11:18:26Z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(3)rCkEIS703z/G1NDiXjlISTSQexob0Whsc/RpzBjpAu4cU1Z/bpqetXXACDTDoTAtPZDUYmJj_x000d_
CN30rddqux18AICIgVdDBunsTY1hvkZnpCIbMm9IB0Q66srfjpt+zxzJaOyVnZvkL9ZDd9rw_x000d_
WF11L8Vkz8u1SpPmCBBcZSNmT72BKJF93riv9som/NH28CYzG7rexM6GuGNHtYqfo/IuLyWP_x000d_
iLf+d6zB+gSigxcEcj</vt:lpwstr>
  </property>
  <property fmtid="{D5CDD505-2E9C-101B-9397-08002B2CF9AE}" pid="3" name="_new_ms_pID_725431">
    <vt:lpwstr>pm9je0fhrrz7tbqtHqA/Y+eo3GPLKnn3RzGeZ0FAW4IUwrbb6q6Zvh_x000d_
GVVY2tsAS3jjWMrDRNfNDM9iDL5tv79p4rI4g+PmQVy2lS1oYw18yDzAHRBo8v24VW5lC6yK_x000d_
hK05HkGtegZTdtfFuwekedSYci7W+RDvwP/Yqqe8BxbmLY7w2XZbAMrelpvzeJu+3N9OHJS8_x000d_
JVNuISNGs7TTBmhfMikCfRa9QoccvD/gRolr</vt:lpwstr>
  </property>
  <property fmtid="{D5CDD505-2E9C-101B-9397-08002B2CF9AE}" pid="4" name="_new_ms_pID_725432">
    <vt:lpwstr>gEWXCEJIhIIMm6dkrq1U/1FwDmsPR24RlFfn_x000d_
trP95H4bbLxdh4oLSzT+W46YESgHYbxA+bCKajpvcxYVGgbENUWCNQyps+uySIEFc9cBCS3a_x000d_
T2x8AWZbjOxSS8Bx3EViVA==</vt:lpwstr>
  </property>
  <property fmtid="{D5CDD505-2E9C-101B-9397-08002B2CF9AE}" pid="5" name="sflag">
    <vt:lpwstr>1396478866</vt:lpwstr>
  </property>
</Properties>
</file>